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32"/>
  </p:notesMasterIdLst>
  <p:handoutMasterIdLst>
    <p:handoutMasterId r:id="rId33"/>
  </p:handoutMasterIdLst>
  <p:sldIdLst>
    <p:sldId id="376" r:id="rId2"/>
    <p:sldId id="257" r:id="rId3"/>
    <p:sldId id="375" r:id="rId4"/>
    <p:sldId id="381" r:id="rId5"/>
    <p:sldId id="379" r:id="rId6"/>
    <p:sldId id="380" r:id="rId7"/>
    <p:sldId id="335" r:id="rId8"/>
    <p:sldId id="339" r:id="rId9"/>
    <p:sldId id="306" r:id="rId10"/>
    <p:sldId id="308" r:id="rId11"/>
    <p:sldId id="353" r:id="rId12"/>
    <p:sldId id="309" r:id="rId13"/>
    <p:sldId id="332" r:id="rId14"/>
    <p:sldId id="334" r:id="rId15"/>
    <p:sldId id="386" r:id="rId16"/>
    <p:sldId id="387" r:id="rId17"/>
    <p:sldId id="388" r:id="rId18"/>
    <p:sldId id="389" r:id="rId19"/>
    <p:sldId id="311" r:id="rId20"/>
    <p:sldId id="326" r:id="rId21"/>
    <p:sldId id="325" r:id="rId22"/>
    <p:sldId id="358" r:id="rId23"/>
    <p:sldId id="374" r:id="rId24"/>
    <p:sldId id="360" r:id="rId25"/>
    <p:sldId id="312" r:id="rId26"/>
    <p:sldId id="328" r:id="rId27"/>
    <p:sldId id="340" r:id="rId28"/>
    <p:sldId id="373" r:id="rId29"/>
    <p:sldId id="372" r:id="rId30"/>
    <p:sldId id="371" r:id="rId31"/>
  </p:sldIdLst>
  <p:sldSz cx="9144000" cy="6858000" type="screen4x3"/>
  <p:notesSz cx="6761163" cy="9931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3333FF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996633"/>
    <a:srgbClr val="FF00FF"/>
    <a:srgbClr val="3333FF"/>
    <a:srgbClr val="FF3300"/>
    <a:srgbClr val="0066FF"/>
    <a:srgbClr val="0000FF"/>
    <a:srgbClr val="33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4" autoAdjust="0"/>
    <p:restoredTop sz="94550" autoAdjust="0"/>
  </p:normalViewPr>
  <p:slideViewPr>
    <p:cSldViewPr>
      <p:cViewPr>
        <p:scale>
          <a:sx n="50" d="100"/>
          <a:sy n="50" d="100"/>
        </p:scale>
        <p:origin x="-94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s-ES"/>
              <a:t>FUNDAMENTOS ECONÓMICOS DE LA POLÍTICA DE DEFENSA DE LA COMPETENCIA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s-ES"/>
              <a:t>FUNDAMENTOS ECONÓMICOS DE LA POLÍTICA DE DEFENSA DE LA COMPETENCIA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9034377-5942-40AA-9D41-B3B966424A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397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s-ES"/>
              <a:t>FUNDAMENTOS ECONÓMICOS DE LA POLÍTICA DE DEFENSA DE LA COMPETENCIA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s-ES"/>
              <a:t>FUNDAMENTOS ECONÓMICOS DE LA POLÍTICA DE DEFENSA DE LA COMPETENCIA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18050"/>
            <a:ext cx="5408613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2E78E65-119D-4352-9B9F-71AB679B3C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78762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s-ES"/>
              <a:t>FUNDAMENTOS ECONÓMICOS DE LA POLÍTICA DE DEFENSA DE LA COMPETENCIA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BEB0B-4000-4500-9567-484497E89F99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36875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s-ES"/>
              <a:t>FUNDAMENTOS ECONÓMICOS DE LA POLÍTICA DE DEFENSA DE LA COMPETENCIA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5488BF-94F6-4AF5-9564-39CD2E1EC6E1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8871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2889C-28C0-4371-825A-9D366897C3F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E788B-269C-4C3E-8275-B9882A78A5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683CC-E455-41D2-A8DA-1577D3C6232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394CD-C1D6-4DEF-99F3-C8535844A13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3BA6E-B388-4AFF-9D47-38765092A36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3A76D-A217-492D-99BB-5EAEDD58CED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1159F-6A36-40B5-95DE-5B045F13D94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44D90-0116-4A59-B685-B0BD1BC9758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3F538A-0666-4084-AF7E-079C694F424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0632B-0875-49DE-A19C-64062F3409A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2F162-E148-4508-967C-D0870569CBB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F3810-8367-4AA3-A07E-49D49141DA2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700808"/>
            <a:ext cx="7772400" cy="30963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sz="2700" dirty="0" smtClean="0"/>
              <a:t/>
            </a:r>
            <a:br>
              <a:rPr lang="es-ES_tradnl" sz="2700" dirty="0" smtClean="0"/>
            </a:br>
            <a:r>
              <a:rPr lang="es-ES_tradnl" sz="2700" i="1" dirty="0"/>
              <a:t/>
            </a:r>
            <a:br>
              <a:rPr lang="es-ES_tradnl" sz="2700" i="1" dirty="0"/>
            </a:br>
            <a:r>
              <a:rPr lang="es-ES_tradnl" sz="3100" b="1" dirty="0" smtClean="0"/>
              <a:t>XXVI SEMINARIO ANÁLISIS ECONÓMICO DE LA POLÍTICA DE COMPETENCIA</a:t>
            </a:r>
            <a:r>
              <a:rPr lang="es-ES_tradnl" sz="2700" b="1" dirty="0"/>
              <a:t/>
            </a:r>
            <a:br>
              <a:rPr lang="es-ES_tradnl" sz="2700" b="1" dirty="0"/>
            </a:br>
            <a:r>
              <a:rPr lang="es-ES_tradnl" sz="2700" i="1" dirty="0"/>
              <a:t/>
            </a:r>
            <a:br>
              <a:rPr lang="es-ES_tradnl" sz="2700" i="1" dirty="0"/>
            </a:br>
            <a:r>
              <a:rPr lang="es-ES_tradnl" sz="3100" b="1" dirty="0"/>
              <a:t>FUNDAMENTOS ECONÓMICOS DE LA POLÍTICA DE  COMPETENCIA</a:t>
            </a:r>
            <a:endParaRPr lang="es-ES" sz="3100" b="1" dirty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560" y="4869160"/>
            <a:ext cx="10970840" cy="1728192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800" dirty="0" smtClean="0"/>
              <a:t>Luis Palma </a:t>
            </a:r>
            <a:r>
              <a:rPr lang="es-ES_tradnl" sz="2800" dirty="0" smtClean="0"/>
              <a:t>Martos</a:t>
            </a:r>
          </a:p>
          <a:p>
            <a:pPr eaLnBrk="1" hangingPunct="1"/>
            <a:r>
              <a:rPr lang="es-ES_tradnl" sz="2800" dirty="0" smtClean="0"/>
              <a:t>Sevilla, 24 de octubre de 2023</a:t>
            </a:r>
          </a:p>
          <a:p>
            <a:pPr eaLnBrk="1" hangingPunct="1"/>
            <a:endParaRPr lang="es-ES_tradnl" sz="2800" b="1" dirty="0"/>
          </a:p>
        </p:txBody>
      </p:sp>
      <p:sp>
        <p:nvSpPr>
          <p:cNvPr id="3074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B6D7D8-C669-4A54-8721-4E1DC8F3256B}" type="slidenum">
              <a:rPr lang="es-ES" smtClean="0"/>
              <a:pPr/>
              <a:t>1</a:t>
            </a:fld>
            <a:endParaRPr lang="es-ES"/>
          </a:p>
        </p:txBody>
      </p:sp>
      <p:pic>
        <p:nvPicPr>
          <p:cNvPr id="9" name="Picture 3" descr="C:\Users\Noemí\Downloads\logo grup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0364" y="432586"/>
            <a:ext cx="2577141" cy="63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Noemí\Downloads\logo dpto.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710" t="16990" r="26290" b="44300"/>
          <a:stretch/>
        </p:blipFill>
        <p:spPr bwMode="auto">
          <a:xfrm>
            <a:off x="285720" y="214290"/>
            <a:ext cx="1975387" cy="88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 descr="cees_logo"/>
          <p:cNvPicPr/>
          <p:nvPr/>
        </p:nvPicPr>
        <p:blipFill>
          <a:blip r:embed="rId5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1704975" cy="55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2D8F24-CE83-4562-80FA-26F0BF06DD67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323850" y="1125538"/>
            <a:ext cx="431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>
                <a:solidFill>
                  <a:srgbClr val="0066CC"/>
                </a:solidFill>
              </a:rPr>
              <a:t>I. ¿QUÉ ES LA COMPETENCIA?</a:t>
            </a:r>
            <a:endParaRPr lang="es-ES_tradnl" sz="2800">
              <a:solidFill>
                <a:schemeClr val="bg2"/>
              </a:solidFill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468313" y="1700213"/>
            <a:ext cx="8231187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arenR" startAt="2"/>
            </a:pPr>
            <a:r>
              <a:rPr lang="es-ES_tradnl" b="1" dirty="0">
                <a:solidFill>
                  <a:schemeClr val="tx1"/>
                </a:solidFill>
              </a:rPr>
              <a:t>UN CONCEPTO DIVULGATIVO (FERNÁNDEZ ORDOÑEZ, 2000)</a:t>
            </a:r>
            <a:endParaRPr lang="es-ES_tradnl" sz="1900" b="1" dirty="0">
              <a:solidFill>
                <a:schemeClr val="tx1"/>
              </a:solidFill>
            </a:endParaRPr>
          </a:p>
          <a:p>
            <a:pPr marL="914400" lvl="1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sz="2800" b="1" dirty="0">
                <a:solidFill>
                  <a:schemeClr val="tx1"/>
                </a:solidFill>
              </a:rPr>
              <a:t>EXISTENCIA DE RIVALIDAD ENTRE LOS PRODUCTORES</a:t>
            </a:r>
          </a:p>
          <a:p>
            <a:pPr marL="914400" lvl="1" indent="-457200" algn="just">
              <a:spcBef>
                <a:spcPct val="50000"/>
              </a:spcBef>
            </a:pPr>
            <a:r>
              <a:rPr lang="es-ES_tradnl" sz="2800" i="1" dirty="0">
                <a:solidFill>
                  <a:schemeClr val="tx1"/>
                </a:solidFill>
              </a:rPr>
              <a:t>“El significado estricto de competencia parece ser la lucha de una persona contra otra respecto a la operación de compra o venta de cualquier bien”</a:t>
            </a:r>
          </a:p>
          <a:p>
            <a:pPr marL="914400" lvl="1" indent="-457200" algn="just">
              <a:spcBef>
                <a:spcPct val="50000"/>
              </a:spcBef>
            </a:pPr>
            <a:r>
              <a:rPr lang="es-ES_tradnl" sz="2800" dirty="0">
                <a:solidFill>
                  <a:schemeClr val="tx1"/>
                </a:solidFill>
              </a:rPr>
              <a:t>Alfred  Marshall, 1890; p.8</a:t>
            </a:r>
          </a:p>
          <a:p>
            <a:pPr marL="914400" lvl="1" indent="-457200" algn="just">
              <a:spcBef>
                <a:spcPct val="50000"/>
              </a:spcBef>
            </a:pPr>
            <a:endParaRPr lang="es-ES_tradnl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2D8F24-CE83-4562-80FA-26F0BF06DD67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323850" y="1125538"/>
            <a:ext cx="431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>
                <a:solidFill>
                  <a:srgbClr val="0066CC"/>
                </a:solidFill>
              </a:rPr>
              <a:t>I. ¿QUÉ ES LA COMPETENCIA?</a:t>
            </a:r>
            <a:endParaRPr lang="es-ES_tradnl" sz="2800">
              <a:solidFill>
                <a:schemeClr val="bg2"/>
              </a:solidFill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468313" y="1700213"/>
            <a:ext cx="8231187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arenR" startAt="2"/>
            </a:pPr>
            <a:r>
              <a:rPr lang="es-ES_tradnl" b="1" dirty="0">
                <a:solidFill>
                  <a:schemeClr val="tx1"/>
                </a:solidFill>
              </a:rPr>
              <a:t>UN CONCEPTO DIVULGATIVO (</a:t>
            </a:r>
            <a:r>
              <a:rPr lang="es-ES_tradnl" b="1" dirty="0" smtClean="0">
                <a:solidFill>
                  <a:schemeClr val="tx1"/>
                </a:solidFill>
              </a:rPr>
              <a:t>FERNÁNDEZ </a:t>
            </a:r>
            <a:r>
              <a:rPr lang="es-ES_tradnl" b="1" dirty="0">
                <a:solidFill>
                  <a:schemeClr val="tx1"/>
                </a:solidFill>
              </a:rPr>
              <a:t>ORDOÑEZ, 2000)</a:t>
            </a:r>
            <a:endParaRPr lang="es-ES_tradnl" sz="1900" b="1" dirty="0">
              <a:solidFill>
                <a:schemeClr val="tx1"/>
              </a:solidFill>
            </a:endParaRPr>
          </a:p>
          <a:p>
            <a:pPr marL="914400" lvl="1" indent="-457200" algn="just">
              <a:spcBef>
                <a:spcPct val="50000"/>
              </a:spcBef>
            </a:pPr>
            <a:r>
              <a:rPr lang="es-ES_tradnl" sz="2800" b="1" dirty="0">
                <a:solidFill>
                  <a:schemeClr val="tx1"/>
                </a:solidFill>
              </a:rPr>
              <a:t>b) POSIBILIDAD REAL DE ELEGIR POR PARTE DE LOS CONSUMIDORES</a:t>
            </a:r>
          </a:p>
          <a:p>
            <a:pPr marL="914400" lvl="1" indent="-457200" algn="just">
              <a:spcBef>
                <a:spcPct val="50000"/>
              </a:spcBef>
            </a:pPr>
            <a:r>
              <a:rPr lang="es-ES_tradnl" sz="2800" b="1" dirty="0">
                <a:solidFill>
                  <a:schemeClr val="tx1"/>
                </a:solidFill>
              </a:rPr>
              <a:t>c) PODER DISCIPLINANTE DE LA COMPETENCIA  POTENCIAL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107004-C015-434F-A8A8-58F11B711F00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214313" y="1143000"/>
            <a:ext cx="4319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>
                <a:solidFill>
                  <a:srgbClr val="0066CC"/>
                </a:solidFill>
              </a:rPr>
              <a:t>I. ¿QUÉ ES LA COMPETENCIA?</a:t>
            </a:r>
            <a:endParaRPr lang="es-ES_tradnl" sz="2800">
              <a:solidFill>
                <a:schemeClr val="bg2"/>
              </a:solidFill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468313" y="1412776"/>
            <a:ext cx="8231187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arenR" startAt="2"/>
            </a:pPr>
            <a:endParaRPr lang="es-ES_tradnl" sz="2000" b="1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ct val="50000"/>
              </a:spcBef>
              <a:buFontTx/>
              <a:buAutoNum type="alphaUcParenR" startAt="3"/>
            </a:pPr>
            <a:r>
              <a:rPr lang="es-ES_tradnl" b="1" dirty="0">
                <a:solidFill>
                  <a:schemeClr val="tx1"/>
                </a:solidFill>
              </a:rPr>
              <a:t>UN CONCEPTO DE COMPETENCIA </a:t>
            </a:r>
            <a:r>
              <a:rPr lang="es-ES_tradnl" b="1" i="1" dirty="0">
                <a:solidFill>
                  <a:schemeClr val="tx1"/>
                </a:solidFill>
              </a:rPr>
              <a:t>“PRACTICABLE” </a:t>
            </a:r>
            <a:r>
              <a:rPr lang="es-ES_tradnl" b="1" dirty="0">
                <a:solidFill>
                  <a:schemeClr val="tx1"/>
                </a:solidFill>
              </a:rPr>
              <a:t>(OCDE, 1995)</a:t>
            </a:r>
          </a:p>
          <a:p>
            <a:pPr marL="914400" lvl="1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b="1" dirty="0">
                <a:solidFill>
                  <a:schemeClr val="tx1"/>
                </a:solidFill>
              </a:rPr>
              <a:t>LAS EMPRESAS DEBEN SER TAN NUMEROSAS COMO LO PERMITAN LAS ECONOMÍAS DE ESCALA</a:t>
            </a:r>
          </a:p>
          <a:p>
            <a:pPr marL="914400" lvl="1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b="1" dirty="0">
                <a:solidFill>
                  <a:schemeClr val="tx1"/>
                </a:solidFill>
              </a:rPr>
              <a:t>LOS GASTOS CONSAGRADOS A LA PROMOCIÓN DE LOS BIENES Y SERVICIOS NO DEBEN SER EXCESIVOS</a:t>
            </a:r>
          </a:p>
          <a:p>
            <a:pPr marL="914400" lvl="1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b="1" dirty="0">
                <a:solidFill>
                  <a:schemeClr val="tx1"/>
                </a:solidFill>
              </a:rPr>
              <a:t>LA PUBLICIDAD DEBE SER DE NATURALEZA INFORMATIVA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4392"/>
            <a:ext cx="8229600" cy="16144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s-ES_tradnl" sz="2800" b="1" dirty="0">
                <a:solidFill>
                  <a:srgbClr val="0066CC"/>
                </a:solidFill>
              </a:rPr>
              <a:t>I. ¿QUÉ ES LA COMPETENCIA?</a:t>
            </a:r>
            <a:r>
              <a:rPr lang="es-ES_tradnl" sz="2800" dirty="0">
                <a:solidFill>
                  <a:schemeClr val="bg2"/>
                </a:solidFill>
              </a:rPr>
              <a:t/>
            </a:r>
            <a:br>
              <a:rPr lang="es-ES_tradnl" sz="2800" dirty="0">
                <a:solidFill>
                  <a:schemeClr val="bg2"/>
                </a:solidFill>
              </a:rPr>
            </a:br>
            <a:endParaRPr lang="es-ES_tradnl" sz="2800" dirty="0">
              <a:solidFill>
                <a:schemeClr val="bg2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09600" indent="-609600" eaLnBrk="1" hangingPunct="1">
              <a:buNone/>
            </a:pPr>
            <a:r>
              <a:rPr lang="es-ES" b="1" dirty="0"/>
              <a:t>D</a:t>
            </a:r>
            <a:r>
              <a:rPr lang="es-ES" sz="4400" b="1" dirty="0"/>
              <a:t>) </a:t>
            </a:r>
            <a:r>
              <a:rPr lang="es-ES" sz="3500" b="1" dirty="0"/>
              <a:t>El concepto de competencia efectiva (</a:t>
            </a:r>
            <a:r>
              <a:rPr lang="es-ES" sz="3500" b="1" dirty="0" err="1"/>
              <a:t>Petitbó</a:t>
            </a:r>
            <a:r>
              <a:rPr lang="es-ES" sz="3500" b="1" dirty="0"/>
              <a:t>, 2009)</a:t>
            </a:r>
          </a:p>
          <a:p>
            <a:pPr marL="609600" indent="-609600" algn="just" eaLnBrk="1" hangingPunct="1">
              <a:buFont typeface="Wingdings" pitchFamily="2" charset="2"/>
              <a:buAutoNum type="arabicParenR"/>
            </a:pPr>
            <a:r>
              <a:rPr lang="es-ES" sz="4400" dirty="0"/>
              <a:t>Ausencia de barreras de entrada</a:t>
            </a:r>
          </a:p>
          <a:p>
            <a:pPr marL="609600" indent="-609600" algn="just" eaLnBrk="1" hangingPunct="1">
              <a:buFont typeface="Wingdings" pitchFamily="2" charset="2"/>
              <a:buAutoNum type="arabicParenR"/>
            </a:pPr>
            <a:r>
              <a:rPr lang="es-ES" sz="4400" dirty="0"/>
              <a:t>Ausencia de posición de dominio</a:t>
            </a:r>
          </a:p>
          <a:p>
            <a:pPr marL="609600" indent="-609600" algn="just" eaLnBrk="1" hangingPunct="1">
              <a:buFont typeface="Wingdings" pitchFamily="2" charset="2"/>
              <a:buAutoNum type="arabicParenR"/>
            </a:pPr>
            <a:r>
              <a:rPr lang="es-ES" sz="4400" dirty="0"/>
              <a:t>Los competidores actúan de forma independiente (no colusoria)</a:t>
            </a:r>
          </a:p>
        </p:txBody>
      </p:sp>
      <p:sp>
        <p:nvSpPr>
          <p:cNvPr id="819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31A55B-1A3F-4EF8-876D-B49BB8198050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4392"/>
            <a:ext cx="8229600" cy="16144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s-ES_tradnl" sz="2800" b="1" dirty="0">
                <a:solidFill>
                  <a:srgbClr val="0066CC"/>
                </a:solidFill>
              </a:rPr>
              <a:t>I. ¿QUÉ ES LA COMPETENCIA?</a:t>
            </a:r>
            <a:r>
              <a:rPr lang="es-ES_tradnl" sz="2800" dirty="0">
                <a:solidFill>
                  <a:schemeClr val="bg2"/>
                </a:solidFill>
              </a:rPr>
              <a:t/>
            </a:r>
            <a:br>
              <a:rPr lang="es-ES_tradnl" sz="2800" dirty="0">
                <a:solidFill>
                  <a:schemeClr val="bg2"/>
                </a:solidFill>
              </a:rPr>
            </a:br>
            <a:endParaRPr lang="es-ES_tradnl" sz="2800" dirty="0">
              <a:solidFill>
                <a:schemeClr val="bg2"/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s-ES" dirty="0"/>
              <a:t>	</a:t>
            </a:r>
            <a:r>
              <a:rPr lang="es-ES" sz="3600" b="1" dirty="0"/>
              <a:t>E) La aproximación austríaca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s-ES" sz="3600" b="1" dirty="0"/>
          </a:p>
          <a:p>
            <a:pPr marL="609600" indent="-609600" algn="just" eaLnBrk="1" hangingPunct="1"/>
            <a:r>
              <a:rPr lang="es-ES" sz="3500" dirty="0"/>
              <a:t>La competencia como un </a:t>
            </a:r>
            <a:r>
              <a:rPr lang="es-ES" sz="3500" b="1" i="1" dirty="0"/>
              <a:t>proceso dinámico de rivalidad </a:t>
            </a:r>
            <a:r>
              <a:rPr lang="es-ES" sz="3500" dirty="0"/>
              <a:t>(libre función empresarial)</a:t>
            </a:r>
          </a:p>
          <a:p>
            <a:pPr marL="609600" indent="-609600" algn="just" eaLnBrk="1" hangingPunct="1"/>
            <a:endParaRPr lang="es-ES" sz="3500" dirty="0"/>
          </a:p>
          <a:p>
            <a:pPr marL="609600" indent="-609600" algn="just" eaLnBrk="1" hangingPunct="1"/>
            <a:r>
              <a:rPr lang="es-ES" sz="3500" dirty="0"/>
              <a:t>La competencia como un </a:t>
            </a:r>
            <a:r>
              <a:rPr lang="es-ES" sz="3500" b="1" i="1" dirty="0"/>
              <a:t>proceso de constante creación, descubrimiento y transmisión de nueva información,</a:t>
            </a:r>
            <a:r>
              <a:rPr lang="es-ES" sz="3500" dirty="0"/>
              <a:t> subjetiva y no articulable, necesaria para coordinar los comportamientos sociales </a:t>
            </a:r>
          </a:p>
        </p:txBody>
      </p:sp>
      <p:sp>
        <p:nvSpPr>
          <p:cNvPr id="921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F11A9-9F62-4702-ACFE-9326EBA967CC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/>
            <a:r>
              <a:rPr lang="es-ES_tradnl" dirty="0" smtClean="0"/>
              <a:t>LAS DOS CARAS DE LA COMPETENCIA (</a:t>
            </a:r>
            <a:r>
              <a:rPr lang="es-ES_tradnl" dirty="0" err="1" smtClean="0"/>
              <a:t>Aghion</a:t>
            </a:r>
            <a:r>
              <a:rPr lang="es-ES_tradnl" dirty="0" smtClean="0"/>
              <a:t> et al. </a:t>
            </a:r>
            <a:r>
              <a:rPr lang="es-ES_tradnl" b="1" i="1" dirty="0" smtClean="0"/>
              <a:t>EL PODER DE LA DESTRUCCIÓN CREATIVA.</a:t>
            </a:r>
            <a:r>
              <a:rPr lang="es-ES_tradnl" dirty="0" smtClean="0"/>
              <a:t> Deusto, 2021):</a:t>
            </a:r>
          </a:p>
          <a:p>
            <a:pPr algn="just">
              <a:buNone/>
            </a:pPr>
            <a:r>
              <a:rPr lang="es-ES_tradnl" dirty="0" smtClean="0"/>
              <a:t>A) PROCESO DE COPIAR O IMITAR: FUERZA QUE EROSIONA LAS RENTAS DE LA INNOVACIÓN Y, POR TANTO, LA DEBILITA</a:t>
            </a:r>
          </a:p>
          <a:p>
            <a:pPr algn="just">
              <a:buNone/>
            </a:pPr>
            <a:r>
              <a:rPr lang="es-ES_tradnl" dirty="0" smtClean="0"/>
              <a:t>B) IMPULSO PERMANENTE POR MEJORAR E INNOVAR PARA MANTENER EL LIDERAZGO</a:t>
            </a:r>
            <a:endParaRPr lang="es-ES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394CD-C1D6-4DEF-99F3-C8535844A134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UN CONJUNTO DE INTERROGANTES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_tradnl" dirty="0" smtClean="0"/>
              <a:t>¿Cuál de estas fuerzas contrapuestas predomina al final?</a:t>
            </a:r>
          </a:p>
          <a:p>
            <a:pPr algn="just"/>
            <a:r>
              <a:rPr lang="es-ES_tradnl" dirty="0" smtClean="0"/>
              <a:t>¿Cómo podemos repensar la relación entre competencia e innovación y entre competencia y crecimiento?</a:t>
            </a:r>
          </a:p>
          <a:p>
            <a:pPr algn="just"/>
            <a:r>
              <a:rPr lang="es-ES_tradnl" dirty="0" smtClean="0"/>
              <a:t>¿Cómo podemos compatibilizar la política de competencia con la de derechos de propiedad intelectual?</a:t>
            </a:r>
          </a:p>
          <a:p>
            <a:pPr algn="just"/>
            <a:r>
              <a:rPr lang="es-ES_tradnl" dirty="0" smtClean="0"/>
              <a:t>¿Son estas dos políticas contradictorias o podrían tener funciones complementarias?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394CD-C1D6-4DEF-99F3-C8535844A134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UN CONJUNTO DE INTERROGANTES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¿ Se puede compatibilizar la política de competencia con la política industrial?</a:t>
            </a:r>
          </a:p>
          <a:p>
            <a:pPr algn="just"/>
            <a:r>
              <a:rPr lang="es-ES_tradnl" dirty="0" smtClean="0"/>
              <a:t>¿Podríamos diseñar una política industrial que estimule la competencia y la entrada de nuevas empresas en lugar de obstaculizarlas?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394CD-C1D6-4DEF-99F3-C8535844A134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UN CONJUNTO DE INTERROGANTES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ES_tradnl" dirty="0" smtClean="0"/>
              <a:t>UN PRERREQUISITO INDISPENSABLE PARA LA RESPUESTA: SABER CÓMO SE MIDE LA COMPETENCIA</a:t>
            </a:r>
          </a:p>
          <a:p>
            <a:pPr marL="514350" indent="-514350" algn="just">
              <a:buAutoNum type="alphaLcParenR"/>
            </a:pPr>
            <a:r>
              <a:rPr lang="es-ES_tradnl" b="1" dirty="0" smtClean="0"/>
              <a:t>Índice de Lerner: L= P-CM/P</a:t>
            </a:r>
          </a:p>
          <a:p>
            <a:pPr marL="514350" indent="-514350" algn="just">
              <a:buAutoNum type="alphaLcParenR"/>
            </a:pPr>
            <a:r>
              <a:rPr lang="es-ES_tradnl" b="1" dirty="0" smtClean="0"/>
              <a:t>Tasa de destrucción creativa</a:t>
            </a:r>
            <a:r>
              <a:rPr lang="es-ES_tradnl" dirty="0" smtClean="0"/>
              <a:t>: promedio de las tasas  de entrada y salida de empresas </a:t>
            </a:r>
          </a:p>
          <a:p>
            <a:pPr marL="514350" indent="-514350" algn="just">
              <a:buAutoNum type="alphaLcParenR"/>
            </a:pPr>
            <a:r>
              <a:rPr lang="es-ES_tradnl" b="1" dirty="0" smtClean="0"/>
              <a:t>Grado de concentración </a:t>
            </a:r>
            <a:r>
              <a:rPr lang="es-ES_tradnl" dirty="0" smtClean="0"/>
              <a:t>de la producción/empleo</a:t>
            </a:r>
          </a:p>
          <a:p>
            <a:pPr marL="514350" indent="-514350" algn="just">
              <a:buAutoNum type="alphaLcParenR"/>
            </a:pPr>
            <a:r>
              <a:rPr lang="es-ES_tradnl" b="1" dirty="0" smtClean="0"/>
              <a:t>Grado de disputabilidad del mercado</a:t>
            </a:r>
            <a:r>
              <a:rPr lang="es-ES_tradnl" dirty="0" smtClean="0"/>
              <a:t>: probabilidad de entrada de una nueva firma, si las ya instaladas aumentan sus precios por encima de un “precio límite” (teoría de los mercados contestables)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394CD-C1D6-4DEF-99F3-C8535844A134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1DF057-7762-40D3-9F8D-B0B286DE2BCA}" type="slidenum">
              <a:rPr lang="es-ES" smtClean="0"/>
              <a:pPr/>
              <a:t>19</a:t>
            </a:fld>
            <a:endParaRPr lang="es-ES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323850" y="1262088"/>
            <a:ext cx="604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II. ¿POR QUÉ DEFENDER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468313" y="1772816"/>
            <a:ext cx="8231187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sz="2800" b="1" dirty="0">
                <a:solidFill>
                  <a:schemeClr val="tx1"/>
                </a:solidFill>
              </a:rPr>
              <a:t>LOS ARGUMENTOS DE LA TEORÍA ECONÓMICA</a:t>
            </a:r>
          </a:p>
          <a:p>
            <a:pPr marL="457200" indent="-457200" algn="ctr">
              <a:spcBef>
                <a:spcPct val="50000"/>
              </a:spcBef>
            </a:pPr>
            <a:r>
              <a:rPr lang="es-ES_tradnl" sz="2000" dirty="0">
                <a:solidFill>
                  <a:schemeClr val="tx1"/>
                </a:solidFill>
              </a:rPr>
              <a:t>*LOS EFECTOS POSITIVOS DE LA COMPETENCIA PERFECTA</a:t>
            </a:r>
          </a:p>
          <a:p>
            <a:pPr marL="914400" lvl="1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MÁXIMO GRADO DE EFICIENCIA EN EL USO DE LOS RECURSOS</a:t>
            </a:r>
          </a:p>
          <a:p>
            <a:pPr marL="914400" lvl="1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TODOS LOS AGENTES ALCANZARÁN EL MÁXIMO GRADO DE BIENESTAR</a:t>
            </a:r>
          </a:p>
          <a:p>
            <a:pPr marL="914400" lvl="1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 LOGRO DEL MÁXIMO BIENESTAR INDIVIDUAL CONLLEVA EL MÁXIMO BIENESTAR SOCIAL (ÓPTIMO DE PARETO)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737475" cy="9207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2800" b="1" dirty="0">
                <a:solidFill>
                  <a:srgbClr val="0066CC"/>
                </a:solidFill>
              </a:rPr>
              <a:t/>
            </a:r>
            <a:br>
              <a:rPr lang="es-ES_tradnl" sz="2800" b="1" dirty="0">
                <a:solidFill>
                  <a:srgbClr val="0066CC"/>
                </a:solidFill>
              </a:rPr>
            </a:br>
            <a:r>
              <a:rPr lang="es-ES_tradnl" sz="2800" b="1" dirty="0">
                <a:solidFill>
                  <a:srgbClr val="0066CC"/>
                </a:solidFill>
                <a:latin typeface="Times New Roman" pitchFamily="18" charset="0"/>
              </a:rPr>
              <a:t>ÍNDICE DE LA PRESENTACIÓN</a:t>
            </a:r>
            <a:endParaRPr lang="es-ES" dirty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idx="1"/>
          </p:nvPr>
        </p:nvSpPr>
        <p:spPr>
          <a:xfrm>
            <a:off x="622300" y="1773238"/>
            <a:ext cx="8064500" cy="4751387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b="1" dirty="0"/>
              <a:t>TRES CUESTIONES</a:t>
            </a:r>
          </a:p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sz="2800" b="1" dirty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b="1" dirty="0">
                <a:latin typeface="Times New Roman" pitchFamily="18" charset="0"/>
              </a:rPr>
              <a:t>1. ¿QUÉ ES LA COMPETENCIA?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s-ES_tradnl" sz="2800" b="1" dirty="0">
              <a:latin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b="1" dirty="0">
                <a:latin typeface="Times New Roman" pitchFamily="18" charset="0"/>
              </a:rPr>
              <a:t>2. ¿POR QUÉ DEFENDER LA COMPETENCIA?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_tradnl" sz="2800" b="1" dirty="0">
              <a:latin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b="1" dirty="0">
                <a:latin typeface="Times New Roman" pitchFamily="18" charset="0"/>
              </a:rPr>
              <a:t>3. ¿CÓMO DEFENDER LA COMPETENCIA?</a:t>
            </a:r>
            <a:endParaRPr lang="es-ES" sz="2800" b="1" dirty="0">
              <a:latin typeface="Times New Roman" pitchFamily="18" charset="0"/>
            </a:endParaRPr>
          </a:p>
        </p:txBody>
      </p:sp>
      <p:sp>
        <p:nvSpPr>
          <p:cNvPr id="409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7F525A-D255-4FD9-AB0D-AA537DC3AF33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7B366E-E9D4-42AA-B7DB-BD1AF27D8677}" type="slidenum">
              <a:rPr lang="es-ES" smtClean="0"/>
              <a:pPr/>
              <a:t>20</a:t>
            </a:fld>
            <a:endParaRPr lang="es-ES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23850" y="1262088"/>
            <a:ext cx="6048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II. ¿POR QUÉ DEFENDER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468313" y="1700213"/>
            <a:ext cx="82311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sz="2800" b="1" dirty="0">
                <a:solidFill>
                  <a:schemeClr val="tx1"/>
                </a:solidFill>
              </a:rPr>
              <a:t>LOS ARGUMENTOS DE LA TEORÍA ECONÓMICA</a:t>
            </a:r>
          </a:p>
          <a:p>
            <a:pPr marL="457200" indent="-457200" algn="ctr">
              <a:spcBef>
                <a:spcPct val="50000"/>
              </a:spcBef>
              <a:buFont typeface="Wingdings" pitchFamily="2" charset="2"/>
              <a:buChar char="ü"/>
            </a:pPr>
            <a:r>
              <a:rPr lang="es-ES_tradnl" sz="2800" b="1" dirty="0">
                <a:solidFill>
                  <a:schemeClr val="tx1"/>
                </a:solidFill>
              </a:rPr>
              <a:t>COSTES SOCIALES DEL MONOPOLIO. TRES EFECTOS PERNICIOSOS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es-ES_tradnl" sz="2800" dirty="0">
                <a:solidFill>
                  <a:schemeClr val="tx1"/>
                </a:solidFill>
              </a:rPr>
              <a:t>PÉRDIDA SOCIAL NETA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es-ES_tradnl" sz="2800" dirty="0">
                <a:solidFill>
                  <a:schemeClr val="tx1"/>
                </a:solidFill>
              </a:rPr>
              <a:t>EL EFECTO REDISTRIBUCIÓN</a:t>
            </a:r>
          </a:p>
          <a:p>
            <a:pPr marL="914400" lvl="1" indent="-457200">
              <a:spcBef>
                <a:spcPct val="50000"/>
              </a:spcBef>
              <a:buFontTx/>
              <a:buAutoNum type="alphaLcParenR"/>
            </a:pPr>
            <a:r>
              <a:rPr lang="es-ES_tradnl" sz="2800" dirty="0">
                <a:solidFill>
                  <a:schemeClr val="tx1"/>
                </a:solidFill>
              </a:rPr>
              <a:t>FUNCIONES EMPRESARIALES IMPRODUCTIVAS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D729D-4114-49B0-B31D-429A4F5A30E0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23850" y="974056"/>
            <a:ext cx="6048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II. ¿POR QUÉ DEFENDER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539750" y="1340768"/>
            <a:ext cx="8231188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sz="2000" b="1" dirty="0">
                <a:solidFill>
                  <a:schemeClr val="tx1"/>
                </a:solidFill>
              </a:rPr>
              <a:t>LOS ARGUMENTOS DE LA TEORÍA ECONÓMICA</a:t>
            </a:r>
          </a:p>
          <a:p>
            <a:pPr marL="457200" indent="-457200" algn="ctr">
              <a:spcBef>
                <a:spcPct val="50000"/>
              </a:spcBef>
            </a:pPr>
            <a:r>
              <a:rPr lang="es-ES_tradnl" sz="1600" b="1" dirty="0">
                <a:solidFill>
                  <a:schemeClr val="tx1"/>
                </a:solidFill>
              </a:rPr>
              <a:t>* COSTES SOCIALES DEL MONOPOLIO: PÉRDIDA SOCIAL NETA</a:t>
            </a:r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4495800" y="3840163"/>
            <a:ext cx="1219200" cy="762000"/>
          </a:xfrm>
          <a:prstGeom prst="rtTriangle">
            <a:avLst/>
          </a:prstGeom>
          <a:solidFill>
            <a:srgbClr val="FFCCCC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 b="1" i="1">
                <a:solidFill>
                  <a:schemeClr val="tx1"/>
                </a:solidFill>
                <a:latin typeface="Arial" charset="0"/>
              </a:rPr>
              <a:t>B</a:t>
            </a:r>
          </a:p>
        </p:txBody>
      </p:sp>
      <p:sp>
        <p:nvSpPr>
          <p:cNvPr id="13319" name="Freeform 6"/>
          <p:cNvSpPr>
            <a:spLocks/>
          </p:cNvSpPr>
          <p:nvPr/>
        </p:nvSpPr>
        <p:spPr bwMode="auto">
          <a:xfrm>
            <a:off x="4495800" y="4602163"/>
            <a:ext cx="1144588" cy="687387"/>
          </a:xfrm>
          <a:custGeom>
            <a:avLst/>
            <a:gdLst>
              <a:gd name="T0" fmla="*/ 0 w 721"/>
              <a:gd name="T1" fmla="*/ 0 h 433"/>
              <a:gd name="T2" fmla="*/ 1143000 w 721"/>
              <a:gd name="T3" fmla="*/ 0 h 433"/>
              <a:gd name="T4" fmla="*/ 838200 w 721"/>
              <a:gd name="T5" fmla="*/ 228600 h 433"/>
              <a:gd name="T6" fmla="*/ 457200 w 721"/>
              <a:gd name="T7" fmla="*/ 457200 h 433"/>
              <a:gd name="T8" fmla="*/ 0 w 721"/>
              <a:gd name="T9" fmla="*/ 685800 h 433"/>
              <a:gd name="T10" fmla="*/ 0 w 721"/>
              <a:gd name="T11" fmla="*/ 0 h 4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1"/>
              <a:gd name="T19" fmla="*/ 0 h 433"/>
              <a:gd name="T20" fmla="*/ 721 w 721"/>
              <a:gd name="T21" fmla="*/ 433 h 4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1" h="433">
                <a:moveTo>
                  <a:pt x="0" y="0"/>
                </a:moveTo>
                <a:lnTo>
                  <a:pt x="720" y="0"/>
                </a:lnTo>
                <a:lnTo>
                  <a:pt x="528" y="144"/>
                </a:lnTo>
                <a:lnTo>
                  <a:pt x="288" y="288"/>
                </a:lnTo>
                <a:lnTo>
                  <a:pt x="0" y="432"/>
                </a:lnTo>
                <a:lnTo>
                  <a:pt x="0" y="0"/>
                </a:lnTo>
              </a:path>
            </a:pathLst>
          </a:custGeom>
          <a:solidFill>
            <a:srgbClr val="99CCFF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2209800" y="3840163"/>
            <a:ext cx="2286000" cy="762000"/>
          </a:xfrm>
          <a:prstGeom prst="rect">
            <a:avLst/>
          </a:prstGeom>
          <a:solidFill>
            <a:srgbClr val="FFCC99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eaLnBrk="0" hangingPunct="0"/>
            <a:r>
              <a:rPr lang="en-US" sz="2000" b="1" i="1">
                <a:solidFill>
                  <a:schemeClr val="tx1"/>
                </a:solidFill>
                <a:latin typeface="Arial" charset="0"/>
              </a:rPr>
              <a:t> A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2874963" y="2463800"/>
            <a:ext cx="3567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 b="1">
                <a:solidFill>
                  <a:schemeClr val="tx1"/>
                </a:solidFill>
                <a:latin typeface="Arial" charset="0"/>
              </a:rPr>
              <a:t>Excedente del consumidor perdido</a:t>
            </a:r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 flipH="1">
            <a:off x="3951288" y="2863850"/>
            <a:ext cx="328612" cy="1192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>
            <a:off x="4357688" y="2863850"/>
            <a:ext cx="366712" cy="1344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4" name="Rectangle 11"/>
          <p:cNvSpPr>
            <a:spLocks noChangeArrowheads="1"/>
          </p:cNvSpPr>
          <p:nvPr/>
        </p:nvSpPr>
        <p:spPr bwMode="auto">
          <a:xfrm>
            <a:off x="4491038" y="3225800"/>
            <a:ext cx="23272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  <a:latin typeface="Arial" charset="0"/>
              </a:rPr>
              <a:t>Pérdida irrecuperable </a:t>
            </a:r>
          </a:p>
          <a:p>
            <a:pPr algn="ctr" eaLnBrk="0" hangingPunct="0"/>
            <a:r>
              <a:rPr lang="en-US" sz="1600" b="1">
                <a:solidFill>
                  <a:schemeClr val="tx1"/>
                </a:solidFill>
                <a:latin typeface="Arial" charset="0"/>
              </a:rPr>
              <a:t>de eficiencia</a:t>
            </a:r>
          </a:p>
        </p:txBody>
      </p:sp>
      <p:sp>
        <p:nvSpPr>
          <p:cNvPr id="13325" name="Line 12"/>
          <p:cNvSpPr>
            <a:spLocks noChangeShapeType="1"/>
          </p:cNvSpPr>
          <p:nvPr/>
        </p:nvSpPr>
        <p:spPr bwMode="auto">
          <a:xfrm flipH="1">
            <a:off x="5094288" y="3778250"/>
            <a:ext cx="404812" cy="7350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 flipH="1">
            <a:off x="5322888" y="3778250"/>
            <a:ext cx="328612" cy="963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7" name="Rectangle 14"/>
          <p:cNvSpPr>
            <a:spLocks noChangeArrowheads="1"/>
          </p:cNvSpPr>
          <p:nvPr/>
        </p:nvSpPr>
        <p:spPr bwMode="auto">
          <a:xfrm>
            <a:off x="4157663" y="3305175"/>
            <a:ext cx="3651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solidFill>
                  <a:schemeClr val="tx1"/>
                </a:solidFill>
                <a:latin typeface="Arial" charset="0"/>
              </a:rPr>
              <a:t>C</a:t>
            </a:r>
          </a:p>
        </p:txBody>
      </p:sp>
      <p:sp>
        <p:nvSpPr>
          <p:cNvPr id="13328" name="Rectangle 15"/>
          <p:cNvSpPr>
            <a:spLocks noChangeArrowheads="1"/>
          </p:cNvSpPr>
          <p:nvPr/>
        </p:nvSpPr>
        <p:spPr bwMode="auto">
          <a:xfrm>
            <a:off x="3124200" y="6716713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>
            <a:off x="2209800" y="2162175"/>
            <a:ext cx="0" cy="4265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30" name="Line 17"/>
          <p:cNvSpPr>
            <a:spLocks noChangeShapeType="1"/>
          </p:cNvSpPr>
          <p:nvPr/>
        </p:nvSpPr>
        <p:spPr bwMode="auto">
          <a:xfrm>
            <a:off x="2203450" y="6418263"/>
            <a:ext cx="427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31" name="Rectangle 18"/>
          <p:cNvSpPr>
            <a:spLocks noChangeArrowheads="1"/>
          </p:cNvSpPr>
          <p:nvPr/>
        </p:nvSpPr>
        <p:spPr bwMode="auto">
          <a:xfrm>
            <a:off x="6470650" y="6343650"/>
            <a:ext cx="1158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" charset="0"/>
              </a:rPr>
              <a:t>Cantidad</a:t>
            </a:r>
          </a:p>
        </p:txBody>
      </p:sp>
      <p:sp>
        <p:nvSpPr>
          <p:cNvPr id="13332" name="Line 19"/>
          <p:cNvSpPr>
            <a:spLocks noChangeShapeType="1"/>
          </p:cNvSpPr>
          <p:nvPr/>
        </p:nvSpPr>
        <p:spPr bwMode="auto">
          <a:xfrm>
            <a:off x="2389188" y="2495550"/>
            <a:ext cx="3986212" cy="2462213"/>
          </a:xfrm>
          <a:prstGeom prst="line">
            <a:avLst/>
          </a:prstGeom>
          <a:noFill/>
          <a:ln w="508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33" name="Rectangle 20"/>
          <p:cNvSpPr>
            <a:spLocks noChangeArrowheads="1"/>
          </p:cNvSpPr>
          <p:nvPr/>
        </p:nvSpPr>
        <p:spPr bwMode="auto">
          <a:xfrm>
            <a:off x="6472238" y="4902200"/>
            <a:ext cx="6032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solidFill>
                  <a:schemeClr val="tx1"/>
                </a:solidFill>
                <a:latin typeface="Arial" charset="0"/>
              </a:rPr>
              <a:t>IMe</a:t>
            </a:r>
          </a:p>
        </p:txBody>
      </p:sp>
      <p:sp>
        <p:nvSpPr>
          <p:cNvPr id="13334" name="Line 21"/>
          <p:cNvSpPr>
            <a:spLocks noChangeShapeType="1"/>
          </p:cNvSpPr>
          <p:nvPr/>
        </p:nvSpPr>
        <p:spPr bwMode="auto">
          <a:xfrm>
            <a:off x="2389188" y="2724150"/>
            <a:ext cx="2690812" cy="3148013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35" name="Rectangle 22"/>
          <p:cNvSpPr>
            <a:spLocks noChangeArrowheads="1"/>
          </p:cNvSpPr>
          <p:nvPr/>
        </p:nvSpPr>
        <p:spPr bwMode="auto">
          <a:xfrm>
            <a:off x="5100638" y="5816600"/>
            <a:ext cx="4619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 i="1">
                <a:solidFill>
                  <a:schemeClr val="tx1"/>
                </a:solidFill>
                <a:latin typeface="Arial" charset="0"/>
              </a:rPr>
              <a:t>IM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352800" y="2997200"/>
            <a:ext cx="3927475" cy="2751138"/>
            <a:chOff x="2112" y="1585"/>
            <a:chExt cx="2474" cy="1733"/>
          </a:xfrm>
        </p:grpSpPr>
        <p:sp>
          <p:nvSpPr>
            <p:cNvPr id="13352" name="Freeform 24"/>
            <p:cNvSpPr>
              <a:spLocks/>
            </p:cNvSpPr>
            <p:nvPr/>
          </p:nvSpPr>
          <p:spPr bwMode="auto">
            <a:xfrm>
              <a:off x="2112" y="1919"/>
              <a:ext cx="2188" cy="1399"/>
            </a:xfrm>
            <a:custGeom>
              <a:avLst/>
              <a:gdLst>
                <a:gd name="T0" fmla="*/ 0 w 2188"/>
                <a:gd name="T1" fmla="*/ 1398 h 1399"/>
                <a:gd name="T2" fmla="*/ 295 w 2188"/>
                <a:gd name="T3" fmla="*/ 1280 h 1399"/>
                <a:gd name="T4" fmla="*/ 584 w 2188"/>
                <a:gd name="T5" fmla="*/ 1161 h 1399"/>
                <a:gd name="T6" fmla="*/ 853 w 2188"/>
                <a:gd name="T7" fmla="*/ 1043 h 1399"/>
                <a:gd name="T8" fmla="*/ 976 w 2188"/>
                <a:gd name="T9" fmla="*/ 984 h 1399"/>
                <a:gd name="T10" fmla="*/ 1093 w 2188"/>
                <a:gd name="T11" fmla="*/ 919 h 1399"/>
                <a:gd name="T12" fmla="*/ 1307 w 2188"/>
                <a:gd name="T13" fmla="*/ 785 h 1399"/>
                <a:gd name="T14" fmla="*/ 1499 w 2188"/>
                <a:gd name="T15" fmla="*/ 645 h 1399"/>
                <a:gd name="T16" fmla="*/ 1664 w 2188"/>
                <a:gd name="T17" fmla="*/ 511 h 1399"/>
                <a:gd name="T18" fmla="*/ 1816 w 2188"/>
                <a:gd name="T19" fmla="*/ 387 h 1399"/>
                <a:gd name="T20" fmla="*/ 1939 w 2188"/>
                <a:gd name="T21" fmla="*/ 274 h 1399"/>
                <a:gd name="T22" fmla="*/ 2043 w 2188"/>
                <a:gd name="T23" fmla="*/ 167 h 1399"/>
                <a:gd name="T24" fmla="*/ 2125 w 2188"/>
                <a:gd name="T25" fmla="*/ 75 h 1399"/>
                <a:gd name="T26" fmla="*/ 2159 w 2188"/>
                <a:gd name="T27" fmla="*/ 32 h 1399"/>
                <a:gd name="T28" fmla="*/ 2187 w 2188"/>
                <a:gd name="T29" fmla="*/ 0 h 13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88"/>
                <a:gd name="T46" fmla="*/ 0 h 1399"/>
                <a:gd name="T47" fmla="*/ 2188 w 2188"/>
                <a:gd name="T48" fmla="*/ 1399 h 13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88" h="1399">
                  <a:moveTo>
                    <a:pt x="0" y="1398"/>
                  </a:moveTo>
                  <a:lnTo>
                    <a:pt x="295" y="1280"/>
                  </a:lnTo>
                  <a:lnTo>
                    <a:pt x="584" y="1161"/>
                  </a:lnTo>
                  <a:lnTo>
                    <a:pt x="853" y="1043"/>
                  </a:lnTo>
                  <a:lnTo>
                    <a:pt x="976" y="984"/>
                  </a:lnTo>
                  <a:lnTo>
                    <a:pt x="1093" y="919"/>
                  </a:lnTo>
                  <a:lnTo>
                    <a:pt x="1307" y="785"/>
                  </a:lnTo>
                  <a:lnTo>
                    <a:pt x="1499" y="645"/>
                  </a:lnTo>
                  <a:lnTo>
                    <a:pt x="1664" y="511"/>
                  </a:lnTo>
                  <a:lnTo>
                    <a:pt x="1816" y="387"/>
                  </a:lnTo>
                  <a:lnTo>
                    <a:pt x="1939" y="274"/>
                  </a:lnTo>
                  <a:lnTo>
                    <a:pt x="2043" y="167"/>
                  </a:lnTo>
                  <a:lnTo>
                    <a:pt x="2125" y="75"/>
                  </a:lnTo>
                  <a:lnTo>
                    <a:pt x="2159" y="32"/>
                  </a:lnTo>
                  <a:lnTo>
                    <a:pt x="2187" y="0"/>
                  </a:lnTo>
                </a:path>
              </a:pathLst>
            </a:custGeom>
            <a:noFill/>
            <a:ln w="50800" cap="rnd">
              <a:solidFill>
                <a:srgbClr val="99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3353" name="Rectangle 25"/>
            <p:cNvSpPr>
              <a:spLocks noChangeArrowheads="1"/>
            </p:cNvSpPr>
            <p:nvPr/>
          </p:nvSpPr>
          <p:spPr bwMode="auto">
            <a:xfrm>
              <a:off x="4125" y="1585"/>
              <a:ext cx="46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chemeClr val="tx1"/>
                  </a:solidFill>
                  <a:latin typeface="Arial" charset="0"/>
                </a:rPr>
                <a:t>CMg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655763" y="4445000"/>
            <a:ext cx="4246562" cy="2298700"/>
            <a:chOff x="1043" y="2497"/>
            <a:chExt cx="2675" cy="1448"/>
          </a:xfrm>
        </p:grpSpPr>
        <p:sp>
          <p:nvSpPr>
            <p:cNvPr id="13347" name="Rectangle 27"/>
            <p:cNvSpPr>
              <a:spLocks noChangeArrowheads="1"/>
            </p:cNvSpPr>
            <p:nvPr/>
          </p:nvSpPr>
          <p:spPr bwMode="auto">
            <a:xfrm>
              <a:off x="3405" y="3697"/>
              <a:ext cx="31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chemeClr val="tx1"/>
                  </a:solidFill>
                  <a:latin typeface="Arial" charset="0"/>
                </a:rPr>
                <a:t>Q</a:t>
              </a:r>
              <a:r>
                <a:rPr lang="en-US" sz="2000" b="1" i="1" baseline="-25000">
                  <a:solidFill>
                    <a:schemeClr val="tx1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3348" name="Line 28"/>
            <p:cNvSpPr>
              <a:spLocks noChangeShapeType="1"/>
            </p:cNvSpPr>
            <p:nvPr/>
          </p:nvSpPr>
          <p:spPr bwMode="auto">
            <a:xfrm>
              <a:off x="3600" y="2557"/>
              <a:ext cx="0" cy="11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349" name="Oval 29"/>
            <p:cNvSpPr>
              <a:spLocks noChangeArrowheads="1"/>
            </p:cNvSpPr>
            <p:nvPr/>
          </p:nvSpPr>
          <p:spPr bwMode="auto">
            <a:xfrm>
              <a:off x="3552" y="2548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350" name="Line 30"/>
            <p:cNvSpPr>
              <a:spLocks noChangeShapeType="1"/>
            </p:cNvSpPr>
            <p:nvPr/>
          </p:nvSpPr>
          <p:spPr bwMode="auto">
            <a:xfrm flipH="1">
              <a:off x="1385" y="2596"/>
              <a:ext cx="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351" name="Rectangle 31"/>
            <p:cNvSpPr>
              <a:spLocks noChangeArrowheads="1"/>
            </p:cNvSpPr>
            <p:nvPr/>
          </p:nvSpPr>
          <p:spPr bwMode="auto">
            <a:xfrm>
              <a:off x="1043" y="2497"/>
              <a:ext cx="29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chemeClr val="tx1"/>
                  </a:solidFill>
                  <a:latin typeface="Arial" charset="0"/>
                </a:rPr>
                <a:t>P</a:t>
              </a:r>
              <a:r>
                <a:rPr lang="en-US" sz="2000" b="1" i="1" baseline="-25000">
                  <a:solidFill>
                    <a:schemeClr val="tx1"/>
                  </a:solidFill>
                  <a:latin typeface="Arial" charset="0"/>
                </a:rPr>
                <a:t>C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1655763" y="3648075"/>
            <a:ext cx="3130550" cy="3095625"/>
            <a:chOff x="1043" y="1995"/>
            <a:chExt cx="1972" cy="1950"/>
          </a:xfrm>
        </p:grpSpPr>
        <p:sp>
          <p:nvSpPr>
            <p:cNvPr id="13341" name="Line 33"/>
            <p:cNvSpPr>
              <a:spLocks noChangeShapeType="1"/>
            </p:cNvSpPr>
            <p:nvPr/>
          </p:nvSpPr>
          <p:spPr bwMode="auto">
            <a:xfrm>
              <a:off x="2832" y="2192"/>
              <a:ext cx="0" cy="15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342" name="Oval 34"/>
            <p:cNvSpPr>
              <a:spLocks noChangeArrowheads="1"/>
            </p:cNvSpPr>
            <p:nvPr/>
          </p:nvSpPr>
          <p:spPr bwMode="auto">
            <a:xfrm>
              <a:off x="2795" y="2958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343" name="Oval 35"/>
            <p:cNvSpPr>
              <a:spLocks noChangeArrowheads="1"/>
            </p:cNvSpPr>
            <p:nvPr/>
          </p:nvSpPr>
          <p:spPr bwMode="auto">
            <a:xfrm>
              <a:off x="2784" y="2068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344" name="Line 36"/>
            <p:cNvSpPr>
              <a:spLocks noChangeShapeType="1"/>
            </p:cNvSpPr>
            <p:nvPr/>
          </p:nvSpPr>
          <p:spPr bwMode="auto">
            <a:xfrm flipH="1">
              <a:off x="1385" y="2116"/>
              <a:ext cx="14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345" name="Rectangle 37"/>
            <p:cNvSpPr>
              <a:spLocks noChangeArrowheads="1"/>
            </p:cNvSpPr>
            <p:nvPr/>
          </p:nvSpPr>
          <p:spPr bwMode="auto">
            <a:xfrm>
              <a:off x="1043" y="1995"/>
              <a:ext cx="31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chemeClr val="tx1"/>
                  </a:solidFill>
                  <a:latin typeface="Arial" charset="0"/>
                </a:rPr>
                <a:t>P</a:t>
              </a:r>
              <a:r>
                <a:rPr lang="en-US" sz="2000" b="1" i="1" baseline="-25000">
                  <a:solidFill>
                    <a:schemeClr val="tx1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13346" name="Rectangle 38"/>
            <p:cNvSpPr>
              <a:spLocks noChangeArrowheads="1"/>
            </p:cNvSpPr>
            <p:nvPr/>
          </p:nvSpPr>
          <p:spPr bwMode="auto">
            <a:xfrm>
              <a:off x="2685" y="3697"/>
              <a:ext cx="33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 b="1" i="1">
                  <a:solidFill>
                    <a:schemeClr val="tx1"/>
                  </a:solidFill>
                  <a:latin typeface="Arial" charset="0"/>
                </a:rPr>
                <a:t>Q</a:t>
              </a:r>
              <a:r>
                <a:rPr lang="en-US" sz="2000" b="1" i="1" baseline="-25000">
                  <a:solidFill>
                    <a:schemeClr val="tx1"/>
                  </a:solidFill>
                  <a:latin typeface="Arial" charset="0"/>
                </a:rPr>
                <a:t>m</a:t>
              </a:r>
            </a:p>
          </p:txBody>
        </p:sp>
      </p:grpSp>
      <p:sp>
        <p:nvSpPr>
          <p:cNvPr id="13339" name="Rectangle 39"/>
          <p:cNvSpPr>
            <a:spLocks noChangeArrowheads="1"/>
          </p:cNvSpPr>
          <p:nvPr/>
        </p:nvSpPr>
        <p:spPr bwMode="auto">
          <a:xfrm>
            <a:off x="1403350" y="2005013"/>
            <a:ext cx="625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sz="1800" b="1">
                <a:solidFill>
                  <a:schemeClr val="tx1"/>
                </a:solidFill>
                <a:latin typeface="Arial" charset="0"/>
              </a:rPr>
              <a:t>P, C</a:t>
            </a:r>
          </a:p>
        </p:txBody>
      </p:sp>
      <p:sp>
        <p:nvSpPr>
          <p:cNvPr id="13340" name="Text Box 40"/>
          <p:cNvSpPr txBox="1">
            <a:spLocks noChangeArrowheads="1"/>
          </p:cNvSpPr>
          <p:nvPr/>
        </p:nvSpPr>
        <p:spPr bwMode="auto">
          <a:xfrm>
            <a:off x="2371725" y="3286125"/>
            <a:ext cx="368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CO" sz="2000" b="1" i="1">
                <a:solidFill>
                  <a:schemeClr val="tx1"/>
                </a:solidFill>
                <a:latin typeface="Arial" charset="0"/>
              </a:rPr>
              <a:t>D</a:t>
            </a:r>
            <a:endParaRPr lang="es-ES" sz="2000" b="1" i="1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44824"/>
            <a:ext cx="8229600" cy="72008"/>
          </a:xfrm>
        </p:spPr>
        <p:txBody>
          <a:bodyPr>
            <a:normAutofit fontScale="90000"/>
          </a:bodyPr>
          <a:lstStyle/>
          <a:p>
            <a:r>
              <a:rPr lang="es-ES" sz="3200" b="1" dirty="0"/>
              <a:t>LA POLÍTICA DE </a:t>
            </a:r>
            <a:r>
              <a:rPr lang="es-ES" sz="3200" b="1" dirty="0" smtClean="0"/>
              <a:t>COMPETENCIA. </a:t>
            </a:r>
            <a:r>
              <a:rPr lang="es-ES" sz="3200" b="1" dirty="0"/>
              <a:t>UNA DEFINICIÓN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890"/>
            <a:ext cx="8229600" cy="3705275"/>
          </a:xfrm>
        </p:spPr>
        <p:txBody>
          <a:bodyPr/>
          <a:lstStyle/>
          <a:p>
            <a:pPr algn="just">
              <a:buFontTx/>
              <a:buNone/>
            </a:pPr>
            <a:r>
              <a:rPr lang="es-ES" dirty="0"/>
              <a:t>	</a:t>
            </a:r>
            <a:r>
              <a:rPr lang="es-ES" i="1" dirty="0" smtClean="0"/>
              <a:t>Conjunto </a:t>
            </a:r>
            <a:r>
              <a:rPr lang="es-ES" i="1" dirty="0"/>
              <a:t>de </a:t>
            </a:r>
            <a:r>
              <a:rPr lang="es-ES" i="1" dirty="0" smtClean="0"/>
              <a:t>normas, instituciones </a:t>
            </a:r>
            <a:r>
              <a:rPr lang="es-ES" i="1" dirty="0"/>
              <a:t>y medidas de política económica que tratan de promover y mantener un </a:t>
            </a:r>
            <a:r>
              <a:rPr lang="es-ES" b="1" i="1" dirty="0"/>
              <a:t>proceso</a:t>
            </a:r>
            <a:r>
              <a:rPr lang="es-ES" i="1" dirty="0"/>
              <a:t> de competencia efectiva en los mercados con el fin de conseguir una </a:t>
            </a:r>
            <a:r>
              <a:rPr lang="es-ES" b="1" i="1" dirty="0"/>
              <a:t>asignación eficiente de recursos</a:t>
            </a:r>
            <a:r>
              <a:rPr lang="es-ES" i="1" dirty="0"/>
              <a:t> que redunde en un mayor </a:t>
            </a:r>
            <a:r>
              <a:rPr lang="es-ES" b="1" i="1" dirty="0"/>
              <a:t>bienestar de los </a:t>
            </a:r>
            <a:r>
              <a:rPr lang="es-ES" b="1" i="1" dirty="0" smtClean="0"/>
              <a:t>consumidores</a:t>
            </a:r>
            <a:endParaRPr lang="es-ES" i="1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3851" y="738663"/>
            <a:ext cx="604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III. ¿CÓMO DEFENDER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1" y="1484784"/>
            <a:ext cx="8229600" cy="5040560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s-ES" dirty="0"/>
              <a:t>	</a:t>
            </a:r>
            <a:r>
              <a:rPr lang="es-ES" i="1" dirty="0" smtClean="0"/>
              <a:t>La </a:t>
            </a:r>
            <a:r>
              <a:rPr lang="es-ES" i="1" dirty="0"/>
              <a:t>política de competencia no puede configurar por si sola una economía más justa, pero puede suponer una importante diferencia: </a:t>
            </a:r>
            <a:r>
              <a:rPr lang="es-ES" b="1" i="1" dirty="0"/>
              <a:t>la aplicación de las normas de competencia garantiza que los consumidores tengan </a:t>
            </a:r>
            <a:r>
              <a:rPr lang="es-ES" b="1" i="1" dirty="0" smtClean="0"/>
              <a:t>voz</a:t>
            </a:r>
            <a:endParaRPr lang="es-ES" b="1" i="1" dirty="0"/>
          </a:p>
          <a:p>
            <a:pPr>
              <a:buFontTx/>
              <a:buNone/>
            </a:pPr>
            <a:r>
              <a:rPr lang="es-ES" b="1" dirty="0"/>
              <a:t>Comisión Europea. Informe sobre la política de competencia 2016. Bruselas 31.5.2017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3851" y="738663"/>
            <a:ext cx="604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III. ¿CÓMO DEFENDER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2800" b="1" dirty="0"/>
              <a:t>PRINCIPIOS RECTORES Y VALORES </a:t>
            </a:r>
            <a:r>
              <a:rPr lang="es-ES_tradnl" sz="2800" b="1" dirty="0" smtClean="0"/>
              <a:t>DE UN SISTEMA DE DEFENSA DE LA COMPETENCIA </a:t>
            </a:r>
            <a:r>
              <a:rPr lang="es-ES_tradnl" sz="2800" dirty="0" smtClean="0"/>
              <a:t>(INFORME </a:t>
            </a:r>
            <a:r>
              <a:rPr lang="es-ES_tradnl" sz="2800" dirty="0"/>
              <a:t>SOBRE LA POLÍTICA DE COMPETENCIA, 2015) 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s-ES_tradnl" sz="2800" b="1" dirty="0"/>
              <a:t>PRINCIPIOS RECTORES</a:t>
            </a:r>
          </a:p>
          <a:p>
            <a:pPr marL="571500" indent="-571500">
              <a:buFont typeface="+mj-lt"/>
              <a:buAutoNum type="romanUcPeriod"/>
            </a:pPr>
            <a:r>
              <a:rPr lang="es-ES_tradnl" sz="2800" dirty="0"/>
              <a:t>SALVAGUARDAR LA </a:t>
            </a:r>
            <a:r>
              <a:rPr lang="es-ES_tradnl" sz="2800" dirty="0" smtClean="0"/>
              <a:t>IMPARCIALIDAD</a:t>
            </a:r>
            <a:endParaRPr lang="es-ES_tradnl" sz="2800" dirty="0"/>
          </a:p>
          <a:p>
            <a:pPr marL="571500" indent="-571500">
              <a:buFont typeface="+mj-lt"/>
              <a:buAutoNum type="romanUcPeriod"/>
            </a:pPr>
            <a:r>
              <a:rPr lang="es-ES_tradnl" sz="2800" dirty="0"/>
              <a:t>APLICAR LAS NORMAS DEL ESTADO DE DERECHO</a:t>
            </a:r>
          </a:p>
          <a:p>
            <a:pPr marL="571500" indent="-571500">
              <a:buFont typeface="+mj-lt"/>
              <a:buAutoNum type="romanUcPeriod"/>
            </a:pPr>
            <a:r>
              <a:rPr lang="es-ES_tradnl" sz="2800" dirty="0"/>
              <a:t>SERVIR AL INTERÉS COMÚN EUROPEO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s-ES_tradnl" sz="2800" b="1" dirty="0"/>
              <a:t>VALORES</a:t>
            </a:r>
          </a:p>
          <a:p>
            <a:pPr marL="571500" indent="-571500">
              <a:buFont typeface="+mj-lt"/>
              <a:buAutoNum type="romanUcPeriod"/>
            </a:pPr>
            <a:r>
              <a:rPr lang="es-ES_tradnl" sz="2800" dirty="0"/>
              <a:t>EQUIDAD</a:t>
            </a:r>
          </a:p>
          <a:p>
            <a:pPr marL="571500" indent="-571500">
              <a:buFont typeface="+mj-lt"/>
              <a:buAutoNum type="romanUcPeriod"/>
            </a:pPr>
            <a:r>
              <a:rPr lang="es-ES_tradnl" sz="2800" dirty="0"/>
              <a:t>INDEPENDENCIA POLÍTICA</a:t>
            </a:r>
          </a:p>
          <a:p>
            <a:pPr marL="571500" indent="-571500">
              <a:buFont typeface="+mj-lt"/>
              <a:buAutoNum type="romanUcPeriod"/>
            </a:pPr>
            <a:r>
              <a:rPr lang="es-ES_tradnl" sz="2800" dirty="0"/>
              <a:t>TRANSPARENCIA</a:t>
            </a:r>
          </a:p>
          <a:p>
            <a:pPr marL="571500" indent="-571500">
              <a:buFont typeface="+mj-lt"/>
              <a:buAutoNum type="romanUcPeriod"/>
            </a:pPr>
            <a:r>
              <a:rPr lang="es-ES_tradnl" sz="2800" dirty="0"/>
              <a:t>PROCEDIMIENTO CON LAS GARANTÍAS DEBIDAS</a:t>
            </a:r>
          </a:p>
          <a:p>
            <a:pPr marL="571500" indent="-571500">
              <a:buFont typeface="Wingdings" pitchFamily="2" charset="2"/>
              <a:buChar char="q"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0EAB6-53BC-4617-85DC-1DB0614D981F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D5CDEE-2C87-4260-B02A-3E7A2D498C4B}" type="slidenum">
              <a:rPr lang="es-ES" smtClean="0"/>
              <a:pPr/>
              <a:t>25</a:t>
            </a:fld>
            <a:endParaRPr lang="es-E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95288" y="1484313"/>
            <a:ext cx="8231187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s-ES_tradnl" sz="2000" b="1" dirty="0">
                <a:solidFill>
                  <a:schemeClr val="tx1"/>
                </a:solidFill>
              </a:rPr>
              <a:t>A) LA POLÍTICA DE COMPETENCIA. OBJETIVOS</a:t>
            </a: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sz="2000" b="1" i="1" dirty="0">
                <a:solidFill>
                  <a:schemeClr val="tx1"/>
                </a:solidFill>
              </a:rPr>
              <a:t>OBJETIVO PRINCIPAL: FAVORECER EL EJERCICIO DE LA LIBERTAD ECONÓMICA Y MEJORAR EL BIENESTAR </a:t>
            </a:r>
            <a:r>
              <a:rPr lang="es-ES_tradnl" sz="2000" b="1" i="1" dirty="0" smtClean="0">
                <a:solidFill>
                  <a:schemeClr val="tx1"/>
                </a:solidFill>
              </a:rPr>
              <a:t>SOCIAL </a:t>
            </a:r>
            <a:r>
              <a:rPr lang="es-ES_tradnl" sz="1800" b="1" i="1" dirty="0" smtClean="0">
                <a:solidFill>
                  <a:schemeClr val="tx1"/>
                </a:solidFill>
              </a:rPr>
              <a:t>(DEMOCRACIA  ECONÓMICA)</a:t>
            </a:r>
            <a:endParaRPr lang="es-ES_tradnl" sz="1800" b="1" i="1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sz="2000" b="1" i="1" dirty="0">
                <a:solidFill>
                  <a:schemeClr val="tx1"/>
                </a:solidFill>
              </a:rPr>
              <a:t> GARANTIZAR A LOS CONSUMIDORES LA POSIBILIDAD DE ELEGIR LIBREMENTE </a:t>
            </a: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sz="2000" b="1" i="1" dirty="0">
                <a:solidFill>
                  <a:schemeClr val="tx1"/>
                </a:solidFill>
              </a:rPr>
              <a:t>MEJORA DE LA COMPETITIVAD DE LAS EMPRESAS</a:t>
            </a:r>
            <a:endParaRPr lang="es-ES_tradnl" sz="20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sz="2000" b="1" i="1" dirty="0">
                <a:solidFill>
                  <a:schemeClr val="tx1"/>
                </a:solidFill>
              </a:rPr>
              <a:t>EQUILIBRIO ENTRE COMPETENCIA E INNOVACIÓN</a:t>
            </a: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sz="2000" b="1" i="1" dirty="0">
                <a:solidFill>
                  <a:schemeClr val="tx1"/>
                </a:solidFill>
              </a:rPr>
              <a:t>CONTRIBUIR, SIMULTANEAMENTE, A LOS INTERESES EMPRESARIALES Y DE LOS CONSUMIDORES EN LOS PROCESOS DE CONCENTRACIÓN</a:t>
            </a:r>
            <a:endParaRPr lang="es-ES_tradnl" sz="20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sz="2000" b="1" i="1" dirty="0">
                <a:solidFill>
                  <a:schemeClr val="tx1"/>
                </a:solidFill>
              </a:rPr>
              <a:t>COORDINACIÓN DE LAS ACTUACIONES DE LAS AUTORIDADADES DE COMPETENCIA</a:t>
            </a:r>
            <a:r>
              <a:rPr lang="es-ES_tradnl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23850" y="1046063"/>
            <a:ext cx="604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III. ¿CÓMO DEFENDER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587B6D-B144-4207-8568-0509A796C46E}" type="slidenum">
              <a:rPr lang="es-ES" smtClean="0"/>
              <a:pPr/>
              <a:t>26</a:t>
            </a:fld>
            <a:endParaRPr lang="es-E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395288" y="1556792"/>
            <a:ext cx="8231187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ES_tradnl" sz="1900" b="1" dirty="0">
                <a:solidFill>
                  <a:schemeClr val="tx1"/>
                </a:solidFill>
              </a:rPr>
              <a:t>B</a:t>
            </a:r>
            <a:r>
              <a:rPr lang="es-ES_tradnl" b="1" dirty="0">
                <a:solidFill>
                  <a:schemeClr val="tx1"/>
                </a:solidFill>
              </a:rPr>
              <a:t>) LA POLÍTICA DE COMPETENCIA. ÁMBITOS DE ACCIÓN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b="1" dirty="0">
                <a:solidFill>
                  <a:schemeClr val="tx1"/>
                </a:solidFill>
              </a:rPr>
              <a:t>La determinación del mercado relevante como punto de partida</a:t>
            </a: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b="1" i="1" dirty="0">
                <a:solidFill>
                  <a:schemeClr val="tx1"/>
                </a:solidFill>
              </a:rPr>
              <a:t>REPRESIÓN DE LOS ACUERDOS RESTRICTIVOS DE LA COMPETENCIA  (CÁRTELES, COLUSIÓN)</a:t>
            </a: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b="1" i="1" dirty="0">
                <a:solidFill>
                  <a:schemeClr val="tx1"/>
                </a:solidFill>
              </a:rPr>
              <a:t>REPRESIÓN DE LOS ABUSOS DE LA POSICIÓN DOMINANTE</a:t>
            </a: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b="1" i="1" dirty="0">
                <a:solidFill>
                  <a:schemeClr val="tx1"/>
                </a:solidFill>
              </a:rPr>
              <a:t>CONTROL DE LAS CONCENTRACIONES</a:t>
            </a:r>
            <a:endParaRPr lang="es-ES_tradnl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s-ES_tradnl" b="1" i="1" dirty="0">
                <a:solidFill>
                  <a:schemeClr val="tx1"/>
                </a:solidFill>
              </a:rPr>
              <a:t>CONTROL DE LAS AYUDAS PÚBLICAS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323850" y="1046063"/>
            <a:ext cx="604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III. ¿CÓMO DEFENDER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587B6D-B144-4207-8568-0509A796C46E}" type="slidenum">
              <a:rPr lang="es-ES" smtClean="0"/>
              <a:pPr/>
              <a:t>27</a:t>
            </a:fld>
            <a:endParaRPr lang="es-E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395288" y="1556792"/>
            <a:ext cx="82311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ES_tradnl" sz="1900" b="1" dirty="0">
                <a:solidFill>
                  <a:schemeClr val="tx1"/>
                </a:solidFill>
              </a:rPr>
              <a:t>B</a:t>
            </a:r>
            <a:r>
              <a:rPr lang="es-ES_tradnl" sz="2800" b="1" dirty="0">
                <a:solidFill>
                  <a:schemeClr val="tx1"/>
                </a:solidFill>
              </a:rPr>
              <a:t>) LA POLÍTICA DE COMPETENCIA. ÁMBITOS DE ACCIÓN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s-ES_tradnl" sz="2800" b="1" i="1" dirty="0" smtClean="0">
                <a:solidFill>
                  <a:schemeClr val="tx1"/>
                </a:solidFill>
              </a:rPr>
              <a:t>e) LIBERALIZACIÓN</a:t>
            </a:r>
            <a:r>
              <a:rPr lang="es-ES_tradnl" sz="2800" dirty="0" smtClean="0">
                <a:solidFill>
                  <a:schemeClr val="tx1"/>
                </a:solidFill>
              </a:rPr>
              <a:t> </a:t>
            </a:r>
            <a:r>
              <a:rPr lang="es-ES_tradnl" sz="2800" dirty="0">
                <a:solidFill>
                  <a:schemeClr val="tx1"/>
                </a:solidFill>
              </a:rPr>
              <a:t>DE LOS SECTORES ECONÓMICOS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s-ES_tradnl" sz="2800" b="1" i="1" dirty="0">
                <a:solidFill>
                  <a:schemeClr val="tx1"/>
                </a:solidFill>
              </a:rPr>
              <a:t>f) COORDINACIÓN Y COOPERACIÓN ENTRE AUTORIDADES</a:t>
            </a:r>
            <a:r>
              <a:rPr lang="es-ES_tradnl" sz="2800" dirty="0">
                <a:solidFill>
                  <a:schemeClr val="tx1"/>
                </a:solidFill>
              </a:rPr>
              <a:t> DE COMPETENCIA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s-ES_tradnl" sz="2800" b="1" i="1" dirty="0">
                <a:solidFill>
                  <a:schemeClr val="tx1"/>
                </a:solidFill>
              </a:rPr>
              <a:t>g) PROMOCIÓN DE LA COMPETENCIA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s-ES_tradnl" sz="2800" b="1" i="1" dirty="0">
                <a:solidFill>
                  <a:schemeClr val="tx1"/>
                </a:solidFill>
              </a:rPr>
              <a:t>h) MEJORA DE LA REGULACIÓN</a:t>
            </a:r>
            <a:endParaRPr lang="es-ES_tradnl" sz="2800" dirty="0">
              <a:solidFill>
                <a:schemeClr val="tx1"/>
              </a:solidFill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323850" y="1046063"/>
            <a:ext cx="604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III. ¿CÓMO DEFENDER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494B9F-4CE3-491F-A155-F4843B238A08}" type="slidenum">
              <a:rPr lang="es-ES"/>
              <a:pPr>
                <a:defRPr/>
              </a:pPr>
              <a:t>28</a:t>
            </a:fld>
            <a:endParaRPr lang="es-ES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395288" y="1628775"/>
            <a:ext cx="8231187" cy="518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sz="1900" b="1" dirty="0">
                <a:solidFill>
                  <a:schemeClr val="tx1"/>
                </a:solidFill>
              </a:rPr>
              <a:t>AUTORIDADES DE  COMPETENCIA </a:t>
            </a:r>
          </a:p>
          <a:p>
            <a:pPr marL="457200" indent="-457200">
              <a:spcBef>
                <a:spcPct val="50000"/>
              </a:spcBef>
            </a:pPr>
            <a:r>
              <a:rPr lang="es-ES_tradnl" altLang="es-ES" b="1" dirty="0">
                <a:solidFill>
                  <a:schemeClr val="tx1"/>
                </a:solidFill>
              </a:rPr>
              <a:t>A ESCALA DE LA UNIÓN EUROPEA. </a:t>
            </a:r>
          </a:p>
          <a:p>
            <a:pPr marL="457200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b="1" dirty="0">
                <a:solidFill>
                  <a:schemeClr val="tx1"/>
                </a:solidFill>
              </a:rPr>
              <a:t>Comisión Europea</a:t>
            </a:r>
            <a:r>
              <a:rPr lang="es-ES" altLang="es-ES" b="1" dirty="0">
                <a:solidFill>
                  <a:schemeClr val="tx1"/>
                </a:solidFill>
              </a:rPr>
              <a:t>, DG Competencia.</a:t>
            </a:r>
            <a:endParaRPr lang="es-ES_tradnl" altLang="es-ES" b="1" dirty="0">
              <a:solidFill>
                <a:schemeClr val="tx1"/>
              </a:solidFill>
            </a:endParaRP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b="1" dirty="0">
                <a:solidFill>
                  <a:schemeClr val="tx1"/>
                </a:solidFill>
              </a:rPr>
              <a:t>Tribunal de Justicia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b="1" dirty="0">
                <a:solidFill>
                  <a:schemeClr val="tx1"/>
                </a:solidFill>
              </a:rPr>
              <a:t>Tratado (Artículos101-109)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b="1" dirty="0">
                <a:solidFill>
                  <a:schemeClr val="tx1"/>
                </a:solidFill>
              </a:rPr>
              <a:t>Reglamento 139/2004 (Control de Concentraciones)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b="1" dirty="0">
                <a:solidFill>
                  <a:schemeClr val="tx1"/>
                </a:solidFill>
              </a:rPr>
              <a:t>Reglamento 1/2003 (Relativo a la aplicación de los artículos 101 y 102</a:t>
            </a:r>
            <a:r>
              <a:rPr lang="es-ES_tradnl" altLang="es-ES" b="1" dirty="0" smtClean="0">
                <a:solidFill>
                  <a:schemeClr val="tx1"/>
                </a:solidFill>
              </a:rPr>
              <a:t>)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b="1" dirty="0" smtClean="0">
                <a:solidFill>
                  <a:schemeClr val="tx1"/>
                </a:solidFill>
              </a:rPr>
              <a:t>Directiva ECN+ (2018)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endParaRPr lang="es-ES_tradnl" altLang="es-ES" b="1" dirty="0">
              <a:solidFill>
                <a:schemeClr val="tx1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3850" y="1268413"/>
            <a:ext cx="6048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altLang="es-ES" sz="2000" b="1">
                <a:solidFill>
                  <a:srgbClr val="0066CC"/>
                </a:solidFill>
              </a:rPr>
              <a:t>III. ¿CÓMO DEFENDER LA COMPETENCIA?</a:t>
            </a:r>
            <a:endParaRPr lang="es-ES_tradnl" altLang="es-ES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92674-07C4-4C0B-8393-8FBAD47E9C3B}" type="slidenum">
              <a:rPr lang="es-ES"/>
              <a:pPr>
                <a:defRPr/>
              </a:pPr>
              <a:t>29</a:t>
            </a:fld>
            <a:endParaRPr lang="es-E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95288" y="1557338"/>
            <a:ext cx="8231187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ES_tradnl" altLang="es-ES" sz="1900" b="1" dirty="0">
                <a:solidFill>
                  <a:schemeClr val="tx1"/>
                </a:solidFill>
              </a:rPr>
              <a:t>b) A ESCALA NACIONAL: </a:t>
            </a:r>
            <a:r>
              <a:rPr lang="es-ES_tradnl" altLang="es-ES" b="1" dirty="0">
                <a:solidFill>
                  <a:schemeClr val="tx1"/>
                </a:solidFill>
              </a:rPr>
              <a:t>Comisión Nacional de los Mercados y la </a:t>
            </a:r>
            <a:r>
              <a:rPr lang="es-ES_tradnl" altLang="es-ES" b="1" dirty="0" smtClean="0">
                <a:solidFill>
                  <a:schemeClr val="tx1"/>
                </a:solidFill>
              </a:rPr>
              <a:t>Competencia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" altLang="es-ES" sz="2000" b="1" dirty="0" smtClean="0">
                <a:solidFill>
                  <a:schemeClr val="tx1"/>
                </a:solidFill>
              </a:rPr>
              <a:t>LEY 15/2007, de 3 de julio, de Defensa de la Competencia      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" altLang="es-ES" sz="2000" b="1" dirty="0" smtClean="0">
                <a:solidFill>
                  <a:schemeClr val="tx1"/>
                </a:solidFill>
              </a:rPr>
              <a:t>RD 261/2008 (Reglamento de Defensa de la Competencia)      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" altLang="es-ES" sz="2000" b="1" dirty="0" smtClean="0">
                <a:solidFill>
                  <a:schemeClr val="tx1"/>
                </a:solidFill>
              </a:rPr>
              <a:t>LEY 1/2002 (Coordinación de Competencia entre el Estado y las Comunidades Autónomas en materia de Defensa de la Competencia)    </a:t>
            </a:r>
            <a:endParaRPr lang="es-ES_tradnl" altLang="es-ES" b="1" dirty="0">
              <a:solidFill>
                <a:schemeClr val="tx1"/>
              </a:solidFill>
            </a:endParaRP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sz="2000" b="1" dirty="0">
                <a:solidFill>
                  <a:schemeClr val="tx1"/>
                </a:solidFill>
              </a:rPr>
              <a:t>LEY 3/2013 de 4 de junio de creación de la CNMC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_tradnl" altLang="es-ES" sz="2000" b="1" dirty="0">
                <a:solidFill>
                  <a:schemeClr val="tx1"/>
                </a:solidFill>
              </a:rPr>
              <a:t>RD 657/2013 de 30 de agosto por el que se aprueba el estatuto Orgánico de la CNMC</a:t>
            </a:r>
          </a:p>
          <a:p>
            <a:pPr marL="914400"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" altLang="es-ES" sz="2000" b="1" dirty="0" smtClean="0">
                <a:solidFill>
                  <a:schemeClr val="tx1"/>
                </a:solidFill>
              </a:rPr>
              <a:t>RD </a:t>
            </a:r>
            <a:r>
              <a:rPr lang="es-ES" altLang="es-ES" sz="2000" b="1" dirty="0">
                <a:solidFill>
                  <a:schemeClr val="tx1"/>
                </a:solidFill>
              </a:rPr>
              <a:t>2295/2004 (Aplicación en España de las normas comunitarias de competencia)       </a:t>
            </a:r>
          </a:p>
          <a:p>
            <a:pPr marL="914400" lvl="1" indent="-457200">
              <a:spcBef>
                <a:spcPct val="50000"/>
              </a:spcBef>
            </a:pPr>
            <a:r>
              <a:rPr lang="es-ES" altLang="es-ES" sz="2000" b="1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23850" y="1046163"/>
            <a:ext cx="6048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altLang="es-ES" sz="2000" b="1">
                <a:solidFill>
                  <a:srgbClr val="0066CC"/>
                </a:solidFill>
              </a:rPr>
              <a:t>III. ¿CÓMO DEFENDER LA COMPETENCIA?</a:t>
            </a:r>
            <a:endParaRPr lang="es-ES_tradnl" altLang="es-ES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_tradnl" sz="3200" dirty="0"/>
              <a:t>“En un mundo en el que todos los </a:t>
            </a:r>
            <a:r>
              <a:rPr lang="es-ES_tradnl" sz="3200" b="1" dirty="0"/>
              <a:t>hombres fuesen perfectamente virtuosos,</a:t>
            </a:r>
            <a:r>
              <a:rPr lang="es-ES_tradnl" sz="3200" dirty="0"/>
              <a:t> la competencia estaría fuera de lugar, pero también dejarían de tener sentido la propiedad privada y cada una de las formas de  derechos privados”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sz="32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_tradnl" sz="3200" dirty="0"/>
              <a:t>	Alfred Marshall. </a:t>
            </a:r>
            <a:r>
              <a:rPr lang="es-ES_tradnl" sz="3200" b="1" i="1" dirty="0"/>
              <a:t>Principios de Economía </a:t>
            </a:r>
            <a:r>
              <a:rPr lang="es-ES_tradnl" sz="3200" dirty="0"/>
              <a:t>(1890). Cap.1</a:t>
            </a:r>
            <a:endParaRPr lang="es-ES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72DD9-C3B8-4BA4-954B-8B03A5C289A7}" type="slidenum">
              <a:rPr lang="es-ES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9BBF2-F541-4A0B-B018-BD06CF816616}" type="slidenum">
              <a:rPr lang="es-ES"/>
              <a:pPr>
                <a:defRPr/>
              </a:pPr>
              <a:t>30</a:t>
            </a:fld>
            <a:endParaRPr lang="es-ES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95288" y="1484313"/>
            <a:ext cx="8231187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ES_tradnl" altLang="es-ES" b="1" dirty="0">
                <a:solidFill>
                  <a:schemeClr val="tx1"/>
                </a:solidFill>
              </a:rPr>
              <a:t>c) A ESCALA  AUTONÓMICA (ANDALUCIA</a:t>
            </a:r>
            <a:r>
              <a:rPr lang="es-ES_tradnl" altLang="es-ES" b="1" dirty="0" smtClean="0">
                <a:solidFill>
                  <a:schemeClr val="tx1"/>
                </a:solidFill>
              </a:rPr>
              <a:t>)</a:t>
            </a:r>
          </a:p>
          <a:p>
            <a:pPr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" altLang="es-ES" b="1" dirty="0" smtClean="0">
                <a:solidFill>
                  <a:schemeClr val="tx1"/>
                </a:solidFill>
              </a:rPr>
              <a:t>Ley 6/2007, de 26 de junio, de Promoción y Defensa de la Competencia de Andalucía (BOJA nº 131, de 4/7/2007)</a:t>
            </a:r>
          </a:p>
          <a:p>
            <a:pPr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" altLang="es-ES" b="1" dirty="0" smtClean="0">
                <a:solidFill>
                  <a:schemeClr val="tx1"/>
                </a:solidFill>
              </a:rPr>
              <a:t> DECRETO 289/2007, de 11 de diciembre, por el que se aprueban los Estatutos de la Agencia de Defensa de la Competencia de Andalucía (BOJA 14.12.2007)  </a:t>
            </a:r>
          </a:p>
          <a:p>
            <a:pPr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" altLang="es-ES" b="1" dirty="0" smtClean="0">
                <a:solidFill>
                  <a:schemeClr val="tx1"/>
                </a:solidFill>
              </a:rPr>
              <a:t> </a:t>
            </a:r>
            <a:r>
              <a:rPr lang="es-ES_tradnl" altLang="es-ES" b="1" dirty="0" smtClean="0">
                <a:solidFill>
                  <a:schemeClr val="tx1"/>
                </a:solidFill>
              </a:rPr>
              <a:t>DECRETO </a:t>
            </a:r>
            <a:r>
              <a:rPr lang="es-ES_tradnl" altLang="es-ES" b="1" dirty="0">
                <a:solidFill>
                  <a:schemeClr val="tx1"/>
                </a:solidFill>
              </a:rPr>
              <a:t>290/2015, de 21 de julio, por el que se modifican los estatutos de la Agencia de Defensa de la Competencia de </a:t>
            </a:r>
            <a:r>
              <a:rPr lang="es-ES_tradnl" altLang="es-ES" b="1" dirty="0" smtClean="0">
                <a:solidFill>
                  <a:schemeClr val="tx1"/>
                </a:solidFill>
              </a:rPr>
              <a:t>Andalucía</a:t>
            </a:r>
          </a:p>
          <a:p>
            <a:pPr lvl="1" indent="-457200">
              <a:spcBef>
                <a:spcPct val="50000"/>
              </a:spcBef>
              <a:buFont typeface="Wingdings" pitchFamily="2" charset="2"/>
              <a:buChar char="q"/>
            </a:pPr>
            <a:r>
              <a:rPr lang="es-ES" b="1" dirty="0" smtClean="0">
                <a:solidFill>
                  <a:schemeClr val="tx1"/>
                </a:solidFill>
              </a:rPr>
              <a:t>DECRETO-LEY 2/2020, de 9 de marzo, de mejora y simplificación de la regulación para el fomento de la actividad productiva de Andalucía.</a:t>
            </a:r>
          </a:p>
          <a:p>
            <a:pPr lvl="1" indent="-457200">
              <a:spcBef>
                <a:spcPct val="50000"/>
              </a:spcBef>
              <a:buFont typeface="Wingdings" pitchFamily="2" charset="2"/>
              <a:buChar char="q"/>
            </a:pPr>
            <a:endParaRPr lang="es-ES_tradnl" altLang="es-ES" b="1" dirty="0">
              <a:solidFill>
                <a:schemeClr val="tx1"/>
              </a:solidFill>
            </a:endParaRPr>
          </a:p>
          <a:p>
            <a:pPr marL="914400" lvl="1" indent="-457200"/>
            <a:r>
              <a:rPr lang="es-ES_tradnl" altLang="es-ES" b="1" dirty="0">
                <a:solidFill>
                  <a:schemeClr val="tx1"/>
                </a:solidFill>
              </a:rPr>
              <a:t> </a:t>
            </a:r>
            <a:endParaRPr lang="es-ES" altLang="es-ES" b="1" dirty="0">
              <a:solidFill>
                <a:schemeClr val="tx1"/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endParaRPr lang="es-ES" altLang="es-ES" b="1" dirty="0">
              <a:solidFill>
                <a:schemeClr val="tx1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3850" y="1046163"/>
            <a:ext cx="6048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altLang="es-ES" sz="2000" b="1">
                <a:solidFill>
                  <a:srgbClr val="0066CC"/>
                </a:solidFill>
              </a:rPr>
              <a:t>III. ¿CÓMO DEFENDER LA COMPETENCIA?</a:t>
            </a:r>
            <a:endParaRPr lang="es-ES_tradnl" altLang="es-ES" sz="28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dirty="0" smtClean="0"/>
              <a:t>La </a:t>
            </a:r>
            <a:r>
              <a:rPr lang="es-ES_tradnl" b="1" dirty="0" smtClean="0"/>
              <a:t>libre competencia </a:t>
            </a:r>
            <a:r>
              <a:rPr lang="es-ES_tradnl" dirty="0" smtClean="0"/>
              <a:t>“se ha dejado a su aire, como un enorme monstruo sin adiestrar, para que siga su curso imprevisible, indiferente al destino de la humanidad” </a:t>
            </a:r>
          </a:p>
          <a:p>
            <a:pPr>
              <a:buNone/>
            </a:pPr>
            <a:r>
              <a:rPr lang="es-ES_tradnl" dirty="0" smtClean="0"/>
              <a:t>	Alfred Marshall, </a:t>
            </a:r>
            <a:r>
              <a:rPr lang="es-ES_tradnl" i="1" dirty="0" smtClean="0"/>
              <a:t>Principios de Economía</a:t>
            </a:r>
            <a:r>
              <a:rPr lang="es-ES_tradnl" dirty="0" smtClean="0"/>
              <a:t>, 1890. (Citado en Robert </a:t>
            </a:r>
            <a:r>
              <a:rPr lang="es-ES_tradnl" dirty="0" err="1" smtClean="0"/>
              <a:t>Skidelsky</a:t>
            </a:r>
            <a:r>
              <a:rPr lang="es-ES_tradnl" dirty="0" smtClean="0"/>
              <a:t>, </a:t>
            </a:r>
            <a:r>
              <a:rPr lang="es-ES_tradnl" i="1" dirty="0" smtClean="0"/>
              <a:t>¿Qué falla con la Economía?,</a:t>
            </a:r>
            <a:r>
              <a:rPr lang="es-ES_tradnl" dirty="0" smtClean="0"/>
              <a:t>2022)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0EAB6-53BC-4617-85DC-1DB0614D981F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70391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s-ES_tradnl" dirty="0" smtClean="0"/>
              <a:t>	</a:t>
            </a:r>
            <a:r>
              <a:rPr lang="es-ES_tradnl" sz="3200" dirty="0" smtClean="0"/>
              <a:t>“(a) Por marco equitativo también se entiende que en Europa </a:t>
            </a:r>
            <a:r>
              <a:rPr lang="es-ES_tradnl" sz="3200" b="1" dirty="0" smtClean="0"/>
              <a:t>se defiende a los consumidores </a:t>
            </a:r>
            <a:r>
              <a:rPr lang="es-ES_tradnl" sz="3200" dirty="0" smtClean="0"/>
              <a:t>frente a los cárteles y los abusos de posición dominante de las empresas. (…) La Comisión supervisa esta equidad. </a:t>
            </a:r>
            <a:r>
              <a:rPr lang="es-ES_tradnl" sz="3200" b="1" dirty="0" smtClean="0"/>
              <a:t>Es la vertiente social de la normativa de competencia </a:t>
            </a:r>
            <a:r>
              <a:rPr lang="es-ES_tradnl" sz="3200" dirty="0" smtClean="0"/>
              <a:t>y es la idea que defiende Europa </a:t>
            </a:r>
            <a:r>
              <a:rPr lang="es-ES_tradnl" sz="3200" i="1" dirty="0" smtClean="0"/>
              <a:t>” </a:t>
            </a:r>
          </a:p>
          <a:p>
            <a:pPr>
              <a:buNone/>
            </a:pPr>
            <a:endParaRPr lang="es-ES_tradnl" sz="3600" i="1" dirty="0" smtClean="0"/>
          </a:p>
          <a:p>
            <a:pPr marL="0" indent="0">
              <a:buNone/>
            </a:pPr>
            <a:r>
              <a:rPr lang="es-ES_tradnl" sz="2800" i="1" dirty="0" smtClean="0"/>
              <a:t>Jean-Claude </a:t>
            </a:r>
            <a:r>
              <a:rPr lang="es-ES_tradnl" sz="2800" i="1" dirty="0" err="1" smtClean="0"/>
              <a:t>Juncker</a:t>
            </a:r>
            <a:r>
              <a:rPr lang="es-ES_tradnl" sz="2800" i="1" dirty="0" smtClean="0"/>
              <a:t>. Presidente de la Comisión Europea. Discurso sobre el estado de la </a:t>
            </a:r>
            <a:r>
              <a:rPr lang="es-ES_tradnl" sz="2800" i="1" dirty="0" err="1" smtClean="0"/>
              <a:t>Union</a:t>
            </a:r>
            <a:r>
              <a:rPr lang="es-ES_tradnl" sz="2800" i="1" dirty="0" smtClean="0"/>
              <a:t> , 2016. Citado en el </a:t>
            </a:r>
            <a:r>
              <a:rPr lang="es-ES_tradnl" sz="2800" b="1" i="1" dirty="0" smtClean="0"/>
              <a:t>Informe sobre la Política de Competencia 2016</a:t>
            </a:r>
            <a:r>
              <a:rPr lang="es-ES_tradnl" sz="2800" b="1" dirty="0" smtClean="0"/>
              <a:t>. </a:t>
            </a:r>
            <a:r>
              <a:rPr lang="es-ES_tradnl" sz="2800" dirty="0" smtClean="0"/>
              <a:t>Pág.3</a:t>
            </a:r>
            <a:endParaRPr lang="es-ES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247394-1E86-48E9-9F12-9AD49B62859B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_tradnl" dirty="0" smtClean="0"/>
              <a:t>“Con arreglo a las prioridades de la Comisión, el control del cumplimiento de la política de competencia también fomenta la competencia en aras de la recuperación tras la pandemia y de una economía más verde, digital, </a:t>
            </a:r>
            <a:r>
              <a:rPr lang="es-ES_tradnl" dirty="0" err="1" smtClean="0"/>
              <a:t>resiliente</a:t>
            </a:r>
            <a:r>
              <a:rPr lang="es-ES_tradnl" dirty="0" smtClean="0"/>
              <a:t> e inclusiva dentro de la UE”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		Informe sobre la Política de Competencia (2021, pág. 3)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0405B-D7D0-4BDE-9C62-D4050BB7ED9A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/>
          <a:lstStyle/>
          <a:p>
            <a:r>
              <a:rPr lang="es-ES_tradnl" sz="2800" b="1" dirty="0"/>
              <a:t>Qué es la competencia y por qué defenderla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87856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ES_tradnl" b="1" dirty="0"/>
              <a:t>Una paradoja: </a:t>
            </a:r>
            <a:r>
              <a:rPr lang="es-ES_tradnl" dirty="0"/>
              <a:t>defender la libre competencia supone un modo de intervención pública</a:t>
            </a:r>
          </a:p>
          <a:p>
            <a:pPr algn="just"/>
            <a:r>
              <a:rPr lang="es-ES_tradnl" b="1" dirty="0"/>
              <a:t>Una convicción</a:t>
            </a:r>
            <a:r>
              <a:rPr lang="es-ES_tradnl" dirty="0"/>
              <a:t>: la competencia contribuye a incrementar el bienestar social</a:t>
            </a:r>
          </a:p>
          <a:p>
            <a:pPr algn="just"/>
            <a:r>
              <a:rPr lang="es-ES_tradnl" b="1" dirty="0"/>
              <a:t>Objetivo último</a:t>
            </a:r>
            <a:r>
              <a:rPr lang="es-ES_tradnl" dirty="0"/>
              <a:t>: el interés colectivo y el bienestar de la sociedad en su conjunto</a:t>
            </a:r>
          </a:p>
          <a:p>
            <a:pPr algn="just"/>
            <a:r>
              <a:rPr lang="es-ES_tradnl" b="1" dirty="0"/>
              <a:t>Objetivo intermedio</a:t>
            </a:r>
            <a:r>
              <a:rPr lang="es-ES_tradnl" dirty="0"/>
              <a:t>: la promoción y defensa de una </a:t>
            </a:r>
            <a:r>
              <a:rPr lang="es-ES_tradnl" b="1" dirty="0"/>
              <a:t>competencia efectiva </a:t>
            </a:r>
            <a:r>
              <a:rPr lang="es-ES_tradnl" dirty="0"/>
              <a:t>en los mercados</a:t>
            </a:r>
          </a:p>
          <a:p>
            <a:pPr algn="just"/>
            <a:r>
              <a:rPr lang="es-ES_tradnl" b="1" dirty="0"/>
              <a:t>Un </a:t>
            </a:r>
            <a:r>
              <a:rPr lang="es-ES_tradnl" b="1" dirty="0" smtClean="0"/>
              <a:t>lema en la UE: </a:t>
            </a:r>
            <a:r>
              <a:rPr lang="es-ES_tradnl" dirty="0"/>
              <a:t>“</a:t>
            </a:r>
            <a:r>
              <a:rPr lang="es-ES_tradnl" i="1" dirty="0"/>
              <a:t>La competencia, fuerza motriz de la economía de mercado”</a:t>
            </a:r>
          </a:p>
          <a:p>
            <a:pPr algn="just"/>
            <a:r>
              <a:rPr lang="es-ES_tradnl" b="1" dirty="0"/>
              <a:t>Una exigencia</a:t>
            </a:r>
            <a:r>
              <a:rPr lang="es-ES_tradnl" dirty="0"/>
              <a:t>: mayor peso del análisis económico </a:t>
            </a:r>
            <a:r>
              <a:rPr lang="es-ES_tradnl" i="1" dirty="0" smtClean="0"/>
              <a:t>(</a:t>
            </a:r>
            <a:r>
              <a:rPr lang="es-ES_tradnl" dirty="0" smtClean="0"/>
              <a:t>últimos 60 años: “</a:t>
            </a:r>
            <a:r>
              <a:rPr lang="es-ES_tradnl" i="1" dirty="0" err="1" smtClean="0"/>
              <a:t>The</a:t>
            </a:r>
            <a:r>
              <a:rPr lang="es-ES_tradnl" i="1" dirty="0" smtClean="0"/>
              <a:t> </a:t>
            </a:r>
            <a:r>
              <a:rPr lang="es-ES_tradnl" i="1" dirty="0" err="1" smtClean="0"/>
              <a:t>law</a:t>
            </a:r>
            <a:r>
              <a:rPr lang="es-ES_tradnl" i="1" dirty="0" smtClean="0"/>
              <a:t> and </a:t>
            </a:r>
            <a:r>
              <a:rPr lang="es-ES_tradnl" i="1" dirty="0" err="1" smtClean="0"/>
              <a:t>economics</a:t>
            </a:r>
            <a:r>
              <a:rPr lang="es-ES_tradnl" i="1" dirty="0" smtClean="0"/>
              <a:t> </a:t>
            </a:r>
            <a:r>
              <a:rPr lang="es-ES_tradnl" i="1" dirty="0" err="1" smtClean="0"/>
              <a:t>movement</a:t>
            </a:r>
            <a:r>
              <a:rPr lang="es-ES_tradnl" i="1" dirty="0" smtClean="0"/>
              <a:t>”). La doctrina de los efectos.</a:t>
            </a:r>
          </a:p>
          <a:p>
            <a:pPr algn="just"/>
            <a:r>
              <a:rPr lang="es-ES_tradnl" b="1" dirty="0" smtClean="0"/>
              <a:t>Garantizar que las normas de competencia no queden obsoletas: un amplio programa político en la UE</a:t>
            </a:r>
            <a:endParaRPr lang="es-ES_tradnl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A394CD-C1D6-4DEF-99F3-C8535844A134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/>
          <a:lstStyle/>
          <a:p>
            <a:r>
              <a:rPr lang="es-ES_tradnl" sz="2800" dirty="0"/>
              <a:t>Qué es la competencia y por qué defenderla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38785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_tradnl" b="1" dirty="0"/>
              <a:t>Dos acepciones generales </a:t>
            </a:r>
            <a:r>
              <a:rPr lang="es-ES_tradnl" dirty="0"/>
              <a:t>presentes en A. Smith (1776) (</a:t>
            </a:r>
            <a:r>
              <a:rPr lang="es-ES_tradnl" dirty="0" err="1"/>
              <a:t>Metcalfe</a:t>
            </a:r>
            <a:r>
              <a:rPr lang="es-ES_tradnl" dirty="0"/>
              <a:t>, 1998)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ES_tradnl" b="1" dirty="0"/>
              <a:t>El mercado en régimen de competencia como elemento coordinador de la economía</a:t>
            </a:r>
            <a:endParaRPr lang="es-ES_tradnl" dirty="0"/>
          </a:p>
          <a:p>
            <a:pPr marL="571500" indent="-571500" algn="just">
              <a:buFont typeface="+mj-lt"/>
              <a:buAutoNum type="romanUcPeriod"/>
            </a:pPr>
            <a:r>
              <a:rPr lang="es-ES_tradnl" b="1" dirty="0"/>
              <a:t>La competencia como fuerza dinámica de la actividad </a:t>
            </a:r>
            <a:r>
              <a:rPr lang="es-ES_tradnl" b="1" dirty="0" smtClean="0"/>
              <a:t>económica</a:t>
            </a:r>
          </a:p>
          <a:p>
            <a:pPr marL="571500" indent="-571500" algn="just">
              <a:buNone/>
            </a:pPr>
            <a:endParaRPr lang="es-ES_tradnl" b="1" dirty="0" smtClean="0"/>
          </a:p>
          <a:p>
            <a:pPr marL="571500" indent="-571500" algn="just">
              <a:buNone/>
            </a:pPr>
            <a:r>
              <a:rPr lang="es-ES_tradnl" i="1" dirty="0" smtClean="0"/>
              <a:t>…en nuestra época, el mercado llegó a adquirir realmente un aire de beneficencia teológica que Smith no habría aprobado</a:t>
            </a:r>
          </a:p>
          <a:p>
            <a:pPr marL="571500" indent="-571500" algn="just">
              <a:buNone/>
            </a:pPr>
            <a:r>
              <a:rPr lang="es-ES_tradnl" i="1" dirty="0" smtClean="0"/>
              <a:t>J.K. </a:t>
            </a:r>
            <a:r>
              <a:rPr lang="es-ES_tradnl" i="1" dirty="0" err="1" smtClean="0"/>
              <a:t>Galbraith</a:t>
            </a:r>
            <a:r>
              <a:rPr lang="es-ES_tradnl" i="1" dirty="0" smtClean="0"/>
              <a:t> (Historia de la economía, 2011, p. 84)</a:t>
            </a:r>
            <a:endParaRPr lang="es-ES_tradnl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A394CD-C1D6-4DEF-99F3-C8535844A134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7B9767-9BC4-4F4B-B79F-EF7C88DFBF8E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323850" y="1125538"/>
            <a:ext cx="4319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ES_tradnl" sz="2000" b="1" dirty="0">
                <a:solidFill>
                  <a:srgbClr val="0066CC"/>
                </a:solidFill>
              </a:rPr>
              <a:t>I. ¿QUÉ ES LA COMPETENCIA?</a:t>
            </a:r>
            <a:endParaRPr lang="es-ES_tradnl" sz="2800" dirty="0">
              <a:solidFill>
                <a:schemeClr val="bg2"/>
              </a:solidFill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68313" y="1124744"/>
            <a:ext cx="82311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endParaRPr lang="es-ES_tradnl" b="1" i="1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ct val="50000"/>
              </a:spcBef>
              <a:buAutoNum type="alphaUcParenR"/>
            </a:pPr>
            <a:r>
              <a:rPr lang="es-ES_tradnl" sz="2000" b="1" dirty="0" smtClean="0">
                <a:solidFill>
                  <a:schemeClr val="tx1"/>
                </a:solidFill>
              </a:rPr>
              <a:t>EL </a:t>
            </a:r>
            <a:r>
              <a:rPr lang="es-ES_tradnl" sz="2000" b="1" dirty="0">
                <a:solidFill>
                  <a:schemeClr val="tx1"/>
                </a:solidFill>
              </a:rPr>
              <a:t>CONCEPTO DE LOS </a:t>
            </a:r>
            <a:r>
              <a:rPr lang="es-ES_tradnl" sz="2000" b="1" dirty="0" smtClean="0">
                <a:solidFill>
                  <a:schemeClr val="tx1"/>
                </a:solidFill>
              </a:rPr>
              <a:t>MANUALES</a:t>
            </a:r>
          </a:p>
          <a:p>
            <a:pPr marL="457200" indent="-4572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ES_tradnl" sz="2000" b="1" dirty="0" smtClean="0">
                <a:solidFill>
                  <a:schemeClr val="tx1"/>
                </a:solidFill>
              </a:rPr>
              <a:t>CARACTERÍTICAS DE LOS AGENTES ECONÓMICOS: individualismo, racionalidad, egoísmo, estrategia optimizadora (Torres López, 2010)</a:t>
            </a:r>
            <a:endParaRPr lang="es-ES_tradnl" sz="2000" b="1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s-ES_tradnl" sz="2000" b="1" dirty="0">
                <a:solidFill>
                  <a:schemeClr val="tx1"/>
                </a:solidFill>
              </a:rPr>
              <a:t>LAS CUATRO CONDICIONES DE LA </a:t>
            </a:r>
            <a:r>
              <a:rPr lang="es-ES_tradnl" sz="2000" b="1" i="1" dirty="0">
                <a:solidFill>
                  <a:schemeClr val="tx1"/>
                </a:solidFill>
              </a:rPr>
              <a:t>COMPETENCIA </a:t>
            </a:r>
            <a:r>
              <a:rPr lang="es-ES_tradnl" sz="2000" b="1" i="1" dirty="0" smtClean="0">
                <a:solidFill>
                  <a:schemeClr val="tx1"/>
                </a:solidFill>
              </a:rPr>
              <a:t>PERFECTA</a:t>
            </a:r>
            <a:r>
              <a:rPr lang="es-ES_tradnl" sz="2000" b="1" dirty="0" smtClean="0">
                <a:solidFill>
                  <a:schemeClr val="tx1"/>
                </a:solidFill>
              </a:rPr>
              <a:t> (Robert H. Frank: “Microeconomía y Conducta”, Quinta edición, 2005) :</a:t>
            </a:r>
            <a:endParaRPr lang="es-ES_tradnl" sz="2000" b="1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ct val="50000"/>
              </a:spcBef>
              <a:buFontTx/>
              <a:buAutoNum type="arabicParenR"/>
            </a:pPr>
            <a:r>
              <a:rPr lang="es-ES_tradnl" sz="2000" b="1" dirty="0">
                <a:solidFill>
                  <a:schemeClr val="tx1"/>
                </a:solidFill>
              </a:rPr>
              <a:t>Las empresas venden un producto estandarizado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arenR"/>
            </a:pPr>
            <a:r>
              <a:rPr lang="es-ES_tradnl" sz="2000" b="1" dirty="0">
                <a:solidFill>
                  <a:schemeClr val="tx1"/>
                </a:solidFill>
              </a:rPr>
              <a:t>Las empresas son precio aceptantes (muchos oferentes)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arenR"/>
            </a:pPr>
            <a:r>
              <a:rPr lang="es-ES_tradnl" sz="2000" b="1" dirty="0">
                <a:solidFill>
                  <a:schemeClr val="tx1"/>
                </a:solidFill>
              </a:rPr>
              <a:t>Los factores de producción son perfectamente móviles a largo plazo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arenR"/>
            </a:pPr>
            <a:r>
              <a:rPr lang="es-ES_tradnl" sz="2000" b="1" dirty="0">
                <a:solidFill>
                  <a:schemeClr val="tx1"/>
                </a:solidFill>
              </a:rPr>
              <a:t>Las empresas y los consumidores tienen información </a:t>
            </a:r>
            <a:r>
              <a:rPr lang="es-ES_tradnl" sz="2000" b="1" dirty="0" smtClean="0">
                <a:solidFill>
                  <a:schemeClr val="tx1"/>
                </a:solidFill>
              </a:rPr>
              <a:t>perfecta</a:t>
            </a:r>
          </a:p>
          <a:p>
            <a:pPr marL="914400" lvl="1" indent="-457200" algn="just">
              <a:spcBef>
                <a:spcPct val="50000"/>
              </a:spcBef>
            </a:pPr>
            <a:endParaRPr lang="es-ES_tradnl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5467</TotalTime>
  <Words>1615</Words>
  <Application>Microsoft Office PowerPoint</Application>
  <PresentationFormat>Presentación en pantalla (4:3)</PresentationFormat>
  <Paragraphs>216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  XXVI SEMINARIO ANÁLISIS ECONÓMICO DE LA POLÍTICA DE COMPETENCIA  FUNDAMENTOS ECONÓMICOS DE LA POLÍTICA DE  COMPETENCIA</vt:lpstr>
      <vt:lpstr> ÍNDICE DE LA PRESENTACIÓN</vt:lpstr>
      <vt:lpstr>Diapositiva 3</vt:lpstr>
      <vt:lpstr>Diapositiva 4</vt:lpstr>
      <vt:lpstr>Diapositiva 5</vt:lpstr>
      <vt:lpstr>Diapositiva 6</vt:lpstr>
      <vt:lpstr>Qué es la competencia y por qué defenderla</vt:lpstr>
      <vt:lpstr>Qué es la competencia y por qué defenderla</vt:lpstr>
      <vt:lpstr>Diapositiva 9</vt:lpstr>
      <vt:lpstr>Diapositiva 10</vt:lpstr>
      <vt:lpstr>Diapositiva 11</vt:lpstr>
      <vt:lpstr>Diapositiva 12</vt:lpstr>
      <vt:lpstr>I. ¿QUÉ ES LA COMPETENCIA? </vt:lpstr>
      <vt:lpstr>I. ¿QUÉ ES LA COMPETENCIA? </vt:lpstr>
      <vt:lpstr>Diapositiva 15</vt:lpstr>
      <vt:lpstr>UN CONJUNTO DE INTERROGANTES</vt:lpstr>
      <vt:lpstr>UN CONJUNTO DE INTERROGANTES</vt:lpstr>
      <vt:lpstr>UN CONJUNTO DE INTERROGANTES</vt:lpstr>
      <vt:lpstr>Diapositiva 19</vt:lpstr>
      <vt:lpstr>Diapositiva 20</vt:lpstr>
      <vt:lpstr>Diapositiva 21</vt:lpstr>
      <vt:lpstr>LA POLÍTICA DE COMPETENCIA. UNA DEFINICIÓN </vt:lpstr>
      <vt:lpstr>Diapositiva 23</vt:lpstr>
      <vt:lpstr>PRINCIPIOS RECTORES Y VALORES DE UN SISTEMA DE DEFENSA DE LA COMPETENCIA (INFORME SOBRE LA POLÍTICA DE COMPETENCIA, 2015) </vt:lpstr>
      <vt:lpstr>Diapositiva 25</vt:lpstr>
      <vt:lpstr>Diapositiva 26</vt:lpstr>
      <vt:lpstr>Diapositiva 27</vt:lpstr>
      <vt:lpstr>Diapositiva 28</vt:lpstr>
      <vt:lpstr>Diapositiva 29</vt:lpstr>
      <vt:lpstr>Diapositiva 30</vt:lpstr>
    </vt:vector>
  </TitlesOfParts>
  <Company>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DEBATE ENTRE CULTURA Y   MERCADO. A PROPÓSITO DE LA   CONVENCIÓN(20/X/2005) DE LA   UNESCO</dc:title>
  <dc:creator>a a</dc:creator>
  <cp:lastModifiedBy>luis palma martos</cp:lastModifiedBy>
  <cp:revision>165</cp:revision>
  <dcterms:created xsi:type="dcterms:W3CDTF">2006-11-02T23:00:33Z</dcterms:created>
  <dcterms:modified xsi:type="dcterms:W3CDTF">2023-10-20T10:35:04Z</dcterms:modified>
</cp:coreProperties>
</file>