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7"/>
  </p:notesMasterIdLst>
  <p:handoutMasterIdLst>
    <p:handoutMasterId r:id="rId68"/>
  </p:handoutMasterIdLst>
  <p:sldIdLst>
    <p:sldId id="296" r:id="rId2"/>
    <p:sldId id="259" r:id="rId3"/>
    <p:sldId id="424" r:id="rId4"/>
    <p:sldId id="409" r:id="rId5"/>
    <p:sldId id="410" r:id="rId6"/>
    <p:sldId id="411" r:id="rId7"/>
    <p:sldId id="414" r:id="rId8"/>
    <p:sldId id="415" r:id="rId9"/>
    <p:sldId id="416" r:id="rId10"/>
    <p:sldId id="417" r:id="rId11"/>
    <p:sldId id="418" r:id="rId12"/>
    <p:sldId id="419" r:id="rId13"/>
    <p:sldId id="364" r:id="rId14"/>
    <p:sldId id="365" r:id="rId15"/>
    <p:sldId id="362" r:id="rId16"/>
    <p:sldId id="366" r:id="rId17"/>
    <p:sldId id="425" r:id="rId18"/>
    <p:sldId id="371" r:id="rId19"/>
    <p:sldId id="369" r:id="rId20"/>
    <p:sldId id="372" r:id="rId21"/>
    <p:sldId id="373" r:id="rId22"/>
    <p:sldId id="376" r:id="rId23"/>
    <p:sldId id="374" r:id="rId24"/>
    <p:sldId id="322" r:id="rId25"/>
    <p:sldId id="321" r:id="rId26"/>
    <p:sldId id="377" r:id="rId27"/>
    <p:sldId id="375" r:id="rId28"/>
    <p:sldId id="378" r:id="rId29"/>
    <p:sldId id="385" r:id="rId30"/>
    <p:sldId id="380" r:id="rId31"/>
    <p:sldId id="386" r:id="rId32"/>
    <p:sldId id="323" r:id="rId33"/>
    <p:sldId id="324" r:id="rId34"/>
    <p:sldId id="387" r:id="rId35"/>
    <p:sldId id="388" r:id="rId36"/>
    <p:sldId id="325" r:id="rId37"/>
    <p:sldId id="326" r:id="rId38"/>
    <p:sldId id="327" r:id="rId39"/>
    <p:sldId id="390" r:id="rId40"/>
    <p:sldId id="389" r:id="rId41"/>
    <p:sldId id="336" r:id="rId42"/>
    <p:sldId id="391" r:id="rId43"/>
    <p:sldId id="396" r:id="rId44"/>
    <p:sldId id="398" r:id="rId45"/>
    <p:sldId id="399" r:id="rId46"/>
    <p:sldId id="400" r:id="rId47"/>
    <p:sldId id="404" r:id="rId48"/>
    <p:sldId id="405" r:id="rId49"/>
    <p:sldId id="407" r:id="rId50"/>
    <p:sldId id="338" r:id="rId51"/>
    <p:sldId id="339" r:id="rId52"/>
    <p:sldId id="340" r:id="rId53"/>
    <p:sldId id="341" r:id="rId54"/>
    <p:sldId id="342" r:id="rId55"/>
    <p:sldId id="347" r:id="rId56"/>
    <p:sldId id="349" r:id="rId57"/>
    <p:sldId id="353" r:id="rId58"/>
    <p:sldId id="357" r:id="rId59"/>
    <p:sldId id="358" r:id="rId60"/>
    <p:sldId id="359" r:id="rId61"/>
    <p:sldId id="420" r:id="rId62"/>
    <p:sldId id="421" r:id="rId63"/>
    <p:sldId id="422" r:id="rId64"/>
    <p:sldId id="360" r:id="rId65"/>
    <p:sldId id="361" r:id="rId66"/>
  </p:sldIdLst>
  <p:sldSz cx="9144000" cy="6858000" type="screen4x3"/>
  <p:notesSz cx="6797675" cy="987425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560687-199F-48E3-A947-835ECBAA6196}" v="1" dt="2023-11-05T15:40:02.1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31" autoAdjust="0"/>
    <p:restoredTop sz="96727" autoAdjust="0"/>
  </p:normalViewPr>
  <p:slideViewPr>
    <p:cSldViewPr>
      <p:cViewPr varScale="1">
        <p:scale>
          <a:sx n="127" d="100"/>
          <a:sy n="127" d="100"/>
        </p:scale>
        <p:origin x="1152" y="12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1" d="100"/>
          <a:sy n="61" d="100"/>
        </p:scale>
        <p:origin x="3254" y="62"/>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deo Petitbò Juan" userId="de704472-1e42-4832-88d0-e682db0a1038" providerId="ADAL" clId="{35560687-199F-48E3-A947-835ECBAA6196}"/>
    <pc:docChg chg="modSld">
      <pc:chgData name="Amadeo Petitbò Juan" userId="de704472-1e42-4832-88d0-e682db0a1038" providerId="ADAL" clId="{35560687-199F-48E3-A947-835ECBAA6196}" dt="2023-11-05T15:41:27.050" v="36" actId="207"/>
      <pc:docMkLst>
        <pc:docMk/>
      </pc:docMkLst>
      <pc:sldChg chg="modSp mod">
        <pc:chgData name="Amadeo Petitbò Juan" userId="de704472-1e42-4832-88d0-e682db0a1038" providerId="ADAL" clId="{35560687-199F-48E3-A947-835ECBAA6196}" dt="2023-11-05T15:37:11.857" v="2" actId="207"/>
        <pc:sldMkLst>
          <pc:docMk/>
          <pc:sldMk cId="2749438398" sldId="338"/>
        </pc:sldMkLst>
        <pc:spChg chg="mod">
          <ac:chgData name="Amadeo Petitbò Juan" userId="de704472-1e42-4832-88d0-e682db0a1038" providerId="ADAL" clId="{35560687-199F-48E3-A947-835ECBAA6196}" dt="2023-11-05T15:37:11.857" v="2" actId="207"/>
          <ac:spMkLst>
            <pc:docMk/>
            <pc:sldMk cId="2749438398" sldId="338"/>
            <ac:spMk id="4" creationId="{00000000-0000-0000-0000-000000000000}"/>
          </ac:spMkLst>
        </pc:spChg>
      </pc:sldChg>
      <pc:sldChg chg="modSp mod">
        <pc:chgData name="Amadeo Petitbò Juan" userId="de704472-1e42-4832-88d0-e682db0a1038" providerId="ADAL" clId="{35560687-199F-48E3-A947-835ECBAA6196}" dt="2023-11-05T15:40:14.336" v="34" actId="20577"/>
        <pc:sldMkLst>
          <pc:docMk/>
          <pc:sldMk cId="2844748578" sldId="340"/>
        </pc:sldMkLst>
        <pc:spChg chg="mod">
          <ac:chgData name="Amadeo Petitbò Juan" userId="de704472-1e42-4832-88d0-e682db0a1038" providerId="ADAL" clId="{35560687-199F-48E3-A947-835ECBAA6196}" dt="2023-11-05T15:40:14.336" v="34" actId="20577"/>
          <ac:spMkLst>
            <pc:docMk/>
            <pc:sldMk cId="2844748578" sldId="340"/>
            <ac:spMk id="4" creationId="{00000000-0000-0000-0000-000000000000}"/>
          </ac:spMkLst>
        </pc:spChg>
      </pc:sldChg>
      <pc:sldChg chg="modSp mod">
        <pc:chgData name="Amadeo Petitbò Juan" userId="de704472-1e42-4832-88d0-e682db0a1038" providerId="ADAL" clId="{35560687-199F-48E3-A947-835ECBAA6196}" dt="2023-11-05T15:40:52.116" v="35" actId="113"/>
        <pc:sldMkLst>
          <pc:docMk/>
          <pc:sldMk cId="767613822" sldId="341"/>
        </pc:sldMkLst>
        <pc:spChg chg="mod">
          <ac:chgData name="Amadeo Petitbò Juan" userId="de704472-1e42-4832-88d0-e682db0a1038" providerId="ADAL" clId="{35560687-199F-48E3-A947-835ECBAA6196}" dt="2023-11-05T15:40:52.116" v="35" actId="113"/>
          <ac:spMkLst>
            <pc:docMk/>
            <pc:sldMk cId="767613822" sldId="341"/>
            <ac:spMk id="4" creationId="{00000000-0000-0000-0000-000000000000}"/>
          </ac:spMkLst>
        </pc:spChg>
      </pc:sldChg>
      <pc:sldChg chg="modSp mod">
        <pc:chgData name="Amadeo Petitbò Juan" userId="de704472-1e42-4832-88d0-e682db0a1038" providerId="ADAL" clId="{35560687-199F-48E3-A947-835ECBAA6196}" dt="2023-11-05T15:41:27.050" v="36" actId="207"/>
        <pc:sldMkLst>
          <pc:docMk/>
          <pc:sldMk cId="185336444" sldId="342"/>
        </pc:sldMkLst>
        <pc:spChg chg="mod">
          <ac:chgData name="Amadeo Petitbò Juan" userId="de704472-1e42-4832-88d0-e682db0a1038" providerId="ADAL" clId="{35560687-199F-48E3-A947-835ECBAA6196}" dt="2023-11-05T15:41:27.050" v="36" actId="207"/>
          <ac:spMkLst>
            <pc:docMk/>
            <pc:sldMk cId="185336444" sldId="342"/>
            <ac:spMk id="4" creationId="{00000000-0000-0000-0000-000000000000}"/>
          </ac:spMkLst>
        </pc:spChg>
      </pc:sldChg>
      <pc:sldChg chg="modSp mod">
        <pc:chgData name="Amadeo Petitbò Juan" userId="de704472-1e42-4832-88d0-e682db0a1038" providerId="ADAL" clId="{35560687-199F-48E3-A947-835ECBAA6196}" dt="2023-11-05T15:36:07.266" v="0" actId="207"/>
        <pc:sldMkLst>
          <pc:docMk/>
          <pc:sldMk cId="3028926464" sldId="400"/>
        </pc:sldMkLst>
        <pc:spChg chg="mod">
          <ac:chgData name="Amadeo Petitbò Juan" userId="de704472-1e42-4832-88d0-e682db0a1038" providerId="ADAL" clId="{35560687-199F-48E3-A947-835ECBAA6196}" dt="2023-11-05T15:36:07.266" v="0" actId="207"/>
          <ac:spMkLst>
            <pc:docMk/>
            <pc:sldMk cId="3028926464" sldId="400"/>
            <ac:spMk id="3" creationId="{0727E971-09E6-7CF6-A555-1FC0D6E2D4D1}"/>
          </ac:spMkLst>
        </pc:spChg>
      </pc:sldChg>
      <pc:sldChg chg="modSp mod">
        <pc:chgData name="Amadeo Petitbò Juan" userId="de704472-1e42-4832-88d0-e682db0a1038" providerId="ADAL" clId="{35560687-199F-48E3-A947-835ECBAA6196}" dt="2023-11-05T15:36:38.331" v="1" actId="207"/>
        <pc:sldMkLst>
          <pc:docMk/>
          <pc:sldMk cId="3950012237" sldId="407"/>
        </pc:sldMkLst>
        <pc:spChg chg="mod">
          <ac:chgData name="Amadeo Petitbò Juan" userId="de704472-1e42-4832-88d0-e682db0a1038" providerId="ADAL" clId="{35560687-199F-48E3-A947-835ECBAA6196}" dt="2023-11-05T15:36:38.331" v="1" actId="207"/>
          <ac:spMkLst>
            <pc:docMk/>
            <pc:sldMk cId="3950012237" sldId="407"/>
            <ac:spMk id="3" creationId="{3BC4450F-2100-CF4C-A19A-E66F5BF0945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99657612-E347-4D86-8A6A-913AC7F972B8}"/>
              </a:ext>
            </a:extLst>
          </p:cNvPr>
          <p:cNvSpPr>
            <a:spLocks noGrp="1"/>
          </p:cNvSpPr>
          <p:nvPr>
            <p:ph type="sldNum" sz="quarter" idx="3"/>
          </p:nvPr>
        </p:nvSpPr>
        <p:spPr>
          <a:xfrm>
            <a:off x="3849826" y="9378552"/>
            <a:ext cx="2946246" cy="495698"/>
          </a:xfrm>
          <a:prstGeom prst="rect">
            <a:avLst/>
          </a:prstGeom>
        </p:spPr>
        <p:txBody>
          <a:bodyPr vert="horz" lIns="91824" tIns="45912" rIns="91824" bIns="45912" rtlCol="0" anchor="b"/>
          <a:lstStyle>
            <a:lvl1pPr algn="r">
              <a:defRPr sz="1200"/>
            </a:lvl1pPr>
          </a:lstStyle>
          <a:p>
            <a:fld id="{A5DFB574-3017-42F7-8A14-092756E04198}" type="slidenum">
              <a:rPr lang="es-ES" smtClean="0"/>
              <a:pPr/>
              <a:t>‹Nº›</a:t>
            </a:fld>
            <a:endParaRPr lang="es-ES"/>
          </a:p>
        </p:txBody>
      </p:sp>
    </p:spTree>
    <p:extLst>
      <p:ext uri="{BB962C8B-B14F-4D97-AF65-F5344CB8AC3E}">
        <p14:creationId xmlns:p14="http://schemas.microsoft.com/office/powerpoint/2010/main" val="27048127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2" y="1"/>
            <a:ext cx="2945659" cy="493713"/>
          </a:xfrm>
          <a:prstGeom prst="rect">
            <a:avLst/>
          </a:prstGeom>
        </p:spPr>
        <p:txBody>
          <a:bodyPr vert="horz" lIns="91445" tIns="45723" rIns="91445" bIns="45723" rtlCol="0"/>
          <a:lstStyle>
            <a:lvl1pPr algn="l">
              <a:defRPr sz="1200"/>
            </a:lvl1pPr>
          </a:lstStyle>
          <a:p>
            <a:endParaRPr lang="es-ES"/>
          </a:p>
        </p:txBody>
      </p:sp>
      <p:sp>
        <p:nvSpPr>
          <p:cNvPr id="3" name="2 Marcador de fecha"/>
          <p:cNvSpPr>
            <a:spLocks noGrp="1"/>
          </p:cNvSpPr>
          <p:nvPr>
            <p:ph type="dt" idx="1"/>
          </p:nvPr>
        </p:nvSpPr>
        <p:spPr>
          <a:xfrm>
            <a:off x="3850445" y="1"/>
            <a:ext cx="2945659" cy="493713"/>
          </a:xfrm>
          <a:prstGeom prst="rect">
            <a:avLst/>
          </a:prstGeom>
        </p:spPr>
        <p:txBody>
          <a:bodyPr vert="horz" lIns="91445" tIns="45723" rIns="91445" bIns="45723" rtlCol="0"/>
          <a:lstStyle>
            <a:lvl1pPr algn="r">
              <a:defRPr sz="1200"/>
            </a:lvl1pPr>
          </a:lstStyle>
          <a:p>
            <a:fld id="{0CC0FBB0-E941-424C-8747-DFBD0E5BC880}" type="datetimeFigureOut">
              <a:rPr lang="es-ES" smtClean="0"/>
              <a:pPr/>
              <a:t>05/11/2023</a:t>
            </a:fld>
            <a:endParaRPr lang="es-ES"/>
          </a:p>
        </p:txBody>
      </p:sp>
      <p:sp>
        <p:nvSpPr>
          <p:cNvPr id="4" name="3 Marcador de imagen de diapositiva"/>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5" tIns="45723" rIns="91445" bIns="45723" rtlCol="0" anchor="ctr"/>
          <a:lstStyle/>
          <a:p>
            <a:endParaRPr lang="es-ES"/>
          </a:p>
        </p:txBody>
      </p:sp>
      <p:sp>
        <p:nvSpPr>
          <p:cNvPr id="5" name="4 Marcador de notas"/>
          <p:cNvSpPr>
            <a:spLocks noGrp="1"/>
          </p:cNvSpPr>
          <p:nvPr>
            <p:ph type="body" sz="quarter" idx="3"/>
          </p:nvPr>
        </p:nvSpPr>
        <p:spPr>
          <a:xfrm>
            <a:off x="679768" y="4690270"/>
            <a:ext cx="5438140" cy="4443413"/>
          </a:xfrm>
          <a:prstGeom prst="rect">
            <a:avLst/>
          </a:prstGeom>
        </p:spPr>
        <p:txBody>
          <a:bodyPr vert="horz" lIns="91445" tIns="45723" rIns="91445" bIns="45723"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2" y="9378825"/>
            <a:ext cx="2945659" cy="493713"/>
          </a:xfrm>
          <a:prstGeom prst="rect">
            <a:avLst/>
          </a:prstGeom>
        </p:spPr>
        <p:txBody>
          <a:bodyPr vert="horz" lIns="91445" tIns="45723" rIns="91445" bIns="45723"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5" y="9378825"/>
            <a:ext cx="2945659" cy="493713"/>
          </a:xfrm>
          <a:prstGeom prst="rect">
            <a:avLst/>
          </a:prstGeom>
        </p:spPr>
        <p:txBody>
          <a:bodyPr vert="horz" lIns="91445" tIns="45723" rIns="91445" bIns="45723" rtlCol="0" anchor="b"/>
          <a:lstStyle>
            <a:lvl1pPr algn="r">
              <a:defRPr sz="1200"/>
            </a:lvl1pPr>
          </a:lstStyle>
          <a:p>
            <a:fld id="{16B0491F-F8A8-4D83-91F1-31037F9731D2}" type="slidenum">
              <a:rPr lang="es-ES" smtClean="0"/>
              <a:pPr/>
              <a:t>‹Nº›</a:t>
            </a:fld>
            <a:endParaRPr lang="es-ES"/>
          </a:p>
        </p:txBody>
      </p:sp>
    </p:spTree>
    <p:extLst>
      <p:ext uri="{BB962C8B-B14F-4D97-AF65-F5344CB8AC3E}">
        <p14:creationId xmlns:p14="http://schemas.microsoft.com/office/powerpoint/2010/main" val="95026474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4C120A74-6CA9-4052-8235-BA1C2DC1B2CD}" type="datetime1">
              <a:rPr lang="es-ES" smtClean="0"/>
              <a:pPr/>
              <a:t>05/11/2023</a:t>
            </a:fld>
            <a:endParaRPr lang="es-ES"/>
          </a:p>
        </p:txBody>
      </p:sp>
      <p:sp>
        <p:nvSpPr>
          <p:cNvPr id="5" name="4 Marcador de pie de página"/>
          <p:cNvSpPr>
            <a:spLocks noGrp="1"/>
          </p:cNvSpPr>
          <p:nvPr>
            <p:ph type="ftr" sz="quarter" idx="11"/>
          </p:nvPr>
        </p:nvSpPr>
        <p:spPr/>
        <p:txBody>
          <a:bodyPr/>
          <a:lstStyle/>
          <a:p>
            <a:r>
              <a:rPr lang="es-ES"/>
              <a:t>XXVI Seminario Análisis económico de la política de competencia. Sevilla 9.11.2023</a:t>
            </a:r>
          </a:p>
        </p:txBody>
      </p:sp>
      <p:sp>
        <p:nvSpPr>
          <p:cNvPr id="6" name="5 Marcador de número de diapositiva"/>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233802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57C03453-9869-448A-949A-402CE55BE1B9}" type="datetime1">
              <a:rPr lang="es-ES" smtClean="0"/>
              <a:pPr/>
              <a:t>05/11/2023</a:t>
            </a:fld>
            <a:endParaRPr lang="es-ES"/>
          </a:p>
        </p:txBody>
      </p:sp>
      <p:sp>
        <p:nvSpPr>
          <p:cNvPr id="6" name="5 Marcador de pie de página"/>
          <p:cNvSpPr>
            <a:spLocks noGrp="1"/>
          </p:cNvSpPr>
          <p:nvPr>
            <p:ph type="ftr" sz="quarter" idx="11"/>
          </p:nvPr>
        </p:nvSpPr>
        <p:spPr/>
        <p:txBody>
          <a:bodyPr/>
          <a:lstStyle/>
          <a:p>
            <a:r>
              <a:rPr lang="es-ES"/>
              <a:t>XXVI Seminario Análisis económico de la política de competencia. Sevilla 9.11.2023</a:t>
            </a:r>
          </a:p>
        </p:txBody>
      </p:sp>
      <p:sp>
        <p:nvSpPr>
          <p:cNvPr id="7" name="6 Marcador de número de diapositiva"/>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1369303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F4AE18CF-2763-43FE-8FC3-822D6EF8B634}" type="datetime1">
              <a:rPr lang="es-ES" smtClean="0"/>
              <a:pPr/>
              <a:t>05/11/2023</a:t>
            </a:fld>
            <a:endParaRPr lang="es-ES"/>
          </a:p>
        </p:txBody>
      </p:sp>
      <p:sp>
        <p:nvSpPr>
          <p:cNvPr id="5" name="4 Marcador de pie de página"/>
          <p:cNvSpPr>
            <a:spLocks noGrp="1"/>
          </p:cNvSpPr>
          <p:nvPr>
            <p:ph type="ftr" sz="quarter" idx="11"/>
          </p:nvPr>
        </p:nvSpPr>
        <p:spPr/>
        <p:txBody>
          <a:bodyPr/>
          <a:lstStyle/>
          <a:p>
            <a:r>
              <a:rPr lang="es-ES"/>
              <a:t>XXVI Seminario Análisis económico de la política de competencia. Sevilla 9.11.2023</a:t>
            </a:r>
          </a:p>
        </p:txBody>
      </p:sp>
      <p:sp>
        <p:nvSpPr>
          <p:cNvPr id="6" name="5 Marcador de número de diapositiva"/>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2656793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702E6BC-A85D-475B-90FC-FFF0504690C7}" type="datetime1">
              <a:rPr lang="es-ES" smtClean="0"/>
              <a:pPr/>
              <a:t>05/11/2023</a:t>
            </a:fld>
            <a:endParaRPr lang="es-ES"/>
          </a:p>
        </p:txBody>
      </p:sp>
      <p:sp>
        <p:nvSpPr>
          <p:cNvPr id="5" name="4 Marcador de pie de página"/>
          <p:cNvSpPr>
            <a:spLocks noGrp="1"/>
          </p:cNvSpPr>
          <p:nvPr>
            <p:ph type="ftr" sz="quarter" idx="11"/>
          </p:nvPr>
        </p:nvSpPr>
        <p:spPr/>
        <p:txBody>
          <a:bodyPr/>
          <a:lstStyle/>
          <a:p>
            <a:r>
              <a:rPr lang="es-ES"/>
              <a:t>XXVI Seminario Análisis económico de la política de competencia. Sevilla 9.11.2023</a:t>
            </a:r>
          </a:p>
        </p:txBody>
      </p:sp>
      <p:sp>
        <p:nvSpPr>
          <p:cNvPr id="6" name="5 Marcador de número de diapositiva"/>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1270566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38C7DFB-DB51-4EE6-A664-8F69234918BA}" type="datetime1">
              <a:rPr lang="es-ES" smtClean="0"/>
              <a:pPr/>
              <a:t>05/11/2023</a:t>
            </a:fld>
            <a:endParaRPr lang="es-ES"/>
          </a:p>
        </p:txBody>
      </p:sp>
      <p:sp>
        <p:nvSpPr>
          <p:cNvPr id="5" name="4 Marcador de pie de página"/>
          <p:cNvSpPr>
            <a:spLocks noGrp="1"/>
          </p:cNvSpPr>
          <p:nvPr>
            <p:ph type="ftr" sz="quarter" idx="11"/>
          </p:nvPr>
        </p:nvSpPr>
        <p:spPr/>
        <p:txBody>
          <a:bodyPr/>
          <a:lstStyle/>
          <a:p>
            <a:r>
              <a:rPr lang="es-ES"/>
              <a:t>XXVI Seminario Análisis económico de la política de competencia. Sevilla 9.11.2023</a:t>
            </a:r>
          </a:p>
        </p:txBody>
      </p:sp>
      <p:sp>
        <p:nvSpPr>
          <p:cNvPr id="6" name="5 Marcador de número de diapositiva"/>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2261494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38D94122-6D08-424D-ACBE-2FA78D122EF8}" type="datetime1">
              <a:rPr lang="es-ES" smtClean="0"/>
              <a:pPr/>
              <a:t>05/11/2023</a:t>
            </a:fld>
            <a:endParaRPr lang="es-ES"/>
          </a:p>
        </p:txBody>
      </p:sp>
      <p:sp>
        <p:nvSpPr>
          <p:cNvPr id="5" name="4 Marcador de pie de página"/>
          <p:cNvSpPr>
            <a:spLocks noGrp="1"/>
          </p:cNvSpPr>
          <p:nvPr>
            <p:ph type="ftr" sz="quarter" idx="11"/>
          </p:nvPr>
        </p:nvSpPr>
        <p:spPr/>
        <p:txBody>
          <a:bodyPr/>
          <a:lstStyle/>
          <a:p>
            <a:r>
              <a:rPr lang="es-ES"/>
              <a:t>XXVI Seminario Análisis económico de la política de competencia. Sevilla 9.11.2023</a:t>
            </a:r>
          </a:p>
        </p:txBody>
      </p:sp>
      <p:sp>
        <p:nvSpPr>
          <p:cNvPr id="6" name="5 Marcador de número de diapositiva"/>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83020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63243EDA-9E06-4EC9-8A55-3035845656FB}" type="datetime1">
              <a:rPr lang="es-ES" smtClean="0"/>
              <a:pPr/>
              <a:t>05/11/2023</a:t>
            </a:fld>
            <a:endParaRPr lang="es-ES"/>
          </a:p>
        </p:txBody>
      </p:sp>
      <p:sp>
        <p:nvSpPr>
          <p:cNvPr id="6" name="5 Marcador de pie de página"/>
          <p:cNvSpPr>
            <a:spLocks noGrp="1"/>
          </p:cNvSpPr>
          <p:nvPr>
            <p:ph type="ftr" sz="quarter" idx="11"/>
          </p:nvPr>
        </p:nvSpPr>
        <p:spPr/>
        <p:txBody>
          <a:bodyPr/>
          <a:lstStyle/>
          <a:p>
            <a:r>
              <a:rPr lang="es-ES"/>
              <a:t>XXVI Seminario Análisis económico de la política de competencia. Sevilla 9.11.2023</a:t>
            </a:r>
          </a:p>
        </p:txBody>
      </p:sp>
      <p:sp>
        <p:nvSpPr>
          <p:cNvPr id="7" name="6 Marcador de número de diapositiva"/>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3849267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83954EA2-EF59-4F0F-91E7-79979A7AD1C7}" type="datetime1">
              <a:rPr lang="es-ES" smtClean="0"/>
              <a:pPr/>
              <a:t>05/11/2023</a:t>
            </a:fld>
            <a:endParaRPr lang="es-ES"/>
          </a:p>
        </p:txBody>
      </p:sp>
      <p:sp>
        <p:nvSpPr>
          <p:cNvPr id="8" name="7 Marcador de pie de página"/>
          <p:cNvSpPr>
            <a:spLocks noGrp="1"/>
          </p:cNvSpPr>
          <p:nvPr>
            <p:ph type="ftr" sz="quarter" idx="11"/>
          </p:nvPr>
        </p:nvSpPr>
        <p:spPr/>
        <p:txBody>
          <a:bodyPr/>
          <a:lstStyle/>
          <a:p>
            <a:r>
              <a:rPr lang="es-ES"/>
              <a:t>XXVI Seminario Análisis económico de la política de competencia. Sevilla 9.11.2023</a:t>
            </a:r>
          </a:p>
        </p:txBody>
      </p:sp>
      <p:sp>
        <p:nvSpPr>
          <p:cNvPr id="9" name="8 Marcador de número de diapositiva"/>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3168016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B06313-F865-12AE-A9A4-1C3726E09439}"/>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F0229E83-DC98-955C-BCDF-8C96E1E7BFAF}"/>
              </a:ext>
            </a:extLst>
          </p:cNvPr>
          <p:cNvSpPr>
            <a:spLocks noGrp="1"/>
          </p:cNvSpPr>
          <p:nvPr>
            <p:ph type="dt" sz="half" idx="10"/>
          </p:nvPr>
        </p:nvSpPr>
        <p:spPr/>
        <p:txBody>
          <a:bodyPr/>
          <a:lstStyle/>
          <a:p>
            <a:fld id="{94D19AC5-5F47-402E-BB48-34A481369A9D}" type="datetime1">
              <a:rPr lang="es-ES" smtClean="0"/>
              <a:pPr/>
              <a:t>05/11/2023</a:t>
            </a:fld>
            <a:endParaRPr lang="es-ES"/>
          </a:p>
        </p:txBody>
      </p:sp>
      <p:sp>
        <p:nvSpPr>
          <p:cNvPr id="4" name="Marcador de pie de página 3">
            <a:extLst>
              <a:ext uri="{FF2B5EF4-FFF2-40B4-BE49-F238E27FC236}">
                <a16:creationId xmlns:a16="http://schemas.microsoft.com/office/drawing/2014/main" id="{87469E50-8091-81E3-44FE-A3D2F78FD95B}"/>
              </a:ext>
            </a:extLst>
          </p:cNvPr>
          <p:cNvSpPr>
            <a:spLocks noGrp="1"/>
          </p:cNvSpPr>
          <p:nvPr>
            <p:ph type="ftr" sz="quarter" idx="11"/>
          </p:nvPr>
        </p:nvSpPr>
        <p:spPr/>
        <p:txBody>
          <a:bodyPr/>
          <a:lstStyle/>
          <a:p>
            <a:r>
              <a:rPr lang="es-ES"/>
              <a:t>XXVI Seminario Análisis económico de la política de competencia. Sevilla 9.11.2023</a:t>
            </a:r>
          </a:p>
        </p:txBody>
      </p:sp>
      <p:sp>
        <p:nvSpPr>
          <p:cNvPr id="5" name="Marcador de número de diapositiva 4">
            <a:extLst>
              <a:ext uri="{FF2B5EF4-FFF2-40B4-BE49-F238E27FC236}">
                <a16:creationId xmlns:a16="http://schemas.microsoft.com/office/drawing/2014/main" id="{1950A316-17F5-0AB5-95E7-40922E571866}"/>
              </a:ext>
            </a:extLst>
          </p:cNvPr>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30993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5BEA6C25-D958-4B34-9F5C-89821CDF01BC}" type="datetime1">
              <a:rPr lang="es-ES" smtClean="0"/>
              <a:pPr/>
              <a:t>05/11/2023</a:t>
            </a:fld>
            <a:endParaRPr lang="es-ES"/>
          </a:p>
        </p:txBody>
      </p:sp>
      <p:sp>
        <p:nvSpPr>
          <p:cNvPr id="4" name="3 Marcador de pie de página"/>
          <p:cNvSpPr>
            <a:spLocks noGrp="1"/>
          </p:cNvSpPr>
          <p:nvPr>
            <p:ph type="ftr" sz="quarter" idx="11"/>
          </p:nvPr>
        </p:nvSpPr>
        <p:spPr/>
        <p:txBody>
          <a:bodyPr/>
          <a:lstStyle/>
          <a:p>
            <a:r>
              <a:rPr lang="es-ES"/>
              <a:t>XXVI Seminario Análisis económico de la política de competencia. Sevilla 9.11.2023</a:t>
            </a:r>
          </a:p>
        </p:txBody>
      </p:sp>
      <p:sp>
        <p:nvSpPr>
          <p:cNvPr id="5" name="4 Marcador de número de diapositiva"/>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2099524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2141AD9-7CD5-45C0-B09D-4C5DFBFB705C}" type="datetime1">
              <a:rPr lang="es-ES" smtClean="0"/>
              <a:pPr/>
              <a:t>05/11/2023</a:t>
            </a:fld>
            <a:endParaRPr lang="es-ES"/>
          </a:p>
        </p:txBody>
      </p:sp>
      <p:sp>
        <p:nvSpPr>
          <p:cNvPr id="3" name="2 Marcador de pie de página"/>
          <p:cNvSpPr>
            <a:spLocks noGrp="1"/>
          </p:cNvSpPr>
          <p:nvPr>
            <p:ph type="ftr" sz="quarter" idx="11"/>
          </p:nvPr>
        </p:nvSpPr>
        <p:spPr/>
        <p:txBody>
          <a:bodyPr/>
          <a:lstStyle/>
          <a:p>
            <a:r>
              <a:rPr lang="es-ES"/>
              <a:t>XXVI Seminario Análisis económico de la política de competencia. Sevilla 9.11.2023</a:t>
            </a:r>
          </a:p>
        </p:txBody>
      </p:sp>
      <p:sp>
        <p:nvSpPr>
          <p:cNvPr id="4" name="3 Marcador de número de diapositiva"/>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3361159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7CBBBCE-125E-4DD9-BA34-48F4747933E2}" type="datetime1">
              <a:rPr lang="es-ES" smtClean="0"/>
              <a:pPr/>
              <a:t>05/11/2023</a:t>
            </a:fld>
            <a:endParaRPr lang="es-ES"/>
          </a:p>
        </p:txBody>
      </p:sp>
      <p:sp>
        <p:nvSpPr>
          <p:cNvPr id="6" name="5 Marcador de pie de página"/>
          <p:cNvSpPr>
            <a:spLocks noGrp="1"/>
          </p:cNvSpPr>
          <p:nvPr>
            <p:ph type="ftr" sz="quarter" idx="11"/>
          </p:nvPr>
        </p:nvSpPr>
        <p:spPr/>
        <p:txBody>
          <a:bodyPr/>
          <a:lstStyle/>
          <a:p>
            <a:r>
              <a:rPr lang="es-ES"/>
              <a:t>XXVI Seminario Análisis económico de la política de competencia. Sevilla 9.11.2023</a:t>
            </a:r>
          </a:p>
        </p:txBody>
      </p:sp>
      <p:sp>
        <p:nvSpPr>
          <p:cNvPr id="7" name="6 Marcador de número de diapositiva"/>
          <p:cNvSpPr>
            <a:spLocks noGrp="1"/>
          </p:cNvSpPr>
          <p:nvPr>
            <p:ph type="sldNum" sz="quarter" idx="12"/>
          </p:nvPr>
        </p:nvSpPr>
        <p:spPr/>
        <p:txBody>
          <a:bodyPr/>
          <a:lstStyle/>
          <a:p>
            <a:fld id="{3C752B35-DF81-4FA4-8B3A-91FEA4BF5B75}" type="slidenum">
              <a:rPr lang="es-ES" smtClean="0"/>
              <a:pPr/>
              <a:t>‹Nº›</a:t>
            </a:fld>
            <a:endParaRPr lang="es-ES"/>
          </a:p>
        </p:txBody>
      </p:sp>
    </p:spTree>
    <p:extLst>
      <p:ext uri="{BB962C8B-B14F-4D97-AF65-F5344CB8AC3E}">
        <p14:creationId xmlns:p14="http://schemas.microsoft.com/office/powerpoint/2010/main" val="287933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BF19FD-D4A1-4978-8224-C309B9FD5886}" type="datetime1">
              <a:rPr lang="es-ES" smtClean="0"/>
              <a:pPr/>
              <a:t>05/11/2023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a:t>XXVI Seminario Análisis económico de la política de competencia. Sevilla 9.11.2023</a:t>
            </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752B35-DF81-4FA4-8B3A-91FEA4BF5B75}" type="slidenum">
              <a:rPr lang="es-ES" smtClean="0"/>
              <a:pPr/>
              <a:t>‹Nº›</a:t>
            </a:fld>
            <a:endParaRPr lang="es-ES"/>
          </a:p>
        </p:txBody>
      </p:sp>
    </p:spTree>
    <p:extLst>
      <p:ext uri="{BB962C8B-B14F-4D97-AF65-F5344CB8AC3E}">
        <p14:creationId xmlns:p14="http://schemas.microsoft.com/office/powerpoint/2010/main" val="216525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48697" y="2192138"/>
            <a:ext cx="7704856" cy="3108543"/>
          </a:xfrm>
          <a:prstGeom prst="rect">
            <a:avLst/>
          </a:prstGeom>
          <a:noFill/>
          <a:ln>
            <a:solidFill>
              <a:schemeClr val="accent5">
                <a:lumMod val="75000"/>
              </a:schemeClr>
            </a:solidFill>
          </a:ln>
        </p:spPr>
        <p:txBody>
          <a:bodyPr wrap="square" rtlCol="0">
            <a:spAutoFit/>
          </a:bodyPr>
          <a:lstStyle/>
          <a:p>
            <a:pPr algn="ctr"/>
            <a:r>
              <a:rPr lang="es-ES" sz="2800" b="1" dirty="0">
                <a:solidFill>
                  <a:schemeClr val="accent5">
                    <a:lumMod val="50000"/>
                  </a:schemeClr>
                </a:solidFill>
              </a:rPr>
              <a:t>LA SORPRENDENTE HISTORIA DE LA DEFENSA DE LA COMPETENCIA: DESDE SUS ORÍGENES POLÍTICOS Y RELIGIOSOS A LOS PROBLEMAS PENDIENTES EN ESPAÑA</a:t>
            </a:r>
          </a:p>
          <a:p>
            <a:pPr algn="ctr"/>
            <a:endParaRPr lang="es-ES" sz="2800" b="1" dirty="0">
              <a:solidFill>
                <a:schemeClr val="accent5">
                  <a:lumMod val="50000"/>
                </a:schemeClr>
              </a:solidFill>
            </a:endParaRPr>
          </a:p>
          <a:p>
            <a:pPr algn="ctr"/>
            <a:r>
              <a:rPr lang="es-ES" sz="2800" b="1" dirty="0">
                <a:solidFill>
                  <a:schemeClr val="accent5">
                    <a:lumMod val="50000"/>
                  </a:schemeClr>
                </a:solidFill>
              </a:rPr>
              <a:t>Amadeo Petitbò Juan</a:t>
            </a:r>
          </a:p>
          <a:p>
            <a:pPr algn="ctr"/>
            <a:r>
              <a:rPr lang="es-ES" sz="2800" b="1" dirty="0">
                <a:solidFill>
                  <a:schemeClr val="accent5">
                    <a:lumMod val="50000"/>
                  </a:schemeClr>
                </a:solidFill>
              </a:rPr>
              <a:t>Sevilla, 9 de noviembre de 2023</a:t>
            </a:r>
          </a:p>
        </p:txBody>
      </p:sp>
      <p:sp>
        <p:nvSpPr>
          <p:cNvPr id="5" name="Marcador de número de diapositiva 4">
            <a:extLst>
              <a:ext uri="{FF2B5EF4-FFF2-40B4-BE49-F238E27FC236}">
                <a16:creationId xmlns:a16="http://schemas.microsoft.com/office/drawing/2014/main" id="{39409B3E-CE77-4EEA-ADCD-D29DA076672C}"/>
              </a:ext>
            </a:extLst>
          </p:cNvPr>
          <p:cNvSpPr>
            <a:spLocks noGrp="1"/>
          </p:cNvSpPr>
          <p:nvPr>
            <p:ph type="sldNum" sz="quarter" idx="12"/>
          </p:nvPr>
        </p:nvSpPr>
        <p:spPr/>
        <p:txBody>
          <a:bodyPr/>
          <a:lstStyle/>
          <a:p>
            <a:fld id="{3C752B35-DF81-4FA4-8B3A-91FEA4BF5B75}" type="slidenum">
              <a:rPr lang="es-ES" smtClean="0"/>
              <a:pPr/>
              <a:t>1</a:t>
            </a:fld>
            <a:endParaRPr lang="es-ES"/>
          </a:p>
        </p:txBody>
      </p:sp>
      <p:sp>
        <p:nvSpPr>
          <p:cNvPr id="6" name="Rectángulo 5">
            <a:extLst>
              <a:ext uri="{FF2B5EF4-FFF2-40B4-BE49-F238E27FC236}">
                <a16:creationId xmlns:a16="http://schemas.microsoft.com/office/drawing/2014/main" id="{E16DF934-8925-444F-8473-AD1C3BD0530D}"/>
              </a:ext>
            </a:extLst>
          </p:cNvPr>
          <p:cNvSpPr/>
          <p:nvPr/>
        </p:nvSpPr>
        <p:spPr>
          <a:xfrm>
            <a:off x="8388424" y="6356350"/>
            <a:ext cx="298376" cy="2410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CuadroTexto 2">
            <a:extLst>
              <a:ext uri="{FF2B5EF4-FFF2-40B4-BE49-F238E27FC236}">
                <a16:creationId xmlns:a16="http://schemas.microsoft.com/office/drawing/2014/main" id="{A99273C1-DE78-F51E-8AC0-C701AB0AAB38}"/>
              </a:ext>
            </a:extLst>
          </p:cNvPr>
          <p:cNvSpPr txBox="1"/>
          <p:nvPr/>
        </p:nvSpPr>
        <p:spPr>
          <a:xfrm>
            <a:off x="5724128" y="1268760"/>
            <a:ext cx="184731" cy="369332"/>
          </a:xfrm>
          <a:prstGeom prst="rect">
            <a:avLst/>
          </a:prstGeom>
          <a:noFill/>
        </p:spPr>
        <p:txBody>
          <a:bodyPr wrap="none" rtlCol="0">
            <a:spAutoFit/>
          </a:bodyPr>
          <a:lstStyle/>
          <a:p>
            <a:endParaRPr lang="es-ES" dirty="0"/>
          </a:p>
        </p:txBody>
      </p:sp>
      <p:sp>
        <p:nvSpPr>
          <p:cNvPr id="4" name="Marcador de pie de página 3">
            <a:extLst>
              <a:ext uri="{FF2B5EF4-FFF2-40B4-BE49-F238E27FC236}">
                <a16:creationId xmlns:a16="http://schemas.microsoft.com/office/drawing/2014/main" id="{77F7BCDE-DADC-25F8-CB9D-D27E95442CB7}"/>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628964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44CD3F-9B02-BEDB-E161-C8B756A9AF11}"/>
              </a:ext>
            </a:extLst>
          </p:cNvPr>
          <p:cNvSpPr>
            <a:spLocks noGrp="1"/>
          </p:cNvSpPr>
          <p:nvPr>
            <p:ph type="title"/>
          </p:nvPr>
        </p:nvSpPr>
        <p:spPr/>
        <p:txBody>
          <a:bodyPr>
            <a:normAutofit/>
          </a:bodyPr>
          <a:lstStyle/>
          <a:p>
            <a:r>
              <a:rPr lang="es-ES" sz="3200" b="1" dirty="0"/>
              <a:t>EFECTOS DE LOS DESMANES MENCIONADOS</a:t>
            </a:r>
          </a:p>
        </p:txBody>
      </p:sp>
      <p:sp>
        <p:nvSpPr>
          <p:cNvPr id="3" name="Marcador de contenido 2">
            <a:extLst>
              <a:ext uri="{FF2B5EF4-FFF2-40B4-BE49-F238E27FC236}">
                <a16:creationId xmlns:a16="http://schemas.microsoft.com/office/drawing/2014/main" id="{B5E6C7D8-5B31-9CEB-0EA7-5DF659BC4AAC}"/>
              </a:ext>
            </a:extLst>
          </p:cNvPr>
          <p:cNvSpPr>
            <a:spLocks noGrp="1"/>
          </p:cNvSpPr>
          <p:nvPr>
            <p:ph idx="1"/>
          </p:nvPr>
        </p:nvSpPr>
        <p:spPr/>
        <p:txBody>
          <a:bodyPr>
            <a:normAutofit fontScale="70000" lnSpcReduction="20000"/>
          </a:bodyPr>
          <a:lstStyle/>
          <a:p>
            <a:pPr algn="just"/>
            <a:r>
              <a:rPr lang="es-ES" dirty="0">
                <a:solidFill>
                  <a:srgbClr val="FF0000"/>
                </a:solidFill>
              </a:rPr>
              <a:t>Articulación de intereses entre grupos de naturaleza extractiva</a:t>
            </a:r>
            <a:r>
              <a:rPr lang="es-ES" dirty="0"/>
              <a:t>, no necesariamente coincidentes con las clases sociales, con el objetivo de acelerar la acumulación de riqueza (privada y pública)</a:t>
            </a:r>
          </a:p>
          <a:p>
            <a:pPr algn="just"/>
            <a:endParaRPr lang="es-ES" dirty="0"/>
          </a:p>
          <a:p>
            <a:pPr algn="just"/>
            <a:r>
              <a:rPr lang="es-ES" dirty="0"/>
              <a:t>Desde el punto de vista institucional, el problema empezó con el </a:t>
            </a:r>
            <a:r>
              <a:rPr lang="es-ES" dirty="0">
                <a:solidFill>
                  <a:srgbClr val="FF0000"/>
                </a:solidFill>
              </a:rPr>
              <a:t>Código de Hammurabi </a:t>
            </a:r>
            <a:r>
              <a:rPr lang="es-ES" dirty="0"/>
              <a:t>(1753 a.C.) que unificó el Derecho conocido cuyos orígenes se remontan a Mesopotamia del Sur –Irak y Siria (entre el Tigris y el </a:t>
            </a:r>
            <a:r>
              <a:rPr lang="es-ES" dirty="0" err="1"/>
              <a:t>Eufrates</a:t>
            </a:r>
            <a:r>
              <a:rPr lang="es-ES" dirty="0"/>
              <a:t>), fundamentalmente- (3500 a.C.)</a:t>
            </a:r>
          </a:p>
          <a:p>
            <a:pPr algn="just"/>
            <a:endParaRPr lang="es-ES" dirty="0"/>
          </a:p>
          <a:p>
            <a:pPr algn="just"/>
            <a:r>
              <a:rPr lang="es-ES" dirty="0"/>
              <a:t>Y siguió en Roma, p. e.: con el objetivo de proteger el mercado de los alimentos se fijaban precios, se prohibía el acaparamiento o se prohibían los monopolios (</a:t>
            </a:r>
            <a:r>
              <a:rPr lang="es-ES" dirty="0">
                <a:solidFill>
                  <a:srgbClr val="FF0000"/>
                </a:solidFill>
              </a:rPr>
              <a:t>Edicto Diocleciano</a:t>
            </a:r>
            <a:r>
              <a:rPr lang="es-ES" dirty="0"/>
              <a:t>, </a:t>
            </a:r>
            <a:r>
              <a:rPr lang="es-ES" dirty="0">
                <a:solidFill>
                  <a:srgbClr val="FF0000"/>
                </a:solidFill>
              </a:rPr>
              <a:t>Constitución de Zenón</a:t>
            </a:r>
            <a:r>
              <a:rPr lang="es-ES" dirty="0"/>
              <a:t>, </a:t>
            </a:r>
            <a:r>
              <a:rPr lang="es-ES" dirty="0">
                <a:solidFill>
                  <a:srgbClr val="FF0000"/>
                </a:solidFill>
              </a:rPr>
              <a:t>Código Justiniano</a:t>
            </a:r>
            <a:r>
              <a:rPr lang="es-ES" dirty="0"/>
              <a:t>, </a:t>
            </a:r>
            <a:r>
              <a:rPr lang="es-ES" dirty="0" err="1"/>
              <a:t>p.e</a:t>
            </a:r>
            <a:r>
              <a:rPr lang="es-ES" dirty="0"/>
              <a:t>.) </a:t>
            </a:r>
            <a:r>
              <a:rPr lang="es-ES" dirty="0">
                <a:sym typeface="Wingdings" panose="05000000000000000000" pitchFamily="2" charset="2"/>
              </a:rPr>
              <a:t> </a:t>
            </a:r>
            <a:r>
              <a:rPr lang="es-ES" dirty="0">
                <a:solidFill>
                  <a:srgbClr val="FF0000"/>
                </a:solidFill>
                <a:sym typeface="Wingdings" panose="05000000000000000000" pitchFamily="2" charset="2"/>
              </a:rPr>
              <a:t>FRACASO</a:t>
            </a:r>
            <a:r>
              <a:rPr lang="es-ES" dirty="0">
                <a:sym typeface="Wingdings" panose="05000000000000000000" pitchFamily="2" charset="2"/>
              </a:rPr>
              <a:t>: mercado negro + especulación</a:t>
            </a:r>
            <a:endParaRPr lang="es-ES" dirty="0"/>
          </a:p>
        </p:txBody>
      </p:sp>
      <p:sp>
        <p:nvSpPr>
          <p:cNvPr id="4" name="Marcador de número de diapositiva 3">
            <a:extLst>
              <a:ext uri="{FF2B5EF4-FFF2-40B4-BE49-F238E27FC236}">
                <a16:creationId xmlns:a16="http://schemas.microsoft.com/office/drawing/2014/main" id="{D5D853D1-E1BC-2561-F106-D68B654DB901}"/>
              </a:ext>
            </a:extLst>
          </p:cNvPr>
          <p:cNvSpPr>
            <a:spLocks noGrp="1"/>
          </p:cNvSpPr>
          <p:nvPr>
            <p:ph type="sldNum" sz="quarter" idx="12"/>
          </p:nvPr>
        </p:nvSpPr>
        <p:spPr/>
        <p:txBody>
          <a:bodyPr/>
          <a:lstStyle/>
          <a:p>
            <a:fld id="{3C752B35-DF81-4FA4-8B3A-91FEA4BF5B75}" type="slidenum">
              <a:rPr lang="es-ES" smtClean="0"/>
              <a:pPr/>
              <a:t>10</a:t>
            </a:fld>
            <a:endParaRPr lang="es-ES"/>
          </a:p>
        </p:txBody>
      </p:sp>
      <p:sp>
        <p:nvSpPr>
          <p:cNvPr id="5" name="Marcador de pie de página 4">
            <a:extLst>
              <a:ext uri="{FF2B5EF4-FFF2-40B4-BE49-F238E27FC236}">
                <a16:creationId xmlns:a16="http://schemas.microsoft.com/office/drawing/2014/main" id="{735C8D15-5D53-4B21-48A0-3F6E014728B2}"/>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3467972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2170C5-23DA-2363-47BD-88D8C0F505CA}"/>
              </a:ext>
            </a:extLst>
          </p:cNvPr>
          <p:cNvSpPr>
            <a:spLocks noGrp="1"/>
          </p:cNvSpPr>
          <p:nvPr>
            <p:ph type="title"/>
          </p:nvPr>
        </p:nvSpPr>
        <p:spPr/>
        <p:txBody>
          <a:bodyPr>
            <a:normAutofit/>
          </a:bodyPr>
          <a:lstStyle/>
          <a:p>
            <a:r>
              <a:rPr lang="es-ES" sz="3200" b="1" dirty="0">
                <a:solidFill>
                  <a:srgbClr val="FF0000"/>
                </a:solidFill>
              </a:rPr>
              <a:t>2 CONCEPCIONES DEL LIBERALISMO (Hayek) (I)</a:t>
            </a:r>
          </a:p>
        </p:txBody>
      </p:sp>
      <p:sp>
        <p:nvSpPr>
          <p:cNvPr id="3" name="Marcador de contenido 2">
            <a:extLst>
              <a:ext uri="{FF2B5EF4-FFF2-40B4-BE49-F238E27FC236}">
                <a16:creationId xmlns:a16="http://schemas.microsoft.com/office/drawing/2014/main" id="{D24ACA26-22C7-FFCC-6C30-C6ADF51B01B9}"/>
              </a:ext>
            </a:extLst>
          </p:cNvPr>
          <p:cNvSpPr>
            <a:spLocks noGrp="1"/>
          </p:cNvSpPr>
          <p:nvPr>
            <p:ph idx="1"/>
          </p:nvPr>
        </p:nvSpPr>
        <p:spPr/>
        <p:txBody>
          <a:bodyPr>
            <a:normAutofit fontScale="70000" lnSpcReduction="20000"/>
          </a:bodyPr>
          <a:lstStyle/>
          <a:p>
            <a:pPr algn="just"/>
            <a:r>
              <a:rPr lang="es-ES" b="1" dirty="0">
                <a:solidFill>
                  <a:srgbClr val="FF0000"/>
                </a:solidFill>
              </a:rPr>
              <a:t>INGLATERRA</a:t>
            </a:r>
            <a:r>
              <a:rPr lang="es-ES" dirty="0"/>
              <a:t>: Encuentra sus raíces en la antigüedad clásica y adopta su forma moderna en la segunda mitad del s. XVIII como conjunto de los principios políticos de los WHIGS (antiguo nombre del partido liberal británico, disuelto en 1869), basados en </a:t>
            </a:r>
            <a:r>
              <a:rPr lang="es-ES" b="1" dirty="0">
                <a:solidFill>
                  <a:srgbClr val="FF0000"/>
                </a:solidFill>
              </a:rPr>
              <a:t>la libertad individual, la economía de mercado, la limitación del poder público y el imperio de la ley</a:t>
            </a:r>
            <a:r>
              <a:rPr lang="es-ES" dirty="0"/>
              <a:t>.</a:t>
            </a:r>
          </a:p>
          <a:p>
            <a:pPr algn="just"/>
            <a:endParaRPr lang="es-ES" dirty="0">
              <a:solidFill>
                <a:srgbClr val="FF0000"/>
              </a:solidFill>
            </a:endParaRPr>
          </a:p>
          <a:p>
            <a:pPr algn="just"/>
            <a:r>
              <a:rPr lang="es-ES" b="1" dirty="0">
                <a:solidFill>
                  <a:srgbClr val="FF0000"/>
                </a:solidFill>
              </a:rPr>
              <a:t>CONTINENTE</a:t>
            </a:r>
            <a:r>
              <a:rPr lang="es-ES" dirty="0"/>
              <a:t>: Sus orígenes se remontan a la filosofía racionalista (Descartes, Hobbes) y a la filosofía de la Ilustración francesa (Voltaire, Rousseau) </a:t>
            </a:r>
            <a:r>
              <a:rPr lang="es-ES" dirty="0">
                <a:sym typeface="Wingdings" panose="05000000000000000000" pitchFamily="2" charset="2"/>
              </a:rPr>
              <a:t> Culmina con la Rev. Francesa  </a:t>
            </a:r>
            <a:r>
              <a:rPr lang="es-ES" b="1" dirty="0">
                <a:solidFill>
                  <a:srgbClr val="FF0000"/>
                </a:solidFill>
                <a:sym typeface="Wingdings" panose="05000000000000000000" pitchFamily="2" charset="2"/>
              </a:rPr>
              <a:t>emancipación de todo prejuicio y creencia que no pudiera ser justificado racionalmente y por la liberación en relación con la autoridad “de curas y reyes”. </a:t>
            </a:r>
            <a:r>
              <a:rPr lang="es-ES" dirty="0">
                <a:sym typeface="Wingdings" panose="05000000000000000000" pitchFamily="2" charset="2"/>
              </a:rPr>
              <a:t>P. e. SPINOZA: “un hombre libre es aquel que vive según los dictados de la razón”.</a:t>
            </a:r>
            <a:endParaRPr lang="es-ES" dirty="0"/>
          </a:p>
        </p:txBody>
      </p:sp>
      <p:sp>
        <p:nvSpPr>
          <p:cNvPr id="4" name="Marcador de número de diapositiva 3">
            <a:extLst>
              <a:ext uri="{FF2B5EF4-FFF2-40B4-BE49-F238E27FC236}">
                <a16:creationId xmlns:a16="http://schemas.microsoft.com/office/drawing/2014/main" id="{68C77B44-5AB1-107B-0A38-467278A85655}"/>
              </a:ext>
            </a:extLst>
          </p:cNvPr>
          <p:cNvSpPr>
            <a:spLocks noGrp="1"/>
          </p:cNvSpPr>
          <p:nvPr>
            <p:ph type="sldNum" sz="quarter" idx="12"/>
          </p:nvPr>
        </p:nvSpPr>
        <p:spPr/>
        <p:txBody>
          <a:bodyPr/>
          <a:lstStyle/>
          <a:p>
            <a:fld id="{3C752B35-DF81-4FA4-8B3A-91FEA4BF5B75}" type="slidenum">
              <a:rPr lang="es-ES" smtClean="0"/>
              <a:pPr/>
              <a:t>11</a:t>
            </a:fld>
            <a:endParaRPr lang="es-ES"/>
          </a:p>
        </p:txBody>
      </p:sp>
      <p:sp>
        <p:nvSpPr>
          <p:cNvPr id="5" name="Marcador de pie de página 4">
            <a:extLst>
              <a:ext uri="{FF2B5EF4-FFF2-40B4-BE49-F238E27FC236}">
                <a16:creationId xmlns:a16="http://schemas.microsoft.com/office/drawing/2014/main" id="{5A08844D-72CC-5D84-B8A9-D05895F40572}"/>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676282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B9DFEF-17D7-B1CD-CEA3-C65F6C99E9A2}"/>
              </a:ext>
            </a:extLst>
          </p:cNvPr>
          <p:cNvSpPr>
            <a:spLocks noGrp="1"/>
          </p:cNvSpPr>
          <p:nvPr>
            <p:ph type="title"/>
          </p:nvPr>
        </p:nvSpPr>
        <p:spPr>
          <a:xfrm>
            <a:off x="457200" y="274638"/>
            <a:ext cx="8229600" cy="778098"/>
          </a:xfrm>
        </p:spPr>
        <p:txBody>
          <a:bodyPr>
            <a:normAutofit/>
          </a:bodyPr>
          <a:lstStyle/>
          <a:p>
            <a:r>
              <a:rPr kumimoji="0" lang="es-ES" sz="3200" b="1" i="0" u="none" strike="noStrike" kern="1200" cap="none" spc="0" normalizeH="0" baseline="0" noProof="0" dirty="0">
                <a:ln>
                  <a:noFill/>
                </a:ln>
                <a:solidFill>
                  <a:srgbClr val="FF0000"/>
                </a:solidFill>
                <a:effectLst/>
                <a:uLnTx/>
                <a:uFillTx/>
                <a:latin typeface="Calibri"/>
                <a:ea typeface="+mj-ea"/>
                <a:cs typeface="+mj-cs"/>
              </a:rPr>
              <a:t>2 CONCEPCIONES DE LIBERALISMO (Hayek) (II</a:t>
            </a:r>
            <a:r>
              <a:rPr kumimoji="0" lang="es-ES" sz="3200" b="0" i="0" u="none" strike="noStrike" kern="1200" cap="none" spc="0" normalizeH="0" baseline="0" noProof="0" dirty="0">
                <a:ln>
                  <a:noFill/>
                </a:ln>
                <a:solidFill>
                  <a:srgbClr val="FF0000"/>
                </a:solidFill>
                <a:effectLst/>
                <a:uLnTx/>
                <a:uFillTx/>
                <a:latin typeface="Calibri"/>
                <a:ea typeface="+mj-ea"/>
                <a:cs typeface="+mj-cs"/>
              </a:rPr>
              <a:t>)</a:t>
            </a:r>
            <a:endParaRPr lang="es-ES" sz="3200" dirty="0">
              <a:solidFill>
                <a:srgbClr val="FF0000"/>
              </a:solidFill>
            </a:endParaRPr>
          </a:p>
        </p:txBody>
      </p:sp>
      <p:sp>
        <p:nvSpPr>
          <p:cNvPr id="3" name="Marcador de contenido 2">
            <a:extLst>
              <a:ext uri="{FF2B5EF4-FFF2-40B4-BE49-F238E27FC236}">
                <a16:creationId xmlns:a16="http://schemas.microsoft.com/office/drawing/2014/main" id="{6BDA8B53-E7B5-C3E5-F498-FA6AEC392C3E}"/>
              </a:ext>
            </a:extLst>
          </p:cNvPr>
          <p:cNvSpPr>
            <a:spLocks noGrp="1"/>
          </p:cNvSpPr>
          <p:nvPr>
            <p:ph idx="1"/>
          </p:nvPr>
        </p:nvSpPr>
        <p:spPr>
          <a:xfrm>
            <a:off x="457200" y="1196752"/>
            <a:ext cx="8229600" cy="4929411"/>
          </a:xfrm>
        </p:spPr>
        <p:txBody>
          <a:bodyPr>
            <a:normAutofit fontScale="70000" lnSpcReduction="20000"/>
          </a:bodyPr>
          <a:lstStyle/>
          <a:p>
            <a:pPr marL="0" indent="0">
              <a:buNone/>
            </a:pPr>
            <a:r>
              <a:rPr lang="es-ES" dirty="0">
                <a:solidFill>
                  <a:srgbClr val="FF0000"/>
                </a:solidFill>
              </a:rPr>
              <a:t>Los términos LIBERTAD e IGUALDAD tenían significados distintos:</a:t>
            </a:r>
          </a:p>
          <a:p>
            <a:endParaRPr lang="es-ES" dirty="0">
              <a:solidFill>
                <a:srgbClr val="FF0000"/>
              </a:solidFill>
            </a:endParaRPr>
          </a:p>
          <a:p>
            <a:pPr algn="just"/>
            <a:r>
              <a:rPr lang="es-ES" b="1" dirty="0">
                <a:solidFill>
                  <a:srgbClr val="FF0000"/>
                </a:solidFill>
              </a:rPr>
              <a:t>TRADICIÓN INGLESA</a:t>
            </a:r>
            <a:r>
              <a:rPr lang="es-ES" dirty="0"/>
              <a:t>: la libertad individual era entendida como la </a:t>
            </a:r>
            <a:r>
              <a:rPr lang="es-ES" b="1" dirty="0">
                <a:solidFill>
                  <a:srgbClr val="FF0000"/>
                </a:solidFill>
              </a:rPr>
              <a:t>protección contra toda actuación arbitraria de los poderes públicos</a:t>
            </a:r>
            <a:r>
              <a:rPr lang="es-ES" b="1" dirty="0"/>
              <a:t> </a:t>
            </a:r>
            <a:r>
              <a:rPr lang="es-ES" dirty="0"/>
              <a:t>mediante la limitación del poder del Estado y la aplicación de la Ley.</a:t>
            </a:r>
          </a:p>
          <a:p>
            <a:pPr algn="just"/>
            <a:endParaRPr lang="es-ES" dirty="0"/>
          </a:p>
          <a:p>
            <a:pPr algn="just"/>
            <a:r>
              <a:rPr lang="es-ES" b="1" dirty="0">
                <a:solidFill>
                  <a:srgbClr val="FF0000"/>
                </a:solidFill>
              </a:rPr>
              <a:t>TRADICIÓN CONTINENTAL</a:t>
            </a:r>
            <a:r>
              <a:rPr lang="es-ES" dirty="0"/>
              <a:t>: </a:t>
            </a:r>
            <a:r>
              <a:rPr lang="es-ES" b="1" dirty="0">
                <a:solidFill>
                  <a:srgbClr val="FF0000"/>
                </a:solidFill>
              </a:rPr>
              <a:t>derecho de todos los grupos a determinar su forma de gobierno</a:t>
            </a:r>
            <a:r>
              <a:rPr lang="es-ES" b="1" dirty="0"/>
              <a:t> </a:t>
            </a:r>
            <a:r>
              <a:rPr lang="es-ES" dirty="0">
                <a:sym typeface="Wingdings" panose="05000000000000000000" pitchFamily="2" charset="2"/>
              </a:rPr>
              <a:t> asimilación con el movimiento en favor de la democracia pese a ser cuestiones de naturaleza distinta.</a:t>
            </a:r>
          </a:p>
          <a:p>
            <a:pPr algn="just"/>
            <a:endParaRPr lang="es-ES" dirty="0">
              <a:sym typeface="Wingdings" panose="05000000000000000000" pitchFamily="2" charset="2"/>
            </a:endParaRPr>
          </a:p>
          <a:p>
            <a:pPr algn="just"/>
            <a:r>
              <a:rPr lang="es-ES" dirty="0">
                <a:solidFill>
                  <a:srgbClr val="FF0000"/>
                </a:solidFill>
                <a:sym typeface="Wingdings" panose="05000000000000000000" pitchFamily="2" charset="2"/>
              </a:rPr>
              <a:t>A. SMITH </a:t>
            </a:r>
            <a:r>
              <a:rPr lang="es-ES" dirty="0">
                <a:sym typeface="Wingdings" panose="05000000000000000000" pitchFamily="2" charset="2"/>
              </a:rPr>
              <a:t>habló de “proyecto liberal de igualdad, de libertad y de justicia”.</a:t>
            </a:r>
          </a:p>
          <a:p>
            <a:pPr algn="just"/>
            <a:endParaRPr lang="es-ES" dirty="0">
              <a:sym typeface="Wingdings" panose="05000000000000000000" pitchFamily="2" charset="2"/>
            </a:endParaRPr>
          </a:p>
          <a:p>
            <a:pPr algn="just"/>
            <a:r>
              <a:rPr lang="es-ES" dirty="0">
                <a:sym typeface="Wingdings" panose="05000000000000000000" pitchFamily="2" charset="2"/>
              </a:rPr>
              <a:t>1812: </a:t>
            </a:r>
            <a:r>
              <a:rPr lang="es-ES" dirty="0">
                <a:solidFill>
                  <a:srgbClr val="FF0000"/>
                </a:solidFill>
                <a:sym typeface="Wingdings" panose="05000000000000000000" pitchFamily="2" charset="2"/>
              </a:rPr>
              <a:t>Cortes de Cádiz</a:t>
            </a:r>
            <a:endParaRPr lang="es-ES" dirty="0">
              <a:solidFill>
                <a:srgbClr val="FF0000"/>
              </a:solidFill>
            </a:endParaRPr>
          </a:p>
        </p:txBody>
      </p:sp>
      <p:sp>
        <p:nvSpPr>
          <p:cNvPr id="4" name="Marcador de número de diapositiva 3">
            <a:extLst>
              <a:ext uri="{FF2B5EF4-FFF2-40B4-BE49-F238E27FC236}">
                <a16:creationId xmlns:a16="http://schemas.microsoft.com/office/drawing/2014/main" id="{4778B539-6D17-CD9A-AC53-210F191D2861}"/>
              </a:ext>
            </a:extLst>
          </p:cNvPr>
          <p:cNvSpPr>
            <a:spLocks noGrp="1"/>
          </p:cNvSpPr>
          <p:nvPr>
            <p:ph type="sldNum" sz="quarter" idx="12"/>
          </p:nvPr>
        </p:nvSpPr>
        <p:spPr/>
        <p:txBody>
          <a:bodyPr/>
          <a:lstStyle/>
          <a:p>
            <a:fld id="{3C752B35-DF81-4FA4-8B3A-91FEA4BF5B75}" type="slidenum">
              <a:rPr lang="es-ES" smtClean="0"/>
              <a:pPr/>
              <a:t>12</a:t>
            </a:fld>
            <a:endParaRPr lang="es-ES"/>
          </a:p>
        </p:txBody>
      </p:sp>
      <p:sp>
        <p:nvSpPr>
          <p:cNvPr id="5" name="Marcador de pie de página 4">
            <a:extLst>
              <a:ext uri="{FF2B5EF4-FFF2-40B4-BE49-F238E27FC236}">
                <a16:creationId xmlns:a16="http://schemas.microsoft.com/office/drawing/2014/main" id="{652E3995-10C9-8F23-8848-304D68CEC11E}"/>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4223501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54218A-BBBB-D86F-B900-FEAD2DA1D855}"/>
              </a:ext>
            </a:extLst>
          </p:cNvPr>
          <p:cNvSpPr>
            <a:spLocks noGrp="1"/>
          </p:cNvSpPr>
          <p:nvPr>
            <p:ph type="title"/>
          </p:nvPr>
        </p:nvSpPr>
        <p:spPr/>
        <p:txBody>
          <a:bodyPr>
            <a:normAutofit fontScale="90000"/>
          </a:bodyPr>
          <a:lstStyle/>
          <a:p>
            <a:r>
              <a:rPr lang="es-ES" sz="2800" b="1" dirty="0"/>
              <a:t>LA IGLESIA, LA LIBERTAD Y EL CUESTIONAMIENTO DEL PODER: GUILLERMO DE OCKHAM (1287-1347, franciscano)</a:t>
            </a:r>
          </a:p>
        </p:txBody>
      </p:sp>
      <p:sp>
        <p:nvSpPr>
          <p:cNvPr id="3" name="Marcador de contenido 2">
            <a:extLst>
              <a:ext uri="{FF2B5EF4-FFF2-40B4-BE49-F238E27FC236}">
                <a16:creationId xmlns:a16="http://schemas.microsoft.com/office/drawing/2014/main" id="{80230D35-98BA-2C98-8BEF-99F72A91A957}"/>
              </a:ext>
            </a:extLst>
          </p:cNvPr>
          <p:cNvSpPr>
            <a:spLocks noGrp="1"/>
          </p:cNvSpPr>
          <p:nvPr>
            <p:ph idx="1"/>
          </p:nvPr>
        </p:nvSpPr>
        <p:spPr/>
        <p:txBody>
          <a:bodyPr>
            <a:normAutofit fontScale="70000" lnSpcReduction="20000"/>
          </a:bodyPr>
          <a:lstStyle/>
          <a:p>
            <a:pPr algn="just"/>
            <a:r>
              <a:rPr lang="es-ES" dirty="0"/>
              <a:t>El mercado exige libertad. Si se restringe la libertad, dicha restricción termina afectando al propio mercado y al conjunto de la sociedad.</a:t>
            </a:r>
          </a:p>
          <a:p>
            <a:pPr algn="just"/>
            <a:endParaRPr lang="es-ES" dirty="0"/>
          </a:p>
          <a:p>
            <a:pPr algn="just"/>
            <a:r>
              <a:rPr lang="es-ES" dirty="0">
                <a:solidFill>
                  <a:srgbClr val="FF0000"/>
                </a:solidFill>
              </a:rPr>
              <a:t>Uso abusivo de la autoridad papal </a:t>
            </a:r>
            <a:r>
              <a:rPr lang="es-ES" dirty="0">
                <a:sym typeface="Wingdings" panose="05000000000000000000" pitchFamily="2" charset="2"/>
              </a:rPr>
              <a:t> reacciones (</a:t>
            </a:r>
            <a:r>
              <a:rPr lang="es-ES" dirty="0">
                <a:solidFill>
                  <a:srgbClr val="FF0000"/>
                </a:solidFill>
                <a:sym typeface="Wingdings" panose="05000000000000000000" pitchFamily="2" charset="2"/>
              </a:rPr>
              <a:t>Ockham</a:t>
            </a:r>
            <a:r>
              <a:rPr lang="es-ES" dirty="0">
                <a:sym typeface="Wingdings" panose="05000000000000000000" pitchFamily="2" charset="2"/>
              </a:rPr>
              <a:t> vs Juan XXII, Benedicto XII y Clemente VI): el poder del Papa no es un poder absoluto ni en el campo espiritual ni en el campo de la política  ni el Papa ni el Concilio ostentaban una autoridad bastante para fijar verdades de general aceptación para los católicos.</a:t>
            </a:r>
          </a:p>
          <a:p>
            <a:pPr algn="just"/>
            <a:endParaRPr lang="es-ES" dirty="0">
              <a:sym typeface="Wingdings" panose="05000000000000000000" pitchFamily="2" charset="2"/>
            </a:endParaRPr>
          </a:p>
          <a:p>
            <a:pPr algn="just"/>
            <a:r>
              <a:rPr lang="es-ES" dirty="0">
                <a:sym typeface="Wingdings" panose="05000000000000000000" pitchFamily="2" charset="2"/>
              </a:rPr>
              <a:t>No era una negación absoluta de la supremacía papal; </a:t>
            </a:r>
            <a:r>
              <a:rPr lang="es-ES" dirty="0">
                <a:solidFill>
                  <a:srgbClr val="FF0000"/>
                </a:solidFill>
                <a:sym typeface="Wingdings" panose="05000000000000000000" pitchFamily="2" charset="2"/>
              </a:rPr>
              <a:t>sólo pretendía imponer límites a la autoridad del Papa</a:t>
            </a:r>
            <a:r>
              <a:rPr lang="es-ES" dirty="0">
                <a:sym typeface="Wingdings" panose="05000000000000000000" pitchFamily="2" charset="2"/>
              </a:rPr>
              <a:t>.</a:t>
            </a:r>
          </a:p>
          <a:p>
            <a:pPr algn="just"/>
            <a:endParaRPr lang="es-ES" dirty="0">
              <a:sym typeface="Wingdings" panose="05000000000000000000" pitchFamily="2" charset="2"/>
            </a:endParaRPr>
          </a:p>
          <a:p>
            <a:pPr algn="just"/>
            <a:r>
              <a:rPr lang="es-ES" dirty="0">
                <a:solidFill>
                  <a:srgbClr val="FF0000"/>
                </a:solidFill>
                <a:effectLst>
                  <a:outerShdw blurRad="38100" dist="38100" dir="2700000" algn="tl">
                    <a:srgbClr val="000000">
                      <a:alpha val="43137"/>
                    </a:srgbClr>
                  </a:outerShdw>
                </a:effectLst>
                <a:sym typeface="Wingdings" panose="05000000000000000000" pitchFamily="2" charset="2"/>
              </a:rPr>
              <a:t>La Iglesia imponía límites a la libertad de pensar  preludio de los límites a la libertad de producir y comerciar</a:t>
            </a:r>
            <a:r>
              <a:rPr lang="es-ES" dirty="0">
                <a:effectLst>
                  <a:outerShdw blurRad="38100" dist="38100" dir="2700000" algn="tl">
                    <a:srgbClr val="000000">
                      <a:alpha val="43137"/>
                    </a:srgbClr>
                  </a:outerShdw>
                </a:effectLst>
                <a:sym typeface="Wingdings" panose="05000000000000000000" pitchFamily="2" charset="2"/>
              </a:rPr>
              <a:t>.</a:t>
            </a:r>
          </a:p>
          <a:p>
            <a:endParaRPr lang="es-ES" dirty="0"/>
          </a:p>
        </p:txBody>
      </p:sp>
      <p:sp>
        <p:nvSpPr>
          <p:cNvPr id="5" name="Marcador de número de diapositiva 4">
            <a:extLst>
              <a:ext uri="{FF2B5EF4-FFF2-40B4-BE49-F238E27FC236}">
                <a16:creationId xmlns:a16="http://schemas.microsoft.com/office/drawing/2014/main" id="{C4EEDCCB-0842-EE72-3EC1-A7E5A77F22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s-E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 name="Marcador de pie de página 3">
            <a:extLst>
              <a:ext uri="{FF2B5EF4-FFF2-40B4-BE49-F238E27FC236}">
                <a16:creationId xmlns:a16="http://schemas.microsoft.com/office/drawing/2014/main" id="{651F8FD8-AA9B-DDCA-34F8-04D882ECA21C}"/>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253662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EDD317-327A-6F60-B1E1-82706E4461E7}"/>
              </a:ext>
            </a:extLst>
          </p:cNvPr>
          <p:cNvSpPr>
            <a:spLocks noGrp="1"/>
          </p:cNvSpPr>
          <p:nvPr>
            <p:ph type="ctrTitle"/>
          </p:nvPr>
        </p:nvSpPr>
        <p:spPr>
          <a:xfrm>
            <a:off x="685800" y="332657"/>
            <a:ext cx="7772400" cy="1080119"/>
          </a:xfrm>
        </p:spPr>
        <p:txBody>
          <a:bodyPr/>
          <a:lstStyle/>
          <a:p>
            <a:r>
              <a:rPr lang="es-ES" b="1" dirty="0"/>
              <a:t>Reacción papal frente a Ockham</a:t>
            </a:r>
          </a:p>
        </p:txBody>
      </p:sp>
      <p:sp>
        <p:nvSpPr>
          <p:cNvPr id="3" name="Subtítulo 2">
            <a:extLst>
              <a:ext uri="{FF2B5EF4-FFF2-40B4-BE49-F238E27FC236}">
                <a16:creationId xmlns:a16="http://schemas.microsoft.com/office/drawing/2014/main" id="{3B046B8D-F604-9C19-B41E-0BD9C585AE5E}"/>
              </a:ext>
            </a:extLst>
          </p:cNvPr>
          <p:cNvSpPr>
            <a:spLocks noGrp="1"/>
          </p:cNvSpPr>
          <p:nvPr>
            <p:ph type="subTitle" idx="1"/>
          </p:nvPr>
        </p:nvSpPr>
        <p:spPr>
          <a:xfrm>
            <a:off x="467544" y="1556792"/>
            <a:ext cx="8136904" cy="4896544"/>
          </a:xfrm>
        </p:spPr>
        <p:txBody>
          <a:bodyPr>
            <a:normAutofit lnSpcReduction="10000"/>
          </a:bodyPr>
          <a:lstStyle/>
          <a:p>
            <a:pPr marL="457200" indent="-457200" algn="just">
              <a:buFont typeface="Arial" panose="020B0604020202020204" pitchFamily="34" charset="0"/>
              <a:buChar char="•"/>
            </a:pPr>
            <a:r>
              <a:rPr lang="es-ES" b="1" dirty="0"/>
              <a:t>No aceptación de la imposición de límites a su poder y autoridad</a:t>
            </a:r>
          </a:p>
          <a:p>
            <a:pPr marL="457200" indent="-457200" algn="just">
              <a:buFont typeface="Arial" panose="020B0604020202020204" pitchFamily="34" charset="0"/>
              <a:buChar char="•"/>
            </a:pPr>
            <a:endParaRPr lang="es-ES" b="1" dirty="0"/>
          </a:p>
          <a:p>
            <a:pPr marL="457200" indent="-457200" algn="just">
              <a:buFont typeface="Arial" panose="020B0604020202020204" pitchFamily="34" charset="0"/>
              <a:buChar char="•"/>
            </a:pPr>
            <a:r>
              <a:rPr lang="es-ES" b="1" dirty="0"/>
              <a:t>Excomunión (1326)</a:t>
            </a:r>
          </a:p>
          <a:p>
            <a:pPr marL="457200" indent="-457200" algn="just">
              <a:buFont typeface="Arial" panose="020B0604020202020204" pitchFamily="34" charset="0"/>
              <a:buChar char="•"/>
            </a:pPr>
            <a:endParaRPr lang="es-ES" b="1" dirty="0"/>
          </a:p>
          <a:p>
            <a:pPr marL="457200" indent="-457200" algn="just">
              <a:buFont typeface="Arial" panose="020B0604020202020204" pitchFamily="34" charset="0"/>
              <a:buChar char="•"/>
            </a:pPr>
            <a:r>
              <a:rPr lang="es-ES" b="1" dirty="0"/>
              <a:t>Ockham también abordó el espinoso asunto de la </a:t>
            </a:r>
            <a:r>
              <a:rPr lang="es-ES" b="1" dirty="0">
                <a:solidFill>
                  <a:srgbClr val="FF0000"/>
                </a:solidFill>
              </a:rPr>
              <a:t>separación de los poderes político y religioso</a:t>
            </a:r>
            <a:r>
              <a:rPr lang="es-ES" b="1" dirty="0"/>
              <a:t> (o separación Iglesia/Estado) </a:t>
            </a:r>
            <a:r>
              <a:rPr lang="es-ES" b="1" dirty="0">
                <a:sym typeface="Wingdings" panose="05000000000000000000" pitchFamily="2" charset="2"/>
              </a:rPr>
              <a:t> puede ser considerado un antecedente de la Reforma</a:t>
            </a:r>
            <a:endParaRPr lang="es-ES" b="1" dirty="0"/>
          </a:p>
          <a:p>
            <a:pPr marL="457200" indent="-457200" algn="just">
              <a:buFont typeface="Arial" panose="020B0604020202020204" pitchFamily="34" charset="0"/>
              <a:buChar char="•"/>
            </a:pPr>
            <a:endParaRPr lang="es-ES" dirty="0"/>
          </a:p>
        </p:txBody>
      </p:sp>
    </p:spTree>
    <p:extLst>
      <p:ext uri="{BB962C8B-B14F-4D97-AF65-F5344CB8AC3E}">
        <p14:creationId xmlns:p14="http://schemas.microsoft.com/office/powerpoint/2010/main" val="231542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6D2058-14BC-28A9-4ED0-148A04733DF7}"/>
              </a:ext>
            </a:extLst>
          </p:cNvPr>
          <p:cNvSpPr>
            <a:spLocks noGrp="1"/>
          </p:cNvSpPr>
          <p:nvPr>
            <p:ph type="ctrTitle"/>
          </p:nvPr>
        </p:nvSpPr>
        <p:spPr>
          <a:xfrm>
            <a:off x="685800" y="620688"/>
            <a:ext cx="7772400" cy="792088"/>
          </a:xfrm>
        </p:spPr>
        <p:txBody>
          <a:bodyPr>
            <a:normAutofit/>
          </a:bodyPr>
          <a:lstStyle/>
          <a:p>
            <a:r>
              <a:rPr lang="es-ES" sz="2000" b="1" dirty="0"/>
              <a:t>INICIO DE LA COMPETENCIA ENTRE RELIGIONES Y ACCIÓN LIBERALIZADORA DE LA IGLESIA</a:t>
            </a:r>
          </a:p>
        </p:txBody>
      </p:sp>
      <p:sp>
        <p:nvSpPr>
          <p:cNvPr id="3" name="Subtítulo 2">
            <a:extLst>
              <a:ext uri="{FF2B5EF4-FFF2-40B4-BE49-F238E27FC236}">
                <a16:creationId xmlns:a16="http://schemas.microsoft.com/office/drawing/2014/main" id="{96BD877E-D861-E121-A0DC-6DA1F25CA9A4}"/>
              </a:ext>
            </a:extLst>
          </p:cNvPr>
          <p:cNvSpPr>
            <a:spLocks noGrp="1"/>
          </p:cNvSpPr>
          <p:nvPr>
            <p:ph type="subTitle" idx="1"/>
          </p:nvPr>
        </p:nvSpPr>
        <p:spPr>
          <a:xfrm>
            <a:off x="1259632" y="1484784"/>
            <a:ext cx="6400800" cy="4874096"/>
          </a:xfrm>
        </p:spPr>
        <p:txBody>
          <a:bodyPr>
            <a:normAutofit fontScale="92500" lnSpcReduction="10000"/>
          </a:bodyPr>
          <a:lstStyle/>
          <a:p>
            <a:pPr marL="342900" indent="-342900" algn="just">
              <a:buFont typeface="Arial" panose="020B0604020202020204" pitchFamily="34" charset="0"/>
              <a:buChar char="•"/>
            </a:pPr>
            <a:r>
              <a:rPr lang="es-ES" sz="2000" b="1" dirty="0"/>
              <a:t>El Sacro imperio Romano Germánico (962-1806) era una organización supranacional hegemónica en buena parte de la Europa actual </a:t>
            </a:r>
            <a:r>
              <a:rPr lang="es-ES" sz="2000" b="1" dirty="0">
                <a:sym typeface="Wingdings" panose="05000000000000000000" pitchFamily="2" charset="2"/>
              </a:rPr>
              <a:t> </a:t>
            </a:r>
            <a:r>
              <a:rPr lang="es-ES" sz="2000" b="1" dirty="0">
                <a:solidFill>
                  <a:srgbClr val="FF0000"/>
                </a:solidFill>
                <a:sym typeface="Wingdings" panose="05000000000000000000" pitchFamily="2" charset="2"/>
              </a:rPr>
              <a:t>adoptó la religión católica</a:t>
            </a:r>
            <a:r>
              <a:rPr lang="es-ES" sz="2000" b="1" dirty="0">
                <a:sym typeface="Wingdings" panose="05000000000000000000" pitchFamily="2" charset="2"/>
              </a:rPr>
              <a:t>, pero no se eliminaron las tensiones con el papado (la estructura y conducta de la Iglesia católica ≈  Estado).</a:t>
            </a:r>
          </a:p>
          <a:p>
            <a:pPr marL="342900" indent="-342900" algn="just">
              <a:buFont typeface="Arial" panose="020B0604020202020204" pitchFamily="34" charset="0"/>
              <a:buChar char="•"/>
            </a:pPr>
            <a:endParaRPr lang="es-ES" sz="2000" b="1" dirty="0">
              <a:sym typeface="Wingdings" panose="05000000000000000000" pitchFamily="2" charset="2"/>
            </a:endParaRPr>
          </a:p>
          <a:p>
            <a:pPr marL="342900" indent="-342900" algn="just">
              <a:buFont typeface="Arial" panose="020B0604020202020204" pitchFamily="34" charset="0"/>
              <a:buChar char="•"/>
            </a:pPr>
            <a:r>
              <a:rPr lang="es-ES" sz="2000" b="1" dirty="0">
                <a:sym typeface="Wingdings" panose="05000000000000000000" pitchFamily="2" charset="2"/>
              </a:rPr>
              <a:t>Hecho relevante: </a:t>
            </a:r>
            <a:r>
              <a:rPr lang="es-ES" sz="2000" b="1" dirty="0">
                <a:solidFill>
                  <a:srgbClr val="FF0000"/>
                </a:solidFill>
                <a:sym typeface="Wingdings" panose="05000000000000000000" pitchFamily="2" charset="2"/>
              </a:rPr>
              <a:t>La Reforma </a:t>
            </a:r>
            <a:r>
              <a:rPr lang="es-ES" sz="2000" b="1" dirty="0">
                <a:sym typeface="Wingdings" panose="05000000000000000000" pitchFamily="2" charset="2"/>
              </a:rPr>
              <a:t>(Tesis de Lutero, 1517)  </a:t>
            </a:r>
            <a:r>
              <a:rPr lang="es-ES" sz="2000" b="1" dirty="0">
                <a:solidFill>
                  <a:srgbClr val="FF0000"/>
                </a:solidFill>
                <a:sym typeface="Wingdings" panose="05000000000000000000" pitchFamily="2" charset="2"/>
              </a:rPr>
              <a:t>fin del MON espiritual de la Iglesia católica </a:t>
            </a:r>
            <a:r>
              <a:rPr lang="es-ES" sz="2000" b="1" dirty="0">
                <a:sym typeface="Wingdings" panose="05000000000000000000" pitchFamily="2" charset="2"/>
              </a:rPr>
              <a:t> conflicto entre religiones  </a:t>
            </a:r>
            <a:r>
              <a:rPr lang="es-ES" sz="2000" b="1" dirty="0">
                <a:solidFill>
                  <a:srgbClr val="FF0000"/>
                </a:solidFill>
                <a:sym typeface="Wingdings" panose="05000000000000000000" pitchFamily="2" charset="2"/>
              </a:rPr>
              <a:t>Paz de </a:t>
            </a:r>
            <a:r>
              <a:rPr lang="es-ES" sz="2000" b="1" dirty="0" err="1">
                <a:solidFill>
                  <a:srgbClr val="FF0000"/>
                </a:solidFill>
                <a:sym typeface="Wingdings" panose="05000000000000000000" pitchFamily="2" charset="2"/>
              </a:rPr>
              <a:t>Ausburgo</a:t>
            </a:r>
            <a:r>
              <a:rPr lang="es-ES" sz="2000" b="1" dirty="0">
                <a:solidFill>
                  <a:srgbClr val="FF0000"/>
                </a:solidFill>
                <a:sym typeface="Wingdings" panose="05000000000000000000" pitchFamily="2" charset="2"/>
              </a:rPr>
              <a:t> </a:t>
            </a:r>
            <a:r>
              <a:rPr lang="es-ES" sz="2000" b="1" dirty="0">
                <a:sym typeface="Wingdings" panose="05000000000000000000" pitchFamily="2" charset="2"/>
              </a:rPr>
              <a:t>(25.09.1555) fin del conflicto religioso  los príncipes germánicos tenían libertad para elegir entre las confesiones católica y luterana, exclusivamente  </a:t>
            </a:r>
            <a:r>
              <a:rPr lang="es-ES" sz="2000" b="1" dirty="0">
                <a:solidFill>
                  <a:srgbClr val="FF0000"/>
                </a:solidFill>
                <a:effectLst>
                  <a:outerShdw blurRad="38100" dist="38100" dir="2700000" algn="tl">
                    <a:srgbClr val="000000">
                      <a:alpha val="43137"/>
                    </a:srgbClr>
                  </a:outerShdw>
                </a:effectLst>
                <a:sym typeface="Wingdings" panose="05000000000000000000" pitchFamily="2" charset="2"/>
              </a:rPr>
              <a:t>competencia entre religiones</a:t>
            </a:r>
            <a:r>
              <a:rPr lang="es-ES" sz="2000" b="1" dirty="0">
                <a:solidFill>
                  <a:srgbClr val="FF0000"/>
                </a:solidFill>
                <a:sym typeface="Wingdings" panose="05000000000000000000" pitchFamily="2" charset="2"/>
              </a:rPr>
              <a:t>.</a:t>
            </a:r>
          </a:p>
          <a:p>
            <a:pPr marL="342900" indent="-342900" algn="just">
              <a:buFont typeface="Arial" panose="020B0604020202020204" pitchFamily="34" charset="0"/>
              <a:buChar char="•"/>
            </a:pPr>
            <a:endParaRPr lang="es-ES" sz="2000" b="1" dirty="0">
              <a:sym typeface="Wingdings" panose="05000000000000000000" pitchFamily="2" charset="2"/>
            </a:endParaRPr>
          </a:p>
          <a:p>
            <a:pPr marL="342900" indent="-342900" algn="just">
              <a:buFont typeface="Arial" panose="020B0604020202020204" pitchFamily="34" charset="0"/>
              <a:buChar char="•"/>
            </a:pPr>
            <a:r>
              <a:rPr lang="es-ES" sz="2000" b="1" dirty="0">
                <a:solidFill>
                  <a:srgbClr val="FF0000"/>
                </a:solidFill>
                <a:sym typeface="Wingdings" panose="05000000000000000000" pitchFamily="2" charset="2"/>
              </a:rPr>
              <a:t>Relevante</a:t>
            </a:r>
            <a:r>
              <a:rPr lang="es-ES" sz="2000" b="1" dirty="0">
                <a:sym typeface="Wingdings" panose="05000000000000000000" pitchFamily="2" charset="2"/>
              </a:rPr>
              <a:t>: </a:t>
            </a:r>
            <a:r>
              <a:rPr lang="es-ES" sz="2000" b="1" dirty="0">
                <a:solidFill>
                  <a:srgbClr val="FF0000"/>
                </a:solidFill>
                <a:sym typeface="Wingdings" panose="05000000000000000000" pitchFamily="2" charset="2"/>
              </a:rPr>
              <a:t>La iglesia católica desempeñó una función liberalizadora al defender su independencia en relación con el Estado</a:t>
            </a:r>
          </a:p>
          <a:p>
            <a:pPr marL="342900" indent="-342900" algn="just">
              <a:buFont typeface="Arial" panose="020B0604020202020204" pitchFamily="34" charset="0"/>
              <a:buChar char="•"/>
            </a:pPr>
            <a:endParaRPr lang="es-ES" sz="2000" dirty="0">
              <a:sym typeface="Wingdings" panose="05000000000000000000" pitchFamily="2" charset="2"/>
            </a:endParaRPr>
          </a:p>
          <a:p>
            <a:pPr marL="342900" indent="-342900" algn="just">
              <a:buFont typeface="Arial" panose="020B0604020202020204" pitchFamily="34" charset="0"/>
              <a:buChar char="•"/>
            </a:pPr>
            <a:endParaRPr lang="es-ES" sz="2000" dirty="0">
              <a:sym typeface="Wingdings" panose="05000000000000000000" pitchFamily="2" charset="2"/>
            </a:endParaRPr>
          </a:p>
          <a:p>
            <a:pPr marL="342900" indent="-342900" algn="just">
              <a:buFont typeface="Arial" panose="020B0604020202020204" pitchFamily="34" charset="0"/>
              <a:buChar char="•"/>
            </a:pPr>
            <a:endParaRPr lang="es-ES" sz="2000" dirty="0"/>
          </a:p>
        </p:txBody>
      </p:sp>
    </p:spTree>
    <p:extLst>
      <p:ext uri="{BB962C8B-B14F-4D97-AF65-F5344CB8AC3E}">
        <p14:creationId xmlns:p14="http://schemas.microsoft.com/office/powerpoint/2010/main" val="3354426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7">
            <a:extLst>
              <a:ext uri="{FF2B5EF4-FFF2-40B4-BE49-F238E27FC236}">
                <a16:creationId xmlns:a16="http://schemas.microsoft.com/office/drawing/2014/main" id="{BE021670-0A34-AD1C-6246-C56912528177}"/>
              </a:ext>
            </a:extLst>
          </p:cNvPr>
          <p:cNvSpPr>
            <a:spLocks noGrp="1"/>
          </p:cNvSpPr>
          <p:nvPr>
            <p:ph type="ctrTitle"/>
          </p:nvPr>
        </p:nvSpPr>
        <p:spPr>
          <a:xfrm>
            <a:off x="685800" y="260649"/>
            <a:ext cx="7772400" cy="1008111"/>
          </a:xfrm>
        </p:spPr>
        <p:txBody>
          <a:bodyPr>
            <a:noAutofit/>
          </a:bodyPr>
          <a:lstStyle/>
          <a:p>
            <a:r>
              <a:rPr lang="es-ES" sz="3600" b="1" dirty="0"/>
              <a:t>LA IGLESIA EN LA ÉPOCA FEUDAL: DE NUEVO, UNA ACCIÓN LIBERALIZADORA</a:t>
            </a:r>
          </a:p>
        </p:txBody>
      </p:sp>
      <p:sp>
        <p:nvSpPr>
          <p:cNvPr id="9" name="Subtítulo 8">
            <a:extLst>
              <a:ext uri="{FF2B5EF4-FFF2-40B4-BE49-F238E27FC236}">
                <a16:creationId xmlns:a16="http://schemas.microsoft.com/office/drawing/2014/main" id="{6CC15421-9D1C-BA67-4DE6-760D3FF78F35}"/>
              </a:ext>
            </a:extLst>
          </p:cNvPr>
          <p:cNvSpPr>
            <a:spLocks noGrp="1"/>
          </p:cNvSpPr>
          <p:nvPr>
            <p:ph type="subTitle" idx="1"/>
          </p:nvPr>
        </p:nvSpPr>
        <p:spPr>
          <a:xfrm>
            <a:off x="539552" y="1196752"/>
            <a:ext cx="8064896" cy="4968552"/>
          </a:xfrm>
        </p:spPr>
        <p:txBody>
          <a:bodyPr>
            <a:noAutofit/>
          </a:bodyPr>
          <a:lstStyle/>
          <a:p>
            <a:endParaRPr lang="es-ES" sz="2800" b="1" dirty="0"/>
          </a:p>
          <a:p>
            <a:pPr algn="just"/>
            <a:r>
              <a:rPr lang="es-ES" sz="2800" b="1" dirty="0"/>
              <a:t>En la época feudal, la Iglesia tenía mucho poder derivado de la propiedad de la tierra (y de sus frutos) --&gt; capacidad para hacer frente a los señores feudales (incluso los Papas se enfrentaron al poder absoluto de los reyes) </a:t>
            </a:r>
            <a:r>
              <a:rPr lang="es-ES" sz="2800" b="1" dirty="0">
                <a:sym typeface="Wingdings" panose="05000000000000000000" pitchFamily="2" charset="2"/>
              </a:rPr>
              <a:t> </a:t>
            </a:r>
          </a:p>
          <a:p>
            <a:pPr algn="just"/>
            <a:endParaRPr lang="es-ES" sz="2800" b="1" dirty="0">
              <a:sym typeface="Wingdings" panose="05000000000000000000" pitchFamily="2" charset="2"/>
            </a:endParaRPr>
          </a:p>
          <a:p>
            <a:pPr algn="just"/>
            <a:r>
              <a:rPr lang="es-ES" sz="2800" b="1" dirty="0">
                <a:solidFill>
                  <a:srgbClr val="FF0000"/>
                </a:solidFill>
                <a:sym typeface="Wingdings" panose="05000000000000000000" pitchFamily="2" charset="2"/>
              </a:rPr>
              <a:t>Gracias a la Iglesia, los hombres pudieron liberarse progresivamente del yugo de la esclavitud merced a la actividad desarrollada por la religión y sus administradores terrenales</a:t>
            </a:r>
            <a:endParaRPr lang="es-ES" sz="2800" b="1" dirty="0">
              <a:solidFill>
                <a:srgbClr val="FF0000"/>
              </a:solidFill>
            </a:endParaRPr>
          </a:p>
        </p:txBody>
      </p:sp>
    </p:spTree>
    <p:extLst>
      <p:ext uri="{BB962C8B-B14F-4D97-AF65-F5344CB8AC3E}">
        <p14:creationId xmlns:p14="http://schemas.microsoft.com/office/powerpoint/2010/main" val="1810067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24FECE-B3BC-C6A7-3C5A-A67C55FCEBD8}"/>
              </a:ext>
            </a:extLst>
          </p:cNvPr>
          <p:cNvSpPr>
            <a:spLocks noGrp="1"/>
          </p:cNvSpPr>
          <p:nvPr>
            <p:ph type="title"/>
          </p:nvPr>
        </p:nvSpPr>
        <p:spPr>
          <a:xfrm>
            <a:off x="457200" y="274638"/>
            <a:ext cx="8229600" cy="922114"/>
          </a:xfrm>
        </p:spPr>
        <p:txBody>
          <a:bodyPr>
            <a:normAutofit/>
          </a:bodyPr>
          <a:lstStyle/>
          <a:p>
            <a:r>
              <a:rPr lang="es-ES" sz="2800" b="1" dirty="0"/>
              <a:t>LA ESCUELA DE SALAMANCA (S. XVI Y XVII): NOTAS</a:t>
            </a:r>
          </a:p>
        </p:txBody>
      </p:sp>
      <p:sp>
        <p:nvSpPr>
          <p:cNvPr id="3" name="Marcador de contenido 2">
            <a:extLst>
              <a:ext uri="{FF2B5EF4-FFF2-40B4-BE49-F238E27FC236}">
                <a16:creationId xmlns:a16="http://schemas.microsoft.com/office/drawing/2014/main" id="{FBD90DEB-B0C9-C929-24C1-BDB53CB6F0C5}"/>
              </a:ext>
            </a:extLst>
          </p:cNvPr>
          <p:cNvSpPr>
            <a:spLocks noGrp="1"/>
          </p:cNvSpPr>
          <p:nvPr>
            <p:ph idx="1"/>
          </p:nvPr>
        </p:nvSpPr>
        <p:spPr/>
        <p:txBody>
          <a:bodyPr>
            <a:normAutofit fontScale="25000" lnSpcReduction="20000"/>
          </a:bodyPr>
          <a:lstStyle/>
          <a:p>
            <a:pPr algn="just"/>
            <a:r>
              <a:rPr lang="es-ES" sz="6400" dirty="0"/>
              <a:t>En la Escuela de Salamanca (</a:t>
            </a:r>
            <a:r>
              <a:rPr lang="es-ES" sz="6400" dirty="0">
                <a:solidFill>
                  <a:srgbClr val="FF0000"/>
                </a:solidFill>
              </a:rPr>
              <a:t>agustinos, dominicos, franciscanos, jesuitas</a:t>
            </a:r>
            <a:r>
              <a:rPr lang="es-ES" sz="6400" dirty="0"/>
              <a:t>) se encuentra el origen del pensamiento liberal económico, 2 siglos antes de A. Smith y ¾ de siglo años antes que Locke.</a:t>
            </a:r>
          </a:p>
          <a:p>
            <a:pPr algn="just"/>
            <a:endParaRPr lang="es-ES" sz="6400" dirty="0"/>
          </a:p>
          <a:p>
            <a:pPr algn="just">
              <a:defRPr/>
            </a:pPr>
            <a:r>
              <a:rPr kumimoji="0" lang="es-ES" sz="6400" b="0" i="0" u="none" strike="noStrike" kern="1200" cap="none" spc="0" normalizeH="0" baseline="0" noProof="0" dirty="0">
                <a:ln>
                  <a:noFill/>
                </a:ln>
                <a:solidFill>
                  <a:srgbClr val="FF0000"/>
                </a:solidFill>
                <a:effectLst/>
                <a:uLnTx/>
                <a:uFillTx/>
                <a:latin typeface="Calibri"/>
                <a:ea typeface="+mn-ea"/>
                <a:cs typeface="+mn-cs"/>
              </a:rPr>
              <a:t>Partidarios de la libertad económica,</a:t>
            </a:r>
            <a:r>
              <a:rPr kumimoji="0" lang="es-ES" sz="6400" b="0" i="0" u="none" strike="noStrike" kern="1200" cap="none" spc="0" normalizeH="0" baseline="0" noProof="0" dirty="0">
                <a:ln>
                  <a:noFill/>
                </a:ln>
                <a:solidFill>
                  <a:prstClr val="black"/>
                </a:solidFill>
                <a:effectLst/>
                <a:uLnTx/>
                <a:uFillTx/>
                <a:latin typeface="Calibri"/>
                <a:ea typeface="+mn-ea"/>
                <a:cs typeface="+mn-cs"/>
              </a:rPr>
              <a:t> consideraban (</a:t>
            </a:r>
            <a:r>
              <a:rPr kumimoji="0" lang="es-ES" sz="6400" b="0" i="0" u="none" strike="noStrike" kern="1200" cap="none" spc="0" normalizeH="0" baseline="0" noProof="0" dirty="0">
                <a:ln>
                  <a:noFill/>
                </a:ln>
                <a:solidFill>
                  <a:srgbClr val="FF0000"/>
                </a:solidFill>
                <a:effectLst/>
                <a:uLnTx/>
                <a:uFillTx/>
                <a:latin typeface="Calibri"/>
                <a:ea typeface="+mn-ea"/>
                <a:cs typeface="+mn-cs"/>
              </a:rPr>
              <a:t>Luis de Alcalá </a:t>
            </a:r>
            <a:r>
              <a:rPr kumimoji="0" lang="es-ES" sz="6400" b="0" i="0" u="none" strike="noStrike" kern="1200" cap="none" spc="0" normalizeH="0" baseline="0" noProof="0" dirty="0">
                <a:ln>
                  <a:noFill/>
                </a:ln>
                <a:solidFill>
                  <a:prstClr val="black"/>
                </a:solidFill>
                <a:effectLst/>
                <a:uLnTx/>
                <a:uFillTx/>
                <a:latin typeface="Calibri"/>
                <a:ea typeface="+mn-ea"/>
                <a:cs typeface="+mn-cs"/>
              </a:rPr>
              <a:t>-¿1490?-1549, franciscano-, </a:t>
            </a:r>
            <a:r>
              <a:rPr kumimoji="0" lang="es-ES" sz="6400" b="0" i="0" u="none" strike="noStrike" kern="1200" cap="none" spc="0" normalizeH="0" baseline="0" noProof="0" dirty="0">
                <a:ln>
                  <a:noFill/>
                </a:ln>
                <a:solidFill>
                  <a:srgbClr val="FF0000"/>
                </a:solidFill>
                <a:effectLst/>
                <a:uLnTx/>
                <a:uFillTx/>
                <a:latin typeface="Calibri"/>
                <a:ea typeface="+mn-ea"/>
                <a:cs typeface="+mn-cs"/>
              </a:rPr>
              <a:t>Diego de Covarrubias </a:t>
            </a:r>
            <a:r>
              <a:rPr kumimoji="0" lang="es-ES" sz="6400" b="0" i="0" u="none" strike="noStrike" kern="1200" cap="none" spc="0" normalizeH="0" baseline="0" noProof="0" dirty="0">
                <a:ln>
                  <a:noFill/>
                </a:ln>
                <a:effectLst/>
                <a:uLnTx/>
                <a:uFillTx/>
                <a:latin typeface="Calibri"/>
                <a:ea typeface="+mn-ea"/>
                <a:cs typeface="+mn-cs"/>
              </a:rPr>
              <a:t>-1512-1577, arzobispo- </a:t>
            </a:r>
            <a:r>
              <a:rPr kumimoji="0" lang="es-ES" sz="6400" b="0" i="0" u="none" strike="noStrike" kern="1200" cap="none" spc="0" normalizeH="0" baseline="0" noProof="0" dirty="0">
                <a:ln>
                  <a:noFill/>
                </a:ln>
                <a:solidFill>
                  <a:prstClr val="black"/>
                </a:solidFill>
                <a:effectLst/>
                <a:uLnTx/>
                <a:uFillTx/>
                <a:latin typeface="Calibri"/>
                <a:ea typeface="+mn-ea"/>
                <a:cs typeface="+mn-cs"/>
              </a:rPr>
              <a:t>y </a:t>
            </a:r>
            <a:r>
              <a:rPr kumimoji="0" lang="es-ES" sz="6400" b="0" i="0" u="none" strike="noStrike" kern="1200" cap="none" spc="0" normalizeH="0" baseline="0" noProof="0" dirty="0">
                <a:ln>
                  <a:noFill/>
                </a:ln>
                <a:solidFill>
                  <a:srgbClr val="FF0000"/>
                </a:solidFill>
                <a:effectLst/>
                <a:uLnTx/>
                <a:uFillTx/>
                <a:latin typeface="Calibri"/>
                <a:ea typeface="+mn-ea"/>
                <a:cs typeface="+mn-cs"/>
              </a:rPr>
              <a:t>Luis de Molina </a:t>
            </a:r>
            <a:r>
              <a:rPr kumimoji="0" lang="es-ES" sz="6400" b="0" i="0" u="none" strike="noStrike" kern="1200" cap="none" spc="0" normalizeH="0" baseline="0" noProof="0" dirty="0">
                <a:ln>
                  <a:noFill/>
                </a:ln>
                <a:solidFill>
                  <a:prstClr val="black"/>
                </a:solidFill>
                <a:effectLst/>
                <a:uLnTx/>
                <a:uFillTx/>
                <a:latin typeface="Calibri"/>
                <a:ea typeface="+mn-ea"/>
                <a:cs typeface="+mn-cs"/>
              </a:rPr>
              <a:t>-1535-1600, jesuita-) que el </a:t>
            </a:r>
            <a:r>
              <a:rPr kumimoji="0" lang="es-ES" sz="6400" b="1" i="0" u="none" strike="noStrike" kern="1200" cap="none" spc="0" normalizeH="0" baseline="0" noProof="0" dirty="0">
                <a:ln>
                  <a:noFill/>
                </a:ln>
                <a:solidFill>
                  <a:srgbClr val="FF0000"/>
                </a:solidFill>
                <a:effectLst/>
                <a:uLnTx/>
                <a:uFillTx/>
                <a:latin typeface="Calibri"/>
                <a:ea typeface="+mn-ea"/>
                <a:cs typeface="+mn-cs"/>
              </a:rPr>
              <a:t>p moralmente justo </a:t>
            </a:r>
            <a:r>
              <a:rPr kumimoji="0" lang="es-ES" sz="6400" b="0" i="0" u="none" strike="noStrike" kern="1200" cap="none" spc="0" normalizeH="0" baseline="0" noProof="0" dirty="0">
                <a:ln>
                  <a:noFill/>
                </a:ln>
                <a:solidFill>
                  <a:prstClr val="black"/>
                </a:solidFill>
                <a:effectLst/>
                <a:uLnTx/>
                <a:uFillTx/>
                <a:latin typeface="Calibri"/>
                <a:ea typeface="+mn-ea"/>
                <a:cs typeface="+mn-cs"/>
              </a:rPr>
              <a:t>es el que se fija de acuerdo con O, D, sin violencia, engaño o dolo y siempre que el número de vendedores y compradores sea suficiente; es decir, en ausencia de MON (lo consideraban un crimen).</a:t>
            </a:r>
            <a:endParaRPr kumimoji="0" lang="es-ES" sz="6400" b="0" i="0" u="none" strike="noStrike" kern="1200" cap="none" spc="0" normalizeH="0" baseline="0" noProof="0" dirty="0">
              <a:ln>
                <a:noFill/>
              </a:ln>
              <a:solidFill>
                <a:srgbClr val="FF0000"/>
              </a:solidFill>
              <a:effectLst/>
              <a:uLnTx/>
              <a:uFillTx/>
              <a:latin typeface="Calibri"/>
              <a:ea typeface="+mn-ea"/>
              <a:cs typeface="+mn-cs"/>
            </a:endParaRPr>
          </a:p>
          <a:p>
            <a:pPr marL="0" indent="0" algn="just">
              <a:buNone/>
            </a:pPr>
            <a:endParaRPr lang="es-ES" sz="6400" dirty="0"/>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s-ES" sz="6400" dirty="0"/>
              <a:t>Siguiendo a </a:t>
            </a:r>
            <a:r>
              <a:rPr lang="es-ES" sz="6400" dirty="0">
                <a:solidFill>
                  <a:srgbClr val="FF0000"/>
                </a:solidFill>
              </a:rPr>
              <a:t>Tomás de Aquino </a:t>
            </a:r>
            <a:r>
              <a:rPr lang="es-ES" sz="6400" dirty="0"/>
              <a:t>(fraile 1225-1274-), consideraban que </a:t>
            </a:r>
            <a:r>
              <a:rPr lang="es-ES" sz="6400" dirty="0">
                <a:solidFill>
                  <a:srgbClr val="FF0000"/>
                </a:solidFill>
              </a:rPr>
              <a:t>la propiedad privada era una institución moralmente neutra y contribuía al fomento de la actividad económica y al bienestar general </a:t>
            </a:r>
            <a:r>
              <a:rPr lang="es-ES" sz="6400" dirty="0">
                <a:solidFill>
                  <a:srgbClr val="FF0000"/>
                </a:solidFill>
                <a:sym typeface="Wingdings" panose="05000000000000000000" pitchFamily="2" charset="2"/>
              </a:rPr>
              <a:t></a:t>
            </a:r>
            <a:r>
              <a:rPr lang="es-ES" sz="6400" dirty="0"/>
              <a:t> </a:t>
            </a:r>
            <a:r>
              <a:rPr kumimoji="0" lang="es-ES" sz="6400" b="0" i="0" u="none" strike="noStrike" kern="1200" cap="none" spc="0" normalizeH="0" baseline="0" noProof="0" dirty="0">
                <a:ln>
                  <a:noFill/>
                </a:ln>
                <a:solidFill>
                  <a:srgbClr val="FF0000"/>
                </a:solidFill>
                <a:effectLst/>
                <a:uLnTx/>
                <a:uFillTx/>
                <a:latin typeface="Calibri"/>
                <a:ea typeface="+mn-ea"/>
                <a:cs typeface="+mn-cs"/>
              </a:rPr>
              <a:t>Diego de Covarrubias (1512-1577, arzobispo)</a:t>
            </a:r>
            <a:r>
              <a:rPr kumimoji="0" lang="es-ES" sz="6400" b="0" i="0" u="none" strike="noStrike" kern="1200" cap="none" spc="0" normalizeH="0" baseline="0" noProof="0" dirty="0">
                <a:ln>
                  <a:noFill/>
                </a:ln>
                <a:solidFill>
                  <a:prstClr val="black"/>
                </a:solidFill>
                <a:effectLst/>
                <a:uLnTx/>
                <a:uFillTx/>
                <a:latin typeface="Calibri"/>
                <a:ea typeface="+mn-ea"/>
                <a:cs typeface="+mn-cs"/>
              </a:rPr>
              <a:t>: </a:t>
            </a:r>
            <a:r>
              <a:rPr kumimoji="0" lang="es-ES" sz="6400" b="0" i="0" u="none" strike="noStrike" kern="1200" cap="none" spc="0" normalizeH="0" baseline="0" noProof="0" dirty="0">
                <a:ln>
                  <a:noFill/>
                </a:ln>
                <a:solidFill>
                  <a:srgbClr val="FF0000"/>
                </a:solidFill>
                <a:effectLst/>
                <a:uLnTx/>
                <a:uFillTx/>
                <a:latin typeface="Calibri"/>
                <a:ea typeface="+mn-ea"/>
                <a:cs typeface="+mn-cs"/>
              </a:rPr>
              <a:t>derecho a los beneficios.</a:t>
            </a:r>
          </a:p>
          <a:p>
            <a:pPr marL="0" indent="0" algn="just">
              <a:buNone/>
            </a:pPr>
            <a:endParaRPr lang="es-ES" sz="6400" dirty="0"/>
          </a:p>
          <a:p>
            <a:pPr algn="just">
              <a:defRPr/>
            </a:pPr>
            <a:r>
              <a:rPr kumimoji="0" lang="es-ES" sz="6400" b="0" i="0" u="none" strike="noStrike" kern="1200" cap="none" spc="0" normalizeH="0" baseline="0" noProof="0" dirty="0">
                <a:ln>
                  <a:noFill/>
                </a:ln>
                <a:solidFill>
                  <a:srgbClr val="FF0000"/>
                </a:solidFill>
                <a:effectLst/>
                <a:uLnTx/>
                <a:uFillTx/>
                <a:latin typeface="Calibri"/>
                <a:ea typeface="+mn-ea"/>
                <a:cs typeface="+mn-cs"/>
              </a:rPr>
              <a:t>Contrarios a:</a:t>
            </a:r>
          </a:p>
          <a:p>
            <a:pPr marL="0" indent="0" algn="just">
              <a:buNone/>
              <a:defRPr/>
            </a:pPr>
            <a:r>
              <a:rPr kumimoji="0" lang="es-ES" sz="6400" b="0" i="0" u="none" strike="noStrike" kern="1200" cap="none" spc="0" normalizeH="0" baseline="0" noProof="0" dirty="0">
                <a:ln>
                  <a:noFill/>
                </a:ln>
                <a:solidFill>
                  <a:srgbClr val="FF0000"/>
                </a:solidFill>
                <a:effectLst/>
                <a:uLnTx/>
                <a:uFillTx/>
                <a:latin typeface="Calibri"/>
                <a:ea typeface="+mn-ea"/>
                <a:cs typeface="+mn-cs"/>
              </a:rPr>
              <a:t>	* REGULACIÓN:</a:t>
            </a:r>
            <a:r>
              <a:rPr kumimoji="0" lang="es-ES" sz="6400" b="0" i="0" u="none" strike="noStrike" kern="1200" cap="none" spc="0" normalizeH="0" baseline="0" noProof="0" dirty="0">
                <a:ln>
                  <a:noFill/>
                </a:ln>
                <a:solidFill>
                  <a:prstClr val="black"/>
                </a:solidFill>
                <a:effectLst/>
                <a:uLnTx/>
                <a:uFillTx/>
                <a:latin typeface="Calibri"/>
                <a:ea typeface="+mn-ea"/>
                <a:cs typeface="+mn-cs"/>
              </a:rPr>
              <a:t> </a:t>
            </a:r>
            <a:r>
              <a:rPr kumimoji="0" lang="es-ES" sz="6400" b="0" i="0" u="none" strike="noStrike" kern="1200" cap="none" spc="0" normalizeH="0" baseline="0" noProof="0" dirty="0">
                <a:ln>
                  <a:noFill/>
                </a:ln>
                <a:solidFill>
                  <a:srgbClr val="FF0000"/>
                </a:solidFill>
                <a:effectLst/>
                <a:uLnTx/>
                <a:uFillTx/>
                <a:latin typeface="Calibri"/>
                <a:ea typeface="+mn-ea"/>
                <a:cs typeface="+mn-cs"/>
              </a:rPr>
              <a:t>Martín de Azpilicueta (1493-1586, agustino)</a:t>
            </a:r>
          </a:p>
          <a:p>
            <a:pPr marL="0" indent="0" algn="just">
              <a:buNone/>
              <a:defRPr/>
            </a:pPr>
            <a:r>
              <a:rPr kumimoji="0" lang="es-ES" sz="6400" b="0" i="0" u="none" strike="noStrike" kern="1200" cap="none" spc="0" normalizeH="0" baseline="0" noProof="0" dirty="0">
                <a:ln>
                  <a:noFill/>
                </a:ln>
                <a:solidFill>
                  <a:srgbClr val="FF0000"/>
                </a:solidFill>
                <a:effectLst/>
                <a:uLnTx/>
                <a:uFillTx/>
                <a:latin typeface="Calibri"/>
                <a:ea typeface="+mn-ea"/>
                <a:cs typeface="+mn-cs"/>
              </a:rPr>
              <a:t>	* EXCESIVO PESO DEL ESTADO: Pedro Fernández de Navarrete (1564-1632, eclesiástico).</a:t>
            </a:r>
            <a:endParaRPr kumimoji="0" lang="es-ES" sz="6400" b="0" i="0" u="none" strike="noStrike" kern="1200" cap="none" spc="0" normalizeH="0" baseline="0" noProof="0" dirty="0">
              <a:ln>
                <a:noFill/>
              </a:ln>
              <a:solidFill>
                <a:prstClr val="black"/>
              </a:solidFill>
              <a:effectLst/>
              <a:uLnTx/>
              <a:uFillTx/>
              <a:latin typeface="Calibri"/>
              <a:ea typeface="+mn-ea"/>
              <a:cs typeface="+mn-cs"/>
            </a:endParaRPr>
          </a:p>
          <a:p>
            <a:pPr algn="just"/>
            <a:endParaRPr lang="es-ES" sz="6400" dirty="0"/>
          </a:p>
          <a:p>
            <a:pPr algn="just"/>
            <a:endParaRPr lang="es-ES" sz="4900" dirty="0">
              <a:solidFill>
                <a:srgbClr val="FF0000"/>
              </a:solidFill>
            </a:endParaRPr>
          </a:p>
          <a:p>
            <a:pPr marL="0" indent="0">
              <a:buNone/>
            </a:pPr>
            <a:endParaRPr lang="es-ES" dirty="0"/>
          </a:p>
        </p:txBody>
      </p:sp>
      <p:sp>
        <p:nvSpPr>
          <p:cNvPr id="4" name="Marcador de pie de página 3">
            <a:extLst>
              <a:ext uri="{FF2B5EF4-FFF2-40B4-BE49-F238E27FC236}">
                <a16:creationId xmlns:a16="http://schemas.microsoft.com/office/drawing/2014/main" id="{A10A8978-6987-242A-F185-7C191175F662}"/>
              </a:ext>
            </a:extLst>
          </p:cNvPr>
          <p:cNvSpPr>
            <a:spLocks noGrp="1"/>
          </p:cNvSpPr>
          <p:nvPr>
            <p:ph type="ftr" sz="quarter" idx="11"/>
          </p:nvPr>
        </p:nvSpPr>
        <p:spPr/>
        <p:txBody>
          <a:bodyPr/>
          <a:lstStyle/>
          <a:p>
            <a:r>
              <a:rPr lang="es-ES"/>
              <a:t>XXVI Seminario Análisis económico de la política de competencia. Sevilla 9.11.2023</a:t>
            </a:r>
          </a:p>
        </p:txBody>
      </p:sp>
      <p:sp>
        <p:nvSpPr>
          <p:cNvPr id="5" name="Marcador de número de diapositiva 4">
            <a:extLst>
              <a:ext uri="{FF2B5EF4-FFF2-40B4-BE49-F238E27FC236}">
                <a16:creationId xmlns:a16="http://schemas.microsoft.com/office/drawing/2014/main" id="{F3F04C78-1EAC-826D-BB51-BD8C7F5432BE}"/>
              </a:ext>
            </a:extLst>
          </p:cNvPr>
          <p:cNvSpPr>
            <a:spLocks noGrp="1"/>
          </p:cNvSpPr>
          <p:nvPr>
            <p:ph type="sldNum" sz="quarter" idx="12"/>
          </p:nvPr>
        </p:nvSpPr>
        <p:spPr/>
        <p:txBody>
          <a:bodyPr/>
          <a:lstStyle/>
          <a:p>
            <a:fld id="{3C752B35-DF81-4FA4-8B3A-91FEA4BF5B75}" type="slidenum">
              <a:rPr lang="es-ES" smtClean="0"/>
              <a:pPr/>
              <a:t>17</a:t>
            </a:fld>
            <a:endParaRPr lang="es-ES"/>
          </a:p>
        </p:txBody>
      </p:sp>
    </p:spTree>
    <p:extLst>
      <p:ext uri="{BB962C8B-B14F-4D97-AF65-F5344CB8AC3E}">
        <p14:creationId xmlns:p14="http://schemas.microsoft.com/office/powerpoint/2010/main" val="313230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41D1A1-B464-F362-79F1-B71ECEC1B1F4}"/>
              </a:ext>
            </a:extLst>
          </p:cNvPr>
          <p:cNvSpPr>
            <a:spLocks noGrp="1"/>
          </p:cNvSpPr>
          <p:nvPr>
            <p:ph type="title"/>
          </p:nvPr>
        </p:nvSpPr>
        <p:spPr>
          <a:xfrm>
            <a:off x="457200" y="0"/>
            <a:ext cx="8229600" cy="908720"/>
          </a:xfrm>
        </p:spPr>
        <p:txBody>
          <a:bodyPr>
            <a:normAutofit fontScale="90000"/>
          </a:bodyPr>
          <a:lstStyle/>
          <a:p>
            <a:r>
              <a:rPr lang="es-ES" sz="2800" b="1" dirty="0"/>
              <a:t>UN NUEVO MUNDO: LA SEMILLA DE LAS REVOLUCIONES</a:t>
            </a:r>
          </a:p>
        </p:txBody>
      </p:sp>
      <p:sp>
        <p:nvSpPr>
          <p:cNvPr id="3" name="Marcador de contenido 2">
            <a:extLst>
              <a:ext uri="{FF2B5EF4-FFF2-40B4-BE49-F238E27FC236}">
                <a16:creationId xmlns:a16="http://schemas.microsoft.com/office/drawing/2014/main" id="{09703233-8EEA-1134-BFBF-0754FA47483A}"/>
              </a:ext>
            </a:extLst>
          </p:cNvPr>
          <p:cNvSpPr>
            <a:spLocks noGrp="1"/>
          </p:cNvSpPr>
          <p:nvPr>
            <p:ph idx="1"/>
          </p:nvPr>
        </p:nvSpPr>
        <p:spPr>
          <a:xfrm>
            <a:off x="457200" y="764704"/>
            <a:ext cx="8229600" cy="5361459"/>
          </a:xfrm>
        </p:spPr>
        <p:txBody>
          <a:bodyPr>
            <a:normAutofit fontScale="92500" lnSpcReduction="20000"/>
          </a:bodyPr>
          <a:lstStyle/>
          <a:p>
            <a:pPr algn="just"/>
            <a:r>
              <a:rPr lang="es-ES" dirty="0"/>
              <a:t>Las revoluciones francesa (1789-1799) y de Estados Unidos (1775-1783) introdujeron nuevas ideas y sentaron las bases de un nuevo orden social</a:t>
            </a:r>
          </a:p>
          <a:p>
            <a:pPr algn="just"/>
            <a:endParaRPr lang="es-ES" dirty="0"/>
          </a:p>
          <a:p>
            <a:pPr algn="just"/>
            <a:r>
              <a:rPr lang="es-ES" dirty="0">
                <a:solidFill>
                  <a:srgbClr val="FF0000"/>
                </a:solidFill>
              </a:rPr>
              <a:t>Relevante</a:t>
            </a:r>
            <a:r>
              <a:rPr lang="es-ES" dirty="0"/>
              <a:t>: La Declaración de los derechos del hombre y, en particular, el principio de igualdad entre los hombres erosionó el principio de libertad personal</a:t>
            </a:r>
          </a:p>
          <a:p>
            <a:pPr algn="just"/>
            <a:endParaRPr lang="es-ES" dirty="0"/>
          </a:p>
          <a:p>
            <a:pPr algn="just"/>
            <a:r>
              <a:rPr lang="es-ES" dirty="0">
                <a:solidFill>
                  <a:srgbClr val="FF0000"/>
                </a:solidFill>
              </a:rPr>
              <a:t>Se arrinconó el feudalismo y se cuestionaron el poder y la autoridad de la Iglesia</a:t>
            </a:r>
          </a:p>
        </p:txBody>
      </p:sp>
      <p:sp>
        <p:nvSpPr>
          <p:cNvPr id="5" name="Marcador de número de diapositiva 4">
            <a:extLst>
              <a:ext uri="{FF2B5EF4-FFF2-40B4-BE49-F238E27FC236}">
                <a16:creationId xmlns:a16="http://schemas.microsoft.com/office/drawing/2014/main" id="{679379BA-33D1-37F5-DDD7-56FAF3BD3BD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Marcador de pie de página 3">
            <a:extLst>
              <a:ext uri="{FF2B5EF4-FFF2-40B4-BE49-F238E27FC236}">
                <a16:creationId xmlns:a16="http://schemas.microsoft.com/office/drawing/2014/main" id="{3D8AC5A2-B74E-B630-F12C-43CFF5B7AB8C}"/>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a:ln>
                  <a:noFill/>
                </a:ln>
                <a:solidFill>
                  <a:prstClr val="black">
                    <a:tint val="75000"/>
                  </a:prstClr>
                </a:solidFill>
                <a:effectLst/>
                <a:uLnTx/>
                <a:uFillTx/>
                <a:latin typeface="Calibri"/>
                <a:ea typeface="+mn-ea"/>
                <a:cs typeface="+mn-cs"/>
              </a:rPr>
              <a:t>XXVI Seminario Análisis económico de la política de competencia. Sevilla 9.11.2023</a:t>
            </a:r>
          </a:p>
        </p:txBody>
      </p:sp>
    </p:spTree>
    <p:extLst>
      <p:ext uri="{BB962C8B-B14F-4D97-AF65-F5344CB8AC3E}">
        <p14:creationId xmlns:p14="http://schemas.microsoft.com/office/powerpoint/2010/main" val="1625735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EABBB813-6415-EFDD-AD5F-61EEBABA46DE}"/>
              </a:ext>
            </a:extLst>
          </p:cNvPr>
          <p:cNvSpPr>
            <a:spLocks noGrp="1"/>
          </p:cNvSpPr>
          <p:nvPr>
            <p:ph type="ctrTitle"/>
          </p:nvPr>
        </p:nvSpPr>
        <p:spPr>
          <a:xfrm>
            <a:off x="685800" y="92225"/>
            <a:ext cx="7772400" cy="1464567"/>
          </a:xfrm>
        </p:spPr>
        <p:txBody>
          <a:bodyPr>
            <a:normAutofit/>
          </a:bodyPr>
          <a:lstStyle/>
          <a:p>
            <a:r>
              <a:rPr lang="es-ES" sz="2400" b="1" dirty="0"/>
              <a:t>CUESTIÓN RELEVANTE: EL CONFLICTO ENTRE EL PODER POLÍTICO Y EL PODER ECLESIÁSTICO -4 siglos- FUE EL ORIGEN DE LA LIBERTAD CIVIL</a:t>
            </a:r>
          </a:p>
        </p:txBody>
      </p:sp>
      <p:sp>
        <p:nvSpPr>
          <p:cNvPr id="7" name="Subtítulo 6">
            <a:extLst>
              <a:ext uri="{FF2B5EF4-FFF2-40B4-BE49-F238E27FC236}">
                <a16:creationId xmlns:a16="http://schemas.microsoft.com/office/drawing/2014/main" id="{64C5D37B-1679-DD4D-031A-CACC38124157}"/>
              </a:ext>
            </a:extLst>
          </p:cNvPr>
          <p:cNvSpPr>
            <a:spLocks noGrp="1"/>
          </p:cNvSpPr>
          <p:nvPr>
            <p:ph type="subTitle" idx="1"/>
          </p:nvPr>
        </p:nvSpPr>
        <p:spPr>
          <a:xfrm>
            <a:off x="685800" y="1692348"/>
            <a:ext cx="7772400" cy="4544964"/>
          </a:xfrm>
        </p:spPr>
        <p:txBody>
          <a:bodyPr>
            <a:noAutofit/>
          </a:bodyPr>
          <a:lstStyle/>
          <a:p>
            <a:pPr marL="457200" indent="-457200" algn="just">
              <a:buFont typeface="Arial" panose="020B0604020202020204" pitchFamily="34" charset="0"/>
              <a:buChar char="•"/>
            </a:pPr>
            <a:r>
              <a:rPr lang="es-ES" sz="2400" b="1" dirty="0">
                <a:solidFill>
                  <a:srgbClr val="FF0000"/>
                </a:solidFill>
              </a:rPr>
              <a:t>Primero</a:t>
            </a:r>
            <a:r>
              <a:rPr lang="es-ES" sz="2400" b="1" dirty="0"/>
              <a:t>, </a:t>
            </a:r>
            <a:r>
              <a:rPr lang="es-ES" sz="2400" b="1" dirty="0">
                <a:solidFill>
                  <a:srgbClr val="FF0000"/>
                </a:solidFill>
              </a:rPr>
              <a:t>la Iglesia, al negarse a someterse al poder temporal, sentó las bases de la libertad en Occidente (pese a frenar las discrepancias en su seno)</a:t>
            </a:r>
          </a:p>
          <a:p>
            <a:pPr marL="457200" indent="-457200" algn="just">
              <a:buFont typeface="Arial" panose="020B0604020202020204" pitchFamily="34" charset="0"/>
              <a:buChar char="•"/>
            </a:pPr>
            <a:endParaRPr lang="es-ES" sz="2400" b="1" dirty="0"/>
          </a:p>
          <a:p>
            <a:pPr marL="457200" indent="-457200" algn="just">
              <a:buFont typeface="Arial" panose="020B0604020202020204" pitchFamily="34" charset="0"/>
              <a:buChar char="•"/>
            </a:pPr>
            <a:r>
              <a:rPr lang="es-ES" sz="2400" b="1" dirty="0">
                <a:solidFill>
                  <a:srgbClr val="FF0000"/>
                </a:solidFill>
              </a:rPr>
              <a:t>Luego</a:t>
            </a:r>
            <a:r>
              <a:rPr lang="es-ES" sz="2400" b="1" dirty="0"/>
              <a:t>, la Iglesia fue acercándose al poder terrenal, participando de los intereses de las monarquías </a:t>
            </a:r>
            <a:r>
              <a:rPr lang="es-ES" sz="2400" b="1" dirty="0">
                <a:sym typeface="Wingdings" panose="05000000000000000000" pitchFamily="2" charset="2"/>
              </a:rPr>
              <a:t> la comunión de intereses </a:t>
            </a:r>
            <a:r>
              <a:rPr lang="es-ES" sz="2400" b="1" dirty="0">
                <a:solidFill>
                  <a:srgbClr val="FF0000"/>
                </a:solidFill>
                <a:effectLst>
                  <a:outerShdw blurRad="38100" dist="38100" dir="2700000" algn="tl">
                    <a:srgbClr val="000000">
                      <a:alpha val="43137"/>
                    </a:srgbClr>
                  </a:outerShdw>
                </a:effectLst>
                <a:sym typeface="Wingdings" panose="05000000000000000000" pitchFamily="2" charset="2"/>
              </a:rPr>
              <a:t>condujo a los monarcas a situarse por encima de las leyes </a:t>
            </a:r>
            <a:r>
              <a:rPr lang="es-ES" sz="2400" b="1" dirty="0">
                <a:sym typeface="Wingdings" panose="05000000000000000000" pitchFamily="2" charset="2"/>
              </a:rPr>
              <a:t>y </a:t>
            </a:r>
            <a:r>
              <a:rPr lang="es-ES" sz="2400" b="1" dirty="0">
                <a:solidFill>
                  <a:srgbClr val="FF0000"/>
                </a:solidFill>
                <a:sym typeface="Wingdings" panose="05000000000000000000" pitchFamily="2" charset="2"/>
              </a:rPr>
              <a:t>la Iglesia aceptó el principio de que oponerse a la soberanía regia era un crimen que justificaba el uso de la violencia contra los desobedientes</a:t>
            </a:r>
            <a:endParaRPr lang="es-ES" sz="2400" b="1" dirty="0">
              <a:solidFill>
                <a:srgbClr val="FF0000"/>
              </a:solidFill>
            </a:endParaRPr>
          </a:p>
        </p:txBody>
      </p:sp>
    </p:spTree>
    <p:extLst>
      <p:ext uri="{BB962C8B-B14F-4D97-AF65-F5344CB8AC3E}">
        <p14:creationId xmlns:p14="http://schemas.microsoft.com/office/powerpoint/2010/main" val="139492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419872" y="2060848"/>
            <a:ext cx="5008404" cy="1477328"/>
          </a:xfrm>
          <a:prstGeom prst="rect">
            <a:avLst/>
          </a:prstGeom>
        </p:spPr>
        <p:txBody>
          <a:bodyPr wrap="square">
            <a:spAutoFit/>
          </a:bodyPr>
          <a:lstStyle/>
          <a:p>
            <a:pPr algn="just"/>
            <a:r>
              <a:rPr lang="es-ES" dirty="0"/>
              <a:t>“Le </a:t>
            </a:r>
            <a:r>
              <a:rPr lang="es-ES" dirty="0" err="1"/>
              <a:t>difficile</a:t>
            </a:r>
            <a:r>
              <a:rPr lang="es-ES" dirty="0"/>
              <a:t> </a:t>
            </a:r>
            <a:r>
              <a:rPr lang="es-ES" dirty="0" err="1"/>
              <a:t>est</a:t>
            </a:r>
            <a:r>
              <a:rPr lang="es-ES" dirty="0"/>
              <a:t> de </a:t>
            </a:r>
            <a:r>
              <a:rPr lang="es-ES" dirty="0" err="1">
                <a:solidFill>
                  <a:srgbClr val="FF0000"/>
                </a:solidFill>
              </a:rPr>
              <a:t>ne</a:t>
            </a:r>
            <a:r>
              <a:rPr lang="es-ES" dirty="0">
                <a:solidFill>
                  <a:srgbClr val="FF0000"/>
                </a:solidFill>
              </a:rPr>
              <a:t> </a:t>
            </a:r>
            <a:r>
              <a:rPr lang="es-ES" dirty="0" err="1">
                <a:solidFill>
                  <a:srgbClr val="FF0000"/>
                </a:solidFill>
              </a:rPr>
              <a:t>promulguer</a:t>
            </a:r>
            <a:r>
              <a:rPr lang="es-ES" dirty="0">
                <a:solidFill>
                  <a:srgbClr val="FF0000"/>
                </a:solidFill>
              </a:rPr>
              <a:t> que des </a:t>
            </a:r>
            <a:r>
              <a:rPr lang="es-ES" dirty="0" err="1">
                <a:solidFill>
                  <a:srgbClr val="FF0000"/>
                </a:solidFill>
              </a:rPr>
              <a:t>lois</a:t>
            </a:r>
            <a:r>
              <a:rPr lang="es-ES" dirty="0">
                <a:solidFill>
                  <a:srgbClr val="FF0000"/>
                </a:solidFill>
              </a:rPr>
              <a:t> </a:t>
            </a:r>
            <a:r>
              <a:rPr lang="es-ES" dirty="0" err="1">
                <a:solidFill>
                  <a:srgbClr val="FF0000"/>
                </a:solidFill>
              </a:rPr>
              <a:t>nécessaires</a:t>
            </a:r>
            <a:r>
              <a:rPr lang="es-ES" dirty="0"/>
              <a:t>, de </a:t>
            </a:r>
            <a:r>
              <a:rPr lang="es-ES" dirty="0" err="1"/>
              <a:t>rester</a:t>
            </a:r>
            <a:r>
              <a:rPr lang="es-ES" dirty="0"/>
              <a:t> à </a:t>
            </a:r>
            <a:r>
              <a:rPr lang="es-ES" dirty="0" err="1"/>
              <a:t>jamais</a:t>
            </a:r>
            <a:r>
              <a:rPr lang="es-ES" dirty="0"/>
              <a:t> </a:t>
            </a:r>
            <a:r>
              <a:rPr lang="es-ES" dirty="0" err="1"/>
              <a:t>fidèle</a:t>
            </a:r>
            <a:r>
              <a:rPr lang="es-ES" dirty="0"/>
              <a:t> à ce </a:t>
            </a:r>
            <a:r>
              <a:rPr lang="es-ES" dirty="0" err="1"/>
              <a:t>principe</a:t>
            </a:r>
            <a:r>
              <a:rPr lang="es-ES" dirty="0"/>
              <a:t> </a:t>
            </a:r>
            <a:r>
              <a:rPr lang="es-ES" dirty="0" err="1"/>
              <a:t>vraiment</a:t>
            </a:r>
            <a:r>
              <a:rPr lang="es-ES" dirty="0"/>
              <a:t> </a:t>
            </a:r>
            <a:r>
              <a:rPr lang="es-ES" dirty="0" err="1"/>
              <a:t>constitutionnel</a:t>
            </a:r>
            <a:r>
              <a:rPr lang="es-ES" dirty="0"/>
              <a:t> de la </a:t>
            </a:r>
            <a:r>
              <a:rPr lang="es-ES" dirty="0" err="1"/>
              <a:t>societé</a:t>
            </a:r>
            <a:r>
              <a:rPr lang="es-ES" dirty="0"/>
              <a:t>, </a:t>
            </a:r>
            <a:r>
              <a:rPr lang="es-ES" dirty="0">
                <a:solidFill>
                  <a:srgbClr val="FF0000"/>
                </a:solidFill>
              </a:rPr>
              <a:t>de se </a:t>
            </a:r>
            <a:r>
              <a:rPr lang="es-ES" dirty="0" err="1">
                <a:solidFill>
                  <a:srgbClr val="FF0000"/>
                </a:solidFill>
              </a:rPr>
              <a:t>mettre</a:t>
            </a:r>
            <a:r>
              <a:rPr lang="es-ES" dirty="0">
                <a:solidFill>
                  <a:srgbClr val="FF0000"/>
                </a:solidFill>
              </a:rPr>
              <a:t> en </a:t>
            </a:r>
            <a:r>
              <a:rPr lang="es-ES" dirty="0" err="1">
                <a:solidFill>
                  <a:srgbClr val="FF0000"/>
                </a:solidFill>
              </a:rPr>
              <a:t>garde</a:t>
            </a:r>
            <a:r>
              <a:rPr lang="es-ES" dirty="0">
                <a:solidFill>
                  <a:srgbClr val="FF0000"/>
                </a:solidFill>
              </a:rPr>
              <a:t> </a:t>
            </a:r>
            <a:r>
              <a:rPr lang="es-ES" dirty="0" err="1">
                <a:solidFill>
                  <a:srgbClr val="FF0000"/>
                </a:solidFill>
              </a:rPr>
              <a:t>contre</a:t>
            </a:r>
            <a:r>
              <a:rPr lang="es-ES" dirty="0">
                <a:solidFill>
                  <a:srgbClr val="FF0000"/>
                </a:solidFill>
              </a:rPr>
              <a:t> le </a:t>
            </a:r>
            <a:r>
              <a:rPr lang="es-ES" dirty="0" err="1">
                <a:solidFill>
                  <a:srgbClr val="FF0000"/>
                </a:solidFill>
              </a:rPr>
              <a:t>fureur</a:t>
            </a:r>
            <a:r>
              <a:rPr lang="es-ES" dirty="0">
                <a:solidFill>
                  <a:srgbClr val="FF0000"/>
                </a:solidFill>
              </a:rPr>
              <a:t> de </a:t>
            </a:r>
            <a:r>
              <a:rPr lang="es-ES" dirty="0" err="1">
                <a:solidFill>
                  <a:srgbClr val="FF0000"/>
                </a:solidFill>
              </a:rPr>
              <a:t>gouverner</a:t>
            </a:r>
            <a:r>
              <a:rPr lang="es-ES" dirty="0">
                <a:solidFill>
                  <a:srgbClr val="FF0000"/>
                </a:solidFill>
              </a:rPr>
              <a:t>, le plus funeste </a:t>
            </a:r>
            <a:r>
              <a:rPr lang="es-ES" dirty="0" err="1">
                <a:solidFill>
                  <a:srgbClr val="FF0000"/>
                </a:solidFill>
              </a:rPr>
              <a:t>maladie</a:t>
            </a:r>
            <a:r>
              <a:rPr lang="es-ES" dirty="0">
                <a:solidFill>
                  <a:srgbClr val="FF0000"/>
                </a:solidFill>
              </a:rPr>
              <a:t> des </a:t>
            </a:r>
            <a:r>
              <a:rPr lang="es-ES" dirty="0" err="1">
                <a:solidFill>
                  <a:srgbClr val="FF0000"/>
                </a:solidFill>
              </a:rPr>
              <a:t>gouvernements</a:t>
            </a:r>
            <a:r>
              <a:rPr lang="es-ES" dirty="0">
                <a:solidFill>
                  <a:srgbClr val="FF0000"/>
                </a:solidFill>
              </a:rPr>
              <a:t> </a:t>
            </a:r>
            <a:r>
              <a:rPr lang="es-ES" dirty="0" err="1">
                <a:solidFill>
                  <a:srgbClr val="FF0000"/>
                </a:solidFill>
              </a:rPr>
              <a:t>modernes</a:t>
            </a:r>
            <a:r>
              <a:rPr lang="es-ES" dirty="0"/>
              <a:t>”</a:t>
            </a:r>
          </a:p>
        </p:txBody>
      </p:sp>
      <p:sp>
        <p:nvSpPr>
          <p:cNvPr id="5" name="CuadroTexto 4">
            <a:extLst>
              <a:ext uri="{FF2B5EF4-FFF2-40B4-BE49-F238E27FC236}">
                <a16:creationId xmlns:a16="http://schemas.microsoft.com/office/drawing/2014/main" id="{F843EDDB-42F6-4DF3-9E46-08C6AD6E5456}"/>
              </a:ext>
            </a:extLst>
          </p:cNvPr>
          <p:cNvSpPr txBox="1"/>
          <p:nvPr/>
        </p:nvSpPr>
        <p:spPr>
          <a:xfrm>
            <a:off x="3491880" y="3645024"/>
            <a:ext cx="4936396" cy="830997"/>
          </a:xfrm>
          <a:prstGeom prst="rect">
            <a:avLst/>
          </a:prstGeom>
          <a:noFill/>
        </p:spPr>
        <p:txBody>
          <a:bodyPr wrap="square" rtlCol="0">
            <a:spAutoFit/>
          </a:bodyPr>
          <a:lstStyle/>
          <a:p>
            <a:pPr algn="r"/>
            <a:r>
              <a:rPr lang="es-ES" sz="1600" dirty="0"/>
              <a:t>Mirabeau </a:t>
            </a:r>
            <a:r>
              <a:rPr lang="es-ES" sz="1600" dirty="0" err="1"/>
              <a:t>l’Ainé</a:t>
            </a:r>
            <a:endParaRPr lang="es-ES" sz="1600" dirty="0"/>
          </a:p>
          <a:p>
            <a:pPr algn="r"/>
            <a:r>
              <a:rPr lang="es-ES" sz="1600" dirty="0" err="1"/>
              <a:t>Travail</a:t>
            </a:r>
            <a:r>
              <a:rPr lang="es-ES" sz="1600" dirty="0"/>
              <a:t> sur </a:t>
            </a:r>
            <a:r>
              <a:rPr lang="es-ES" sz="1600" dirty="0" err="1"/>
              <a:t>l’éducation</a:t>
            </a:r>
            <a:r>
              <a:rPr lang="es-ES" sz="1600" dirty="0"/>
              <a:t> publique, </a:t>
            </a:r>
            <a:r>
              <a:rPr lang="es-ES" sz="1600" dirty="0" err="1"/>
              <a:t>trouvé</a:t>
            </a:r>
            <a:r>
              <a:rPr lang="es-ES" sz="1600" dirty="0"/>
              <a:t> </a:t>
            </a:r>
            <a:r>
              <a:rPr lang="es-ES" sz="1600" dirty="0" err="1"/>
              <a:t>dans</a:t>
            </a:r>
            <a:r>
              <a:rPr lang="es-ES" sz="1600" dirty="0"/>
              <a:t> les </a:t>
            </a:r>
            <a:r>
              <a:rPr lang="es-ES" sz="1600" dirty="0" err="1"/>
              <a:t>papiers</a:t>
            </a:r>
            <a:r>
              <a:rPr lang="es-ES" sz="1600" dirty="0"/>
              <a:t> de Mirabeau </a:t>
            </a:r>
            <a:r>
              <a:rPr lang="es-ES" sz="1600" dirty="0" err="1"/>
              <a:t>l’Ainé</a:t>
            </a:r>
            <a:r>
              <a:rPr lang="es-ES" sz="1600" dirty="0"/>
              <a:t>, 1791</a:t>
            </a:r>
          </a:p>
        </p:txBody>
      </p:sp>
      <p:sp>
        <p:nvSpPr>
          <p:cNvPr id="3" name="Marcador de número de diapositiva 2">
            <a:extLst>
              <a:ext uri="{FF2B5EF4-FFF2-40B4-BE49-F238E27FC236}">
                <a16:creationId xmlns:a16="http://schemas.microsoft.com/office/drawing/2014/main" id="{A54A858E-00EB-406C-AA5F-8E5588BC026E}"/>
              </a:ext>
            </a:extLst>
          </p:cNvPr>
          <p:cNvSpPr>
            <a:spLocks noGrp="1"/>
          </p:cNvSpPr>
          <p:nvPr>
            <p:ph type="sldNum" sz="quarter" idx="12"/>
          </p:nvPr>
        </p:nvSpPr>
        <p:spPr/>
        <p:txBody>
          <a:bodyPr/>
          <a:lstStyle/>
          <a:p>
            <a:fld id="{3C752B35-DF81-4FA4-8B3A-91FEA4BF5B75}" type="slidenum">
              <a:rPr lang="es-ES" smtClean="0"/>
              <a:pPr/>
              <a:t>2</a:t>
            </a:fld>
            <a:endParaRPr lang="es-ES"/>
          </a:p>
        </p:txBody>
      </p:sp>
      <p:sp>
        <p:nvSpPr>
          <p:cNvPr id="2" name="Marcador de pie de página 1">
            <a:extLst>
              <a:ext uri="{FF2B5EF4-FFF2-40B4-BE49-F238E27FC236}">
                <a16:creationId xmlns:a16="http://schemas.microsoft.com/office/drawing/2014/main" id="{BF443E68-3DF1-03ED-AAD4-6E76C1039193}"/>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331337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5E8F14-E1EC-C1B3-E07C-99D93925BE2D}"/>
              </a:ext>
            </a:extLst>
          </p:cNvPr>
          <p:cNvSpPr>
            <a:spLocks noGrp="1"/>
          </p:cNvSpPr>
          <p:nvPr>
            <p:ph type="title"/>
          </p:nvPr>
        </p:nvSpPr>
        <p:spPr/>
        <p:txBody>
          <a:bodyPr>
            <a:noAutofit/>
          </a:bodyPr>
          <a:lstStyle/>
          <a:p>
            <a:r>
              <a:rPr lang="es-ES" sz="3600" b="1" dirty="0"/>
              <a:t>La Caída de Napoleón y el debate sobre la libertad en el seno de la Iglesia</a:t>
            </a:r>
          </a:p>
        </p:txBody>
      </p:sp>
      <p:sp>
        <p:nvSpPr>
          <p:cNvPr id="3" name="Marcador de contenido 2">
            <a:extLst>
              <a:ext uri="{FF2B5EF4-FFF2-40B4-BE49-F238E27FC236}">
                <a16:creationId xmlns:a16="http://schemas.microsoft.com/office/drawing/2014/main" id="{23B08952-0CBA-97DD-FBAD-2F31E974FCBC}"/>
              </a:ext>
            </a:extLst>
          </p:cNvPr>
          <p:cNvSpPr>
            <a:spLocks noGrp="1"/>
          </p:cNvSpPr>
          <p:nvPr>
            <p:ph idx="1"/>
          </p:nvPr>
        </p:nvSpPr>
        <p:spPr/>
        <p:txBody>
          <a:bodyPr>
            <a:normAutofit fontScale="85000" lnSpcReduction="20000"/>
          </a:bodyPr>
          <a:lstStyle/>
          <a:p>
            <a:pPr algn="just"/>
            <a:r>
              <a:rPr lang="es-ES" dirty="0"/>
              <a:t>La </a:t>
            </a:r>
            <a:r>
              <a:rPr lang="es-ES" dirty="0">
                <a:solidFill>
                  <a:srgbClr val="FF0000"/>
                </a:solidFill>
              </a:rPr>
              <a:t>caída de Napoleón</a:t>
            </a:r>
            <a:r>
              <a:rPr lang="es-ES" dirty="0"/>
              <a:t> (1815) significó el </a:t>
            </a:r>
            <a:r>
              <a:rPr lang="es-ES" b="1" dirty="0"/>
              <a:t>triunfo de la religión sobre el libre pensamiento</a:t>
            </a:r>
            <a:r>
              <a:rPr lang="es-ES" dirty="0"/>
              <a:t> + la unión del trono y el altar, auspiciado por el papado, a pesar de la rivalidad entre ambos poderes </a:t>
            </a:r>
            <a:r>
              <a:rPr lang="es-ES" dirty="0">
                <a:sym typeface="Wingdings" panose="05000000000000000000" pitchFamily="2" charset="2"/>
              </a:rPr>
              <a:t> desacuerdo entre los católicos  </a:t>
            </a:r>
            <a:r>
              <a:rPr lang="es-ES" b="1" dirty="0">
                <a:sym typeface="Wingdings" panose="05000000000000000000" pitchFamily="2" charset="2"/>
              </a:rPr>
              <a:t>surgieron los defensores de la Libertad y las libertades </a:t>
            </a:r>
            <a:r>
              <a:rPr lang="es-ES" dirty="0">
                <a:sym typeface="Wingdings" panose="05000000000000000000" pitchFamily="2" charset="2"/>
              </a:rPr>
              <a:t> conflicto</a:t>
            </a:r>
          </a:p>
          <a:p>
            <a:pPr algn="just"/>
            <a:endParaRPr lang="es-ES" dirty="0">
              <a:sym typeface="Wingdings" panose="05000000000000000000" pitchFamily="2" charset="2"/>
            </a:endParaRPr>
          </a:p>
          <a:p>
            <a:pPr algn="just"/>
            <a:r>
              <a:rPr lang="es-ES" dirty="0">
                <a:sym typeface="Wingdings" panose="05000000000000000000" pitchFamily="2" charset="2"/>
              </a:rPr>
              <a:t>Los gobernantes empezaron a </a:t>
            </a:r>
            <a:r>
              <a:rPr lang="es-ES" dirty="0">
                <a:solidFill>
                  <a:srgbClr val="FF0000"/>
                </a:solidFill>
                <a:sym typeface="Wingdings" panose="05000000000000000000" pitchFamily="2" charset="2"/>
              </a:rPr>
              <a:t>separar la religión del Estado</a:t>
            </a:r>
            <a:r>
              <a:rPr lang="es-ES" dirty="0">
                <a:sym typeface="Wingdings" panose="05000000000000000000" pitchFamily="2" charset="2"/>
              </a:rPr>
              <a:t>  se inició el combate entre los </a:t>
            </a:r>
            <a:r>
              <a:rPr lang="es-ES" b="1" dirty="0">
                <a:sym typeface="Wingdings" panose="05000000000000000000" pitchFamily="2" charset="2"/>
              </a:rPr>
              <a:t>ultramontanos y los liberales</a:t>
            </a:r>
            <a:r>
              <a:rPr lang="es-ES" dirty="0">
                <a:sym typeface="Wingdings" panose="05000000000000000000" pitchFamily="2" charset="2"/>
              </a:rPr>
              <a:t>  El Papa </a:t>
            </a:r>
            <a:r>
              <a:rPr lang="es-ES" b="1" dirty="0">
                <a:sym typeface="Wingdings" panose="05000000000000000000" pitchFamily="2" charset="2"/>
              </a:rPr>
              <a:t>Gregorio XVI</a:t>
            </a:r>
            <a:r>
              <a:rPr lang="es-ES" dirty="0">
                <a:sym typeface="Wingdings" panose="05000000000000000000" pitchFamily="2" charset="2"/>
              </a:rPr>
              <a:t> fue partidario, </a:t>
            </a:r>
            <a:r>
              <a:rPr lang="es-ES" dirty="0">
                <a:solidFill>
                  <a:srgbClr val="FF0000"/>
                </a:solidFill>
                <a:sym typeface="Wingdings" panose="05000000000000000000" pitchFamily="2" charset="2"/>
              </a:rPr>
              <a:t>en contra de los liberales</a:t>
            </a:r>
            <a:r>
              <a:rPr lang="es-ES" dirty="0">
                <a:sym typeface="Wingdings" panose="05000000000000000000" pitchFamily="2" charset="2"/>
              </a:rPr>
              <a:t>, de continuar con la unión de la Iglesia con el poder político</a:t>
            </a:r>
          </a:p>
          <a:p>
            <a:endParaRPr lang="es-ES" dirty="0"/>
          </a:p>
        </p:txBody>
      </p:sp>
      <p:sp>
        <p:nvSpPr>
          <p:cNvPr id="5" name="Marcador de número de diapositiva 4">
            <a:extLst>
              <a:ext uri="{FF2B5EF4-FFF2-40B4-BE49-F238E27FC236}">
                <a16:creationId xmlns:a16="http://schemas.microsoft.com/office/drawing/2014/main" id="{38E617A0-95BF-A33E-E1DB-885F25264A5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Marcador de pie de página 3">
            <a:extLst>
              <a:ext uri="{FF2B5EF4-FFF2-40B4-BE49-F238E27FC236}">
                <a16:creationId xmlns:a16="http://schemas.microsoft.com/office/drawing/2014/main" id="{99EE87DA-BF44-A745-7921-9F41FF9ECC3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a:ln>
                  <a:noFill/>
                </a:ln>
                <a:solidFill>
                  <a:prstClr val="black">
                    <a:tint val="75000"/>
                  </a:prstClr>
                </a:solidFill>
                <a:effectLst/>
                <a:uLnTx/>
                <a:uFillTx/>
                <a:latin typeface="Calibri"/>
                <a:ea typeface="+mn-ea"/>
                <a:cs typeface="+mn-cs"/>
              </a:rPr>
              <a:t>XXVI Seminario Análisis económico de la política de competencia. Sevilla 9.11.2023</a:t>
            </a:r>
          </a:p>
        </p:txBody>
      </p:sp>
    </p:spTree>
    <p:extLst>
      <p:ext uri="{BB962C8B-B14F-4D97-AF65-F5344CB8AC3E}">
        <p14:creationId xmlns:p14="http://schemas.microsoft.com/office/powerpoint/2010/main" val="2582266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E1FD2D-8561-91EF-465B-3740501E6B5E}"/>
              </a:ext>
            </a:extLst>
          </p:cNvPr>
          <p:cNvSpPr>
            <a:spLocks noGrp="1"/>
          </p:cNvSpPr>
          <p:nvPr>
            <p:ph type="title"/>
          </p:nvPr>
        </p:nvSpPr>
        <p:spPr/>
        <p:txBody>
          <a:bodyPr/>
          <a:lstStyle/>
          <a:p>
            <a:r>
              <a:rPr lang="es-ES" b="1" dirty="0"/>
              <a:t>La Revolución industrial y la Iglesia</a:t>
            </a:r>
          </a:p>
        </p:txBody>
      </p:sp>
      <p:sp>
        <p:nvSpPr>
          <p:cNvPr id="3" name="Marcador de contenido 2">
            <a:extLst>
              <a:ext uri="{FF2B5EF4-FFF2-40B4-BE49-F238E27FC236}">
                <a16:creationId xmlns:a16="http://schemas.microsoft.com/office/drawing/2014/main" id="{B59EF292-1B92-DBA7-E837-6056CED6E23F}"/>
              </a:ext>
            </a:extLst>
          </p:cNvPr>
          <p:cNvSpPr>
            <a:spLocks noGrp="1"/>
          </p:cNvSpPr>
          <p:nvPr>
            <p:ph idx="1"/>
          </p:nvPr>
        </p:nvSpPr>
        <p:spPr/>
        <p:txBody>
          <a:bodyPr>
            <a:normAutofit fontScale="70000" lnSpcReduction="20000"/>
          </a:bodyPr>
          <a:lstStyle/>
          <a:p>
            <a:pPr algn="just"/>
            <a:r>
              <a:rPr lang="es-ES" dirty="0"/>
              <a:t>La RI (mediados de siglo XVIII – 1870) tuvo un fuerte impacto sobre la DSI. Sus referencias fueron </a:t>
            </a:r>
            <a:r>
              <a:rPr lang="es-ES" dirty="0">
                <a:solidFill>
                  <a:srgbClr val="FF0000"/>
                </a:solidFill>
              </a:rPr>
              <a:t>las condiciones de los trabajadores y la distribución de la renta </a:t>
            </a:r>
            <a:r>
              <a:rPr lang="es-ES" dirty="0">
                <a:sym typeface="Wingdings" panose="05000000000000000000" pitchFamily="2" charset="2"/>
              </a:rPr>
              <a:t> se cuestionó el sistema capitalista (en particular, por socialistas y marxistas) </a:t>
            </a:r>
            <a:r>
              <a:rPr lang="es-ES" b="1" dirty="0">
                <a:solidFill>
                  <a:srgbClr val="FF0000"/>
                </a:solidFill>
                <a:sym typeface="Wingdings" panose="05000000000000000000" pitchFamily="2" charset="2"/>
              </a:rPr>
              <a:t>división entre los católicos </a:t>
            </a:r>
            <a:r>
              <a:rPr lang="es-ES" dirty="0">
                <a:sym typeface="Wingdings" panose="05000000000000000000" pitchFamily="2" charset="2"/>
              </a:rPr>
              <a:t> los social católicos llegaron a abrazar ideas inequívocamente socialistas  Intervención de la Iglesia mediante </a:t>
            </a:r>
            <a:r>
              <a:rPr lang="es-ES" dirty="0">
                <a:solidFill>
                  <a:srgbClr val="FF0000"/>
                </a:solidFill>
                <a:sym typeface="Wingdings" panose="05000000000000000000" pitchFamily="2" charset="2"/>
              </a:rPr>
              <a:t>Encíclicas</a:t>
            </a:r>
            <a:r>
              <a:rPr lang="es-ES" dirty="0">
                <a:sym typeface="Wingdings" panose="05000000000000000000" pitchFamily="2" charset="2"/>
              </a:rPr>
              <a:t>  Destacó el </a:t>
            </a:r>
            <a:r>
              <a:rPr lang="es-ES" b="1" dirty="0">
                <a:solidFill>
                  <a:srgbClr val="FF0000"/>
                </a:solidFill>
                <a:sym typeface="Wingdings" panose="05000000000000000000" pitchFamily="2" charset="2"/>
              </a:rPr>
              <a:t>Syllabus</a:t>
            </a:r>
            <a:r>
              <a:rPr lang="es-ES" dirty="0">
                <a:sym typeface="Wingdings" panose="05000000000000000000" pitchFamily="2" charset="2"/>
              </a:rPr>
              <a:t>, claramente intervencionista e iliberal. </a:t>
            </a:r>
            <a:r>
              <a:rPr lang="es-ES" dirty="0">
                <a:solidFill>
                  <a:srgbClr val="FF0000"/>
                </a:solidFill>
                <a:sym typeface="Wingdings" panose="05000000000000000000" pitchFamily="2" charset="2"/>
              </a:rPr>
              <a:t>También destacaron los errores de la Iglesia en la interpretación de los fenómenos económicos</a:t>
            </a:r>
          </a:p>
          <a:p>
            <a:pPr algn="just"/>
            <a:endParaRPr lang="es-ES" dirty="0">
              <a:sym typeface="Wingdings" panose="05000000000000000000" pitchFamily="2" charset="2"/>
            </a:endParaRPr>
          </a:p>
          <a:p>
            <a:pPr algn="just"/>
            <a:r>
              <a:rPr lang="es-ES" dirty="0">
                <a:sym typeface="Wingdings" panose="05000000000000000000" pitchFamily="2" charset="2"/>
              </a:rPr>
              <a:t>No se tuvo en cuenta la opinión de los economistas. P. e. </a:t>
            </a:r>
            <a:r>
              <a:rPr lang="es-ES" b="1" dirty="0">
                <a:solidFill>
                  <a:srgbClr val="FF0000"/>
                </a:solidFill>
                <a:sym typeface="Wingdings" panose="05000000000000000000" pitchFamily="2" charset="2"/>
              </a:rPr>
              <a:t>SENIOR</a:t>
            </a:r>
            <a:r>
              <a:rPr lang="es-ES" dirty="0">
                <a:sym typeface="Wingdings" panose="05000000000000000000" pitchFamily="2" charset="2"/>
              </a:rPr>
              <a:t> (</a:t>
            </a:r>
            <a:r>
              <a:rPr lang="es-ES" dirty="0" err="1">
                <a:sym typeface="Wingdings" panose="05000000000000000000" pitchFamily="2" charset="2"/>
              </a:rPr>
              <a:t>An</a:t>
            </a:r>
            <a:r>
              <a:rPr lang="es-ES" dirty="0">
                <a:sym typeface="Wingdings" panose="05000000000000000000" pitchFamily="2" charset="2"/>
              </a:rPr>
              <a:t> </a:t>
            </a:r>
            <a:r>
              <a:rPr lang="es-ES" dirty="0" err="1">
                <a:sym typeface="Wingdings" panose="05000000000000000000" pitchFamily="2" charset="2"/>
              </a:rPr>
              <a:t>Outline</a:t>
            </a:r>
            <a:r>
              <a:rPr lang="es-ES" dirty="0">
                <a:sym typeface="Wingdings" panose="05000000000000000000" pitchFamily="2" charset="2"/>
              </a:rPr>
              <a:t> </a:t>
            </a:r>
            <a:r>
              <a:rPr lang="es-ES" dirty="0" err="1">
                <a:sym typeface="Wingdings" panose="05000000000000000000" pitchFamily="2" charset="2"/>
              </a:rPr>
              <a:t>of</a:t>
            </a:r>
            <a:r>
              <a:rPr lang="es-ES" dirty="0">
                <a:sym typeface="Wingdings" panose="05000000000000000000" pitchFamily="2" charset="2"/>
              </a:rPr>
              <a:t> </a:t>
            </a:r>
            <a:r>
              <a:rPr lang="es-ES" dirty="0" err="1">
                <a:sym typeface="Wingdings" panose="05000000000000000000" pitchFamily="2" charset="2"/>
              </a:rPr>
              <a:t>the</a:t>
            </a:r>
            <a:r>
              <a:rPr lang="es-ES" dirty="0">
                <a:sym typeface="Wingdings" panose="05000000000000000000" pitchFamily="2" charset="2"/>
              </a:rPr>
              <a:t> </a:t>
            </a:r>
            <a:r>
              <a:rPr lang="es-ES" dirty="0" err="1">
                <a:sym typeface="Wingdings" panose="05000000000000000000" pitchFamily="2" charset="2"/>
              </a:rPr>
              <a:t>Science</a:t>
            </a:r>
            <a:r>
              <a:rPr lang="es-ES" dirty="0">
                <a:sym typeface="Wingdings" panose="05000000000000000000" pitchFamily="2" charset="2"/>
              </a:rPr>
              <a:t> </a:t>
            </a:r>
            <a:r>
              <a:rPr lang="es-ES" dirty="0" err="1">
                <a:sym typeface="Wingdings" panose="05000000000000000000" pitchFamily="2" charset="2"/>
              </a:rPr>
              <a:t>of</a:t>
            </a:r>
            <a:r>
              <a:rPr lang="es-ES" dirty="0">
                <a:sym typeface="Wingdings" panose="05000000000000000000" pitchFamily="2" charset="2"/>
              </a:rPr>
              <a:t> </a:t>
            </a:r>
            <a:r>
              <a:rPr lang="es-ES" dirty="0" err="1">
                <a:sym typeface="Wingdings" panose="05000000000000000000" pitchFamily="2" charset="2"/>
              </a:rPr>
              <a:t>Political</a:t>
            </a:r>
            <a:r>
              <a:rPr lang="es-ES" dirty="0">
                <a:sym typeface="Wingdings" panose="05000000000000000000" pitchFamily="2" charset="2"/>
              </a:rPr>
              <a:t> Economy, 1836) ya había puesto de relieve los errores cometidos en la interpretación de los fenómenos económicos.</a:t>
            </a:r>
            <a:endParaRPr lang="es-ES" dirty="0"/>
          </a:p>
        </p:txBody>
      </p:sp>
      <p:sp>
        <p:nvSpPr>
          <p:cNvPr id="5" name="Marcador de número de diapositiva 4">
            <a:extLst>
              <a:ext uri="{FF2B5EF4-FFF2-40B4-BE49-F238E27FC236}">
                <a16:creationId xmlns:a16="http://schemas.microsoft.com/office/drawing/2014/main" id="{68101E22-D33F-57C8-118C-D5C70EA7DD6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Marcador de pie de página 3">
            <a:extLst>
              <a:ext uri="{FF2B5EF4-FFF2-40B4-BE49-F238E27FC236}">
                <a16:creationId xmlns:a16="http://schemas.microsoft.com/office/drawing/2014/main" id="{1343E3BC-87CD-9747-40CA-2625B909639A}"/>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499346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D97088-5C41-AECE-E0BB-F58C4763CD90}"/>
              </a:ext>
            </a:extLst>
          </p:cNvPr>
          <p:cNvSpPr>
            <a:spLocks noGrp="1"/>
          </p:cNvSpPr>
          <p:nvPr>
            <p:ph type="title"/>
          </p:nvPr>
        </p:nvSpPr>
        <p:spPr/>
        <p:txBody>
          <a:bodyPr>
            <a:normAutofit/>
          </a:bodyPr>
          <a:lstStyle/>
          <a:p>
            <a:r>
              <a:rPr kumimoji="0" lang="es-ES" sz="2400" b="1" i="0" u="none" strike="noStrike" kern="1200" cap="none" spc="0" normalizeH="0" baseline="0" noProof="0" dirty="0">
                <a:ln>
                  <a:noFill/>
                </a:ln>
                <a:solidFill>
                  <a:prstClr val="black"/>
                </a:solidFill>
                <a:effectLst/>
                <a:uLnTx/>
                <a:uFillTx/>
                <a:latin typeface="Calibri"/>
                <a:ea typeface="+mj-ea"/>
                <a:cs typeface="+mj-cs"/>
              </a:rPr>
              <a:t>MUY PRONTO, LA IGLESIA SE PUSO FRENTE AL LIBERALISMO, SIN DISTINCIONES</a:t>
            </a:r>
            <a:endParaRPr lang="es-ES" sz="2400" b="1" dirty="0"/>
          </a:p>
        </p:txBody>
      </p:sp>
      <p:sp>
        <p:nvSpPr>
          <p:cNvPr id="3" name="Marcador de contenido 2">
            <a:extLst>
              <a:ext uri="{FF2B5EF4-FFF2-40B4-BE49-F238E27FC236}">
                <a16:creationId xmlns:a16="http://schemas.microsoft.com/office/drawing/2014/main" id="{E584BC44-7AD5-9C88-0D67-800A78C981AE}"/>
              </a:ext>
            </a:extLst>
          </p:cNvPr>
          <p:cNvSpPr>
            <a:spLocks noGrp="1"/>
          </p:cNvSpPr>
          <p:nvPr>
            <p:ph idx="1"/>
          </p:nvPr>
        </p:nvSpPr>
        <p:spPr/>
        <p:txBody>
          <a:bodyPr>
            <a:normAutofit fontScale="77500" lnSpcReduction="20000"/>
          </a:bodyPr>
          <a:lstStyle/>
          <a:p>
            <a:pPr algn="just"/>
            <a:r>
              <a:rPr lang="es-ES" dirty="0"/>
              <a:t>El Papa </a:t>
            </a:r>
            <a:r>
              <a:rPr lang="es-ES" b="1" dirty="0"/>
              <a:t>Gregorio XVI</a:t>
            </a:r>
            <a:r>
              <a:rPr lang="es-ES" dirty="0"/>
              <a:t>, en su </a:t>
            </a:r>
            <a:r>
              <a:rPr lang="es-ES" b="1" dirty="0"/>
              <a:t>Encíclica Mirari Vos </a:t>
            </a:r>
            <a:r>
              <a:rPr lang="es-ES" dirty="0"/>
              <a:t>(15.08.1832) </a:t>
            </a:r>
            <a:r>
              <a:rPr lang="es-ES" b="1" dirty="0"/>
              <a:t>condenó </a:t>
            </a:r>
            <a:r>
              <a:rPr lang="es-ES" b="1" dirty="0">
                <a:solidFill>
                  <a:srgbClr val="FF0000"/>
                </a:solidFill>
              </a:rPr>
              <a:t>todo tipo </a:t>
            </a:r>
            <a:r>
              <a:rPr lang="es-ES" b="1" dirty="0"/>
              <a:t>de liberalismo</a:t>
            </a:r>
            <a:r>
              <a:rPr lang="es-ES" dirty="0"/>
              <a:t>, sin matizar.</a:t>
            </a:r>
          </a:p>
          <a:p>
            <a:pPr algn="just"/>
            <a:endParaRPr lang="es-ES" dirty="0"/>
          </a:p>
          <a:p>
            <a:pPr algn="just"/>
            <a:r>
              <a:rPr lang="es-ES" dirty="0"/>
              <a:t>En este punto, la Iglesia erró pues no distinguió entre:</a:t>
            </a:r>
          </a:p>
          <a:p>
            <a:pPr marL="0" indent="0" algn="just">
              <a:buNone/>
            </a:pPr>
            <a:r>
              <a:rPr lang="es-ES" dirty="0"/>
              <a:t>	</a:t>
            </a:r>
          </a:p>
          <a:p>
            <a:pPr marL="0" indent="0" algn="just">
              <a:buNone/>
            </a:pPr>
            <a:r>
              <a:rPr lang="es-ES" dirty="0"/>
              <a:t>	* </a:t>
            </a:r>
            <a:r>
              <a:rPr lang="es-ES" b="1" dirty="0"/>
              <a:t>liberalismo –heredero de la </a:t>
            </a:r>
            <a:r>
              <a:rPr lang="es-ES" b="1" dirty="0" err="1"/>
              <a:t>Common</a:t>
            </a:r>
            <a:r>
              <a:rPr lang="es-ES" b="1" dirty="0"/>
              <a:t> </a:t>
            </a:r>
            <a:r>
              <a:rPr lang="es-ES" b="1" dirty="0" err="1"/>
              <a:t>Law</a:t>
            </a:r>
            <a:r>
              <a:rPr lang="es-ES" dirty="0"/>
              <a:t>- </a:t>
            </a:r>
            <a:r>
              <a:rPr lang="es-ES" dirty="0">
                <a:sym typeface="Wingdings" panose="05000000000000000000" pitchFamily="2" charset="2"/>
              </a:rPr>
              <a:t> </a:t>
            </a:r>
            <a:r>
              <a:rPr lang="es-ES" dirty="0">
                <a:solidFill>
                  <a:srgbClr val="FF0000"/>
                </a:solidFill>
                <a:sym typeface="Wingdings" panose="05000000000000000000" pitchFamily="2" charset="2"/>
              </a:rPr>
              <a:t>no es incompatible con las ideas religiosas</a:t>
            </a:r>
            <a:endParaRPr lang="es-ES" dirty="0">
              <a:solidFill>
                <a:srgbClr val="FF0000"/>
              </a:solidFill>
            </a:endParaRPr>
          </a:p>
          <a:p>
            <a:pPr marL="0" indent="0" algn="just">
              <a:buNone/>
            </a:pPr>
            <a:r>
              <a:rPr lang="es-ES" dirty="0"/>
              <a:t>	</a:t>
            </a:r>
          </a:p>
          <a:p>
            <a:pPr marL="0" indent="0" algn="just">
              <a:buNone/>
            </a:pPr>
            <a:r>
              <a:rPr lang="es-ES" dirty="0"/>
              <a:t>	*</a:t>
            </a:r>
            <a:r>
              <a:rPr lang="es-ES" b="1" dirty="0"/>
              <a:t>liberalismo (iliberal) que defiende el derecho a unos poderes ilimitados de la mayoría </a:t>
            </a:r>
            <a:r>
              <a:rPr lang="es-ES" dirty="0">
                <a:sym typeface="Wingdings" panose="05000000000000000000" pitchFamily="2" charset="2"/>
              </a:rPr>
              <a:t> </a:t>
            </a:r>
            <a:r>
              <a:rPr lang="es-ES" dirty="0">
                <a:solidFill>
                  <a:srgbClr val="FF0000"/>
                </a:solidFill>
                <a:sym typeface="Wingdings" panose="05000000000000000000" pitchFamily="2" charset="2"/>
              </a:rPr>
              <a:t>contrario a los principios religiosos</a:t>
            </a:r>
          </a:p>
          <a:p>
            <a:pPr marL="0" indent="0">
              <a:buNone/>
            </a:pPr>
            <a:endParaRPr lang="es-ES" dirty="0"/>
          </a:p>
        </p:txBody>
      </p:sp>
      <p:sp>
        <p:nvSpPr>
          <p:cNvPr id="5" name="Marcador de número de diapositiva 4">
            <a:extLst>
              <a:ext uri="{FF2B5EF4-FFF2-40B4-BE49-F238E27FC236}">
                <a16:creationId xmlns:a16="http://schemas.microsoft.com/office/drawing/2014/main" id="{27F279D0-BF37-FD4E-E7EF-8C431531483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Marcador de pie de página 3">
            <a:extLst>
              <a:ext uri="{FF2B5EF4-FFF2-40B4-BE49-F238E27FC236}">
                <a16:creationId xmlns:a16="http://schemas.microsoft.com/office/drawing/2014/main" id="{A4F2E592-52E4-8300-B0D4-5DE6E3145AB6}"/>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a:ln>
                  <a:noFill/>
                </a:ln>
                <a:solidFill>
                  <a:prstClr val="black">
                    <a:tint val="75000"/>
                  </a:prstClr>
                </a:solidFill>
                <a:effectLst/>
                <a:uLnTx/>
                <a:uFillTx/>
                <a:latin typeface="Calibri"/>
                <a:ea typeface="+mn-ea"/>
                <a:cs typeface="+mn-cs"/>
              </a:rPr>
              <a:t>XXVI Seminario Análisis económico de la política de competencia. Sevilla 9.11.2023</a:t>
            </a:r>
          </a:p>
        </p:txBody>
      </p:sp>
    </p:spTree>
    <p:extLst>
      <p:ext uri="{BB962C8B-B14F-4D97-AF65-F5344CB8AC3E}">
        <p14:creationId xmlns:p14="http://schemas.microsoft.com/office/powerpoint/2010/main" val="903992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553225-915C-DEF5-66D9-E24A23DD90FF}"/>
              </a:ext>
            </a:extLst>
          </p:cNvPr>
          <p:cNvSpPr>
            <a:spLocks noGrp="1"/>
          </p:cNvSpPr>
          <p:nvPr>
            <p:ph type="title"/>
          </p:nvPr>
        </p:nvSpPr>
        <p:spPr/>
        <p:txBody>
          <a:bodyPr>
            <a:normAutofit fontScale="90000"/>
          </a:bodyPr>
          <a:lstStyle/>
          <a:p>
            <a:r>
              <a:rPr lang="es-ES" b="1" dirty="0"/>
              <a:t>El impacto de la(s) revolución(es) de 1848 y la Iglesia</a:t>
            </a:r>
          </a:p>
        </p:txBody>
      </p:sp>
      <p:sp>
        <p:nvSpPr>
          <p:cNvPr id="3" name="Marcador de contenido 2">
            <a:extLst>
              <a:ext uri="{FF2B5EF4-FFF2-40B4-BE49-F238E27FC236}">
                <a16:creationId xmlns:a16="http://schemas.microsoft.com/office/drawing/2014/main" id="{ECEE59E0-B0D4-2093-EDC8-A08AA87DEBF7}"/>
              </a:ext>
            </a:extLst>
          </p:cNvPr>
          <p:cNvSpPr>
            <a:spLocks noGrp="1"/>
          </p:cNvSpPr>
          <p:nvPr>
            <p:ph idx="1"/>
          </p:nvPr>
        </p:nvSpPr>
        <p:spPr/>
        <p:txBody>
          <a:bodyPr>
            <a:normAutofit lnSpcReduction="10000"/>
          </a:bodyPr>
          <a:lstStyle/>
          <a:p>
            <a:pPr algn="just"/>
            <a:r>
              <a:rPr lang="es-ES" dirty="0"/>
              <a:t>Muchos obispos dieron la bienvenida a la(s) revolución(es) de 1848. </a:t>
            </a:r>
            <a:r>
              <a:rPr lang="es-ES" b="1" dirty="0"/>
              <a:t>Consideraban que representaban los valores de la libertad, la fraternidad y la igualdad</a:t>
            </a:r>
            <a:r>
              <a:rPr lang="es-ES" dirty="0"/>
              <a:t>, de acuerdo con los principios defendidos por la Iglesia desde sus principios </a:t>
            </a:r>
            <a:r>
              <a:rPr lang="es-ES" dirty="0">
                <a:sym typeface="Wingdings" panose="05000000000000000000" pitchFamily="2" charset="2"/>
              </a:rPr>
              <a:t> muchos sacerdotes podían ser calificados como socialistas (Jesús de Nazaret es el padre del socialismo, se decía)  como señaló </a:t>
            </a:r>
            <a:r>
              <a:rPr lang="es-ES" dirty="0">
                <a:solidFill>
                  <a:srgbClr val="FF0000"/>
                </a:solidFill>
                <a:sym typeface="Wingdings" panose="05000000000000000000" pitchFamily="2" charset="2"/>
              </a:rPr>
              <a:t>Lord </a:t>
            </a:r>
            <a:r>
              <a:rPr lang="es-ES" dirty="0" err="1">
                <a:solidFill>
                  <a:srgbClr val="FF0000"/>
                </a:solidFill>
                <a:sym typeface="Wingdings" panose="05000000000000000000" pitchFamily="2" charset="2"/>
              </a:rPr>
              <a:t>Acton</a:t>
            </a:r>
            <a:r>
              <a:rPr lang="es-ES" dirty="0">
                <a:sym typeface="Wingdings" panose="05000000000000000000" pitchFamily="2" charset="2"/>
              </a:rPr>
              <a:t>, </a:t>
            </a:r>
            <a:r>
              <a:rPr lang="es-ES" b="1" dirty="0">
                <a:solidFill>
                  <a:srgbClr val="FF0000"/>
                </a:solidFill>
                <a:sym typeface="Wingdings" panose="05000000000000000000" pitchFamily="2" charset="2"/>
              </a:rPr>
              <a:t>la Iglesia terminaría pagando sus errores</a:t>
            </a:r>
            <a:endParaRPr lang="es-ES" b="1" dirty="0">
              <a:solidFill>
                <a:srgbClr val="FF0000"/>
              </a:solidFill>
            </a:endParaRPr>
          </a:p>
        </p:txBody>
      </p:sp>
      <p:sp>
        <p:nvSpPr>
          <p:cNvPr id="5" name="Marcador de número de diapositiva 4">
            <a:extLst>
              <a:ext uri="{FF2B5EF4-FFF2-40B4-BE49-F238E27FC236}">
                <a16:creationId xmlns:a16="http://schemas.microsoft.com/office/drawing/2014/main" id="{F7CAB60B-FFD7-2B8D-98D4-411474ED3FC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Marcador de pie de página 3">
            <a:extLst>
              <a:ext uri="{FF2B5EF4-FFF2-40B4-BE49-F238E27FC236}">
                <a16:creationId xmlns:a16="http://schemas.microsoft.com/office/drawing/2014/main" id="{81EF0150-510D-DD75-B1C5-9198911B869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0" i="0" u="none" strike="noStrike" kern="1200" cap="none" spc="0" normalizeH="0" baseline="0" noProof="0">
                <a:ln>
                  <a:noFill/>
                </a:ln>
                <a:solidFill>
                  <a:prstClr val="black">
                    <a:tint val="75000"/>
                  </a:prstClr>
                </a:solidFill>
                <a:effectLst/>
                <a:uLnTx/>
                <a:uFillTx/>
                <a:latin typeface="Calibri"/>
                <a:ea typeface="+mn-ea"/>
                <a:cs typeface="+mn-cs"/>
              </a:rPr>
              <a:t>XXVI Seminario Análisis económico de la política de competencia. Sevilla 9.11.2023</a:t>
            </a:r>
          </a:p>
        </p:txBody>
      </p:sp>
    </p:spTree>
    <p:extLst>
      <p:ext uri="{BB962C8B-B14F-4D97-AF65-F5344CB8AC3E}">
        <p14:creationId xmlns:p14="http://schemas.microsoft.com/office/powerpoint/2010/main" val="16815510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9592" y="1844824"/>
            <a:ext cx="6912768" cy="4555093"/>
          </a:xfrm>
          <a:prstGeom prst="rect">
            <a:avLst/>
          </a:prstGeom>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prstClr val="black"/>
                </a:solidFill>
                <a:effectLst/>
                <a:uLnTx/>
                <a:uFillTx/>
                <a:latin typeface="Calibri"/>
                <a:ea typeface="+mn-ea"/>
                <a:cs typeface="+mn-cs"/>
              </a:rPr>
              <a:t>Las Partidas </a:t>
            </a:r>
            <a:r>
              <a:rPr lang="es-ES" dirty="0">
                <a:solidFill>
                  <a:prstClr val="black"/>
                </a:solidFill>
                <a:latin typeface="Calibri"/>
              </a:rPr>
              <a:t>de</a:t>
            </a:r>
            <a:r>
              <a:rPr kumimoji="0" lang="es-ES" b="0" i="0" u="none" strike="noStrike" kern="1200" cap="none" spc="0" normalizeH="0" baseline="0" noProof="0" dirty="0">
                <a:ln>
                  <a:noFill/>
                </a:ln>
                <a:solidFill>
                  <a:prstClr val="black"/>
                </a:solidFill>
                <a:effectLst/>
                <a:uLnTx/>
                <a:uFillTx/>
                <a:latin typeface="Calibri"/>
                <a:ea typeface="+mn-ea"/>
                <a:cs typeface="+mn-cs"/>
              </a:rPr>
              <a:t> Alfonso X (1221-1284) como referencia </a:t>
            </a:r>
            <a:r>
              <a:rPr kumimoji="0" lang="es-ES"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b="0" i="0" u="none" strike="noStrike" kern="1200" cap="none" spc="0" normalizeH="0" baseline="0" noProof="0" dirty="0">
                <a:ln>
                  <a:noFill/>
                </a:ln>
                <a:solidFill>
                  <a:prstClr val="black"/>
                </a:solidFill>
                <a:effectLst/>
                <a:uLnTx/>
                <a:uFillTx/>
                <a:latin typeface="Calibri"/>
                <a:ea typeface="+mn-ea"/>
                <a:cs typeface="+mn-cs"/>
              </a:rPr>
              <a:t> En 1847 se consideraban vigentes (JORJE, F. (1847): Guía de Alcaldes y Ayuntamientos)</a:t>
            </a:r>
            <a:endParaRPr lang="es-ES" dirty="0">
              <a:solidFill>
                <a:prstClr val="black"/>
              </a:solidFill>
              <a:latin typeface="Calibri"/>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srgbClr val="FF0000"/>
                </a:solidFill>
                <a:effectLst/>
                <a:uLnTx/>
                <a:uFillTx/>
                <a:latin typeface="Calibri"/>
                <a:ea typeface="+mn-ea"/>
                <a:cs typeface="+mn-cs"/>
              </a:rPr>
              <a:t>El Código Penal de 1848 abordó la defensa de la competencia desde una perspectiva positiva pero limitada: LA MAQUINACIÓN PARA ALTERAR EL PRECIO DE LAS COSAS </a:t>
            </a:r>
            <a:r>
              <a:rPr kumimoji="0" lang="es-ES" b="0" i="0" u="none" strike="noStrike" kern="1200" cap="none" spc="0" normalizeH="0" baseline="0" noProof="0" dirty="0">
                <a:ln>
                  <a:noFill/>
                </a:ln>
                <a:solidFill>
                  <a:srgbClr val="FF0000"/>
                </a:solidFill>
                <a:effectLst/>
                <a:uLnTx/>
                <a:uFillTx/>
                <a:latin typeface="Calibri"/>
                <a:ea typeface="+mn-ea"/>
                <a:cs typeface="+mn-cs"/>
                <a:sym typeface="Wingdings" panose="05000000000000000000" pitchFamily="2" charset="2"/>
              </a:rPr>
              <a:t> </a:t>
            </a:r>
            <a:r>
              <a:rPr kumimoji="0" lang="es-ES" b="0" i="0" u="none" strike="noStrike" kern="1200" cap="none" spc="0" normalizeH="0" baseline="0" noProof="0" dirty="0">
                <a:ln>
                  <a:noFill/>
                </a:ln>
                <a:solidFill>
                  <a:prstClr val="black"/>
                </a:solidFill>
                <a:effectLst/>
                <a:uLnTx/>
                <a:uFillTx/>
                <a:latin typeface="Calibri"/>
                <a:ea typeface="+mn-ea"/>
                <a:cs typeface="+mn-cs"/>
              </a:rPr>
              <a:t>El Código trataba de los </a:t>
            </a:r>
            <a:r>
              <a:rPr kumimoji="0" lang="es-ES" b="0" i="0" u="none" strike="noStrike" kern="1200" cap="none" spc="0" normalizeH="0" baseline="0" noProof="0" dirty="0">
                <a:ln>
                  <a:noFill/>
                </a:ln>
                <a:solidFill>
                  <a:srgbClr val="FF0000"/>
                </a:solidFill>
                <a:effectLst/>
                <a:uLnTx/>
                <a:uFillTx/>
                <a:latin typeface="Calibri"/>
                <a:ea typeface="+mn-ea"/>
                <a:cs typeface="+mn-cs"/>
              </a:rPr>
              <a:t>engaños y las maquinaciones </a:t>
            </a:r>
            <a:r>
              <a:rPr kumimoji="0" lang="es-ES" b="0" i="0" u="none" strike="noStrike" kern="1200" cap="none" spc="0" normalizeH="0" baseline="0" noProof="0" dirty="0">
                <a:ln>
                  <a:noFill/>
                </a:ln>
                <a:solidFill>
                  <a:prstClr val="black"/>
                </a:solidFill>
                <a:effectLst/>
                <a:uLnTx/>
                <a:uFillTx/>
                <a:latin typeface="Calibri"/>
                <a:ea typeface="+mn-ea"/>
                <a:cs typeface="+mn-cs"/>
              </a:rPr>
              <a:t>dirigidas a alterar los precios o las condiciones del mercado en un contexto de libre competencia. Se perseguía la </a:t>
            </a:r>
            <a:r>
              <a:rPr kumimoji="0" lang="es-ES" b="0" i="0" u="none" strike="noStrike" kern="1200" cap="none" spc="0" normalizeH="0" baseline="0" noProof="0" dirty="0">
                <a:ln>
                  <a:noFill/>
                </a:ln>
                <a:solidFill>
                  <a:srgbClr val="FF0000"/>
                </a:solidFill>
                <a:effectLst/>
                <a:uLnTx/>
                <a:uFillTx/>
                <a:latin typeface="Calibri"/>
                <a:ea typeface="+mn-ea"/>
                <a:cs typeface="+mn-cs"/>
              </a:rPr>
              <a:t>colusión</a:t>
            </a:r>
            <a:r>
              <a:rPr kumimoji="0" lang="es-ES" b="0" i="0" u="none" strike="noStrike" kern="1200" cap="none" spc="0" normalizeH="0" baseline="0" noProof="0" dirty="0">
                <a:ln>
                  <a:noFill/>
                </a:ln>
                <a:solidFill>
                  <a:prstClr val="black"/>
                </a:solidFill>
                <a:effectLst/>
                <a:uLnTx/>
                <a:uFillTx/>
                <a:latin typeface="Calibri"/>
                <a:ea typeface="+mn-ea"/>
                <a:cs typeface="+mn-cs"/>
              </a:rPr>
              <a:t>, pero nada se decía de quienes podían abusar de su posición de dominio alterando el funcionamiento “natural” del mercado.</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prstClr val="black"/>
                </a:solidFill>
                <a:effectLst/>
                <a:uLnTx/>
                <a:uFillTx/>
                <a:latin typeface="Calibri"/>
                <a:ea typeface="+mn-ea"/>
                <a:cs typeface="+mn-cs"/>
              </a:rPr>
              <a:t>Se mantuvo en los Códigos Penales de 1870, 1928, 1932 y en el vigente CP que se refiere al desabastecimiento de primeras materias o productos de primera calidad</a:t>
            </a:r>
            <a:r>
              <a:rPr kumimoji="0" lang="es-ES" sz="2000" b="0" i="0" u="none" strike="noStrike" kern="1200" cap="none" spc="0" normalizeH="0" baseline="0" noProof="0" dirty="0">
                <a:ln>
                  <a:noFill/>
                </a:ln>
                <a:solidFill>
                  <a:prstClr val="black"/>
                </a:solidFill>
                <a:effectLst/>
                <a:uLnTx/>
                <a:uFillTx/>
                <a:latin typeface="Calibri"/>
                <a:ea typeface="+mn-ea"/>
                <a:cs typeface="+mn-cs"/>
              </a:rPr>
              <a:t>.</a:t>
            </a:r>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931654"/>
            <a:ext cx="6624736"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000" b="1" i="0" u="none" strike="noStrike" kern="1200" cap="none" spc="0" normalizeH="0" baseline="0" noProof="0" dirty="0">
                <a:ln>
                  <a:noFill/>
                </a:ln>
                <a:solidFill>
                  <a:prstClr val="black"/>
                </a:solidFill>
                <a:effectLst/>
                <a:uLnTx/>
                <a:uFillTx/>
                <a:latin typeface="Calibri"/>
                <a:ea typeface="+mn-ea"/>
                <a:cs typeface="+mn-cs"/>
              </a:rPr>
              <a:t>TAMBIÉN, EN 1848, SE ENCUENTRA EL ORIGEN DE LA DEFENSA DE LA COMPETENCIA EN ESPAÑA: EL CÓDIGO PENAL DE 1848</a:t>
            </a:r>
          </a:p>
        </p:txBody>
      </p:sp>
      <p:sp>
        <p:nvSpPr>
          <p:cNvPr id="6" name="Marcador de número de diapositiva 5">
            <a:extLst>
              <a:ext uri="{FF2B5EF4-FFF2-40B4-BE49-F238E27FC236}">
                <a16:creationId xmlns:a16="http://schemas.microsoft.com/office/drawing/2014/main" id="{9B979A05-EB7F-453A-ADF3-45C7D62DD4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2" name="Marcador de pie de página 1">
            <a:extLst>
              <a:ext uri="{FF2B5EF4-FFF2-40B4-BE49-F238E27FC236}">
                <a16:creationId xmlns:a16="http://schemas.microsoft.com/office/drawing/2014/main" id="{A37B2479-3A21-2EA1-07B1-8BD8B64451D8}"/>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123920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9592" y="1844824"/>
            <a:ext cx="6912768" cy="3693319"/>
          </a:xfrm>
          <a:prstGeom prst="rect">
            <a:avLst/>
          </a:prstGeom>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srgbClr val="FF0000"/>
                </a:solidFill>
                <a:effectLst/>
                <a:uLnTx/>
                <a:uFillTx/>
                <a:latin typeface="Calibri"/>
                <a:ea typeface="+mn-ea"/>
                <a:cs typeface="+mn-cs"/>
              </a:rPr>
              <a:t>Fuerte combate entre proteccionistas y liberales materializado a través de los aranceles</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prstClr val="black"/>
                </a:solidFill>
                <a:effectLst/>
                <a:uLnTx/>
                <a:uFillTx/>
                <a:latin typeface="Calibri"/>
                <a:ea typeface="+mn-ea"/>
                <a:cs typeface="+mn-cs"/>
              </a:rPr>
              <a:t>S. XIX: </a:t>
            </a:r>
            <a:r>
              <a:rPr kumimoji="0" lang="es-ES" b="1" i="0" u="none" strike="noStrike" kern="1200" cap="none" spc="0" normalizeH="0" baseline="0" noProof="0" dirty="0">
                <a:ln>
                  <a:noFill/>
                </a:ln>
                <a:solidFill>
                  <a:prstClr val="black"/>
                </a:solidFill>
                <a:effectLst/>
                <a:uLnTx/>
                <a:uFillTx/>
                <a:latin typeface="Calibri"/>
                <a:ea typeface="+mn-ea"/>
                <a:cs typeface="+mn-cs"/>
              </a:rPr>
              <a:t>configuración del mercado español </a:t>
            </a:r>
            <a:r>
              <a:rPr kumimoji="0" lang="es-ES" b="0" i="0" u="none" strike="noStrike" kern="1200" cap="none" spc="0" normalizeH="0" baseline="0" noProof="0" dirty="0">
                <a:ln>
                  <a:noFill/>
                </a:ln>
                <a:solidFill>
                  <a:prstClr val="black"/>
                </a:solidFill>
                <a:effectLst/>
                <a:uLnTx/>
                <a:uFillTx/>
                <a:latin typeface="Calibri"/>
                <a:ea typeface="+mn-ea"/>
                <a:cs typeface="+mn-cs"/>
              </a:rPr>
              <a:t>merced al desarrollo de las comunicaciones </a:t>
            </a:r>
            <a:r>
              <a:rPr kumimoji="0" lang="es-ES"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b="0" i="0" u="none" strike="noStrike" kern="1200" cap="none" spc="0" normalizeH="0" baseline="0" noProof="0" dirty="0">
                <a:ln>
                  <a:noFill/>
                </a:ln>
                <a:solidFill>
                  <a:prstClr val="black"/>
                </a:solidFill>
                <a:effectLst/>
                <a:uLnTx/>
                <a:uFillTx/>
                <a:latin typeface="Calibri"/>
                <a:ea typeface="+mn-ea"/>
                <a:cs typeface="+mn-cs"/>
              </a:rPr>
              <a:t> favoreció la intensificación de los intercambios y la aparición de una nueva burguesía que pretendía convertirse en grupo hegemónico </a:t>
            </a:r>
            <a:r>
              <a:rPr kumimoji="0" lang="es-ES"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b="0" i="0" u="none" strike="noStrike" kern="1200" cap="none" spc="0" normalizeH="0" baseline="0" noProof="0" dirty="0">
                <a:ln>
                  <a:noFill/>
                </a:ln>
                <a:solidFill>
                  <a:prstClr val="black"/>
                </a:solidFill>
                <a:effectLst/>
                <a:uLnTx/>
                <a:uFillTx/>
                <a:latin typeface="Calibri"/>
                <a:ea typeface="+mn-ea"/>
                <a:cs typeface="+mn-cs"/>
              </a:rPr>
              <a:t> </a:t>
            </a:r>
            <a:r>
              <a:rPr kumimoji="0" lang="es-ES" b="1" i="0" u="none" strike="noStrike" kern="1200" cap="none" spc="0" normalizeH="0" baseline="0" noProof="0" dirty="0">
                <a:ln>
                  <a:noFill/>
                </a:ln>
                <a:solidFill>
                  <a:prstClr val="black"/>
                </a:solidFill>
                <a:effectLst/>
                <a:uLnTx/>
                <a:uFillTx/>
                <a:latin typeface="Calibri"/>
                <a:ea typeface="+mn-ea"/>
                <a:cs typeface="+mn-cs"/>
              </a:rPr>
              <a:t>cerealistas castellanos, metalúrgicos vascos y textiles catalanes lucharon en pro de unos aranceles proteccionistas </a:t>
            </a:r>
            <a:r>
              <a:rPr kumimoji="0" lang="es-ES"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b="0" i="0" u="none" strike="noStrike" kern="1200" cap="none" spc="0" normalizeH="0" baseline="0" noProof="0" dirty="0">
                <a:ln>
                  <a:noFill/>
                </a:ln>
                <a:solidFill>
                  <a:prstClr val="black"/>
                </a:solidFill>
                <a:effectLst/>
                <a:uLnTx/>
                <a:uFillTx/>
                <a:latin typeface="Calibri"/>
                <a:ea typeface="+mn-ea"/>
                <a:cs typeface="+mn-cs"/>
              </a:rPr>
              <a:t> se frenó el desarrollo de las fuerzas productivas y la modernización de España: en lugar de </a:t>
            </a:r>
            <a:r>
              <a:rPr kumimoji="0" lang="es-ES"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b="0" i="0" u="none" strike="noStrike" kern="1200" cap="none" spc="0" normalizeH="0" baseline="0" noProof="0" dirty="0">
                <a:ln>
                  <a:noFill/>
                </a:ln>
                <a:solidFill>
                  <a:prstClr val="black"/>
                </a:solidFill>
                <a:effectLst/>
                <a:uLnTx/>
                <a:uFillTx/>
                <a:latin typeface="Calibri"/>
                <a:ea typeface="+mn-ea"/>
                <a:cs typeface="+mn-cs"/>
              </a:rPr>
              <a:t>↑INV + ↑ Productividad </a:t>
            </a:r>
            <a:r>
              <a:rPr kumimoji="0" lang="es-ES"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 </a:t>
            </a:r>
            <a:r>
              <a:rPr kumimoji="0" lang="es-ES" b="0" i="0" u="none" strike="noStrike" kern="1200" cap="none" spc="0" normalizeH="0" baseline="0" noProof="0" dirty="0">
                <a:ln>
                  <a:noFill/>
                </a:ln>
                <a:solidFill>
                  <a:prstClr val="black"/>
                </a:solidFill>
                <a:effectLst/>
                <a:uLnTx/>
                <a:uFillTx/>
                <a:latin typeface="Calibri"/>
                <a:ea typeface="+mn-ea"/>
                <a:cs typeface="+mn-cs"/>
              </a:rPr>
              <a:t>Demanda de protección (≈ estrategia gremial)</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dirty="0">
              <a:solidFill>
                <a:prstClr val="black"/>
              </a:solidFill>
              <a:latin typeface="Calibri"/>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dirty="0">
                <a:solidFill>
                  <a:srgbClr val="FF0000"/>
                </a:solidFill>
                <a:latin typeface="Calibri"/>
              </a:rPr>
              <a:t>Cartelización: azúcar, explosivos, papel, cemento…</a:t>
            </a:r>
            <a:endParaRPr kumimoji="0" lang="es-ES" b="0" i="0" u="none" strike="noStrike" kern="1200" cap="none" spc="0" normalizeH="0" baseline="0" noProof="0" dirty="0">
              <a:ln>
                <a:noFill/>
              </a:ln>
              <a:solidFill>
                <a:srgbClr val="FF0000"/>
              </a:solidFill>
              <a:effectLst/>
              <a:uLnTx/>
              <a:uFillTx/>
              <a:latin typeface="Calibri"/>
              <a:ea typeface="+mn-ea"/>
              <a:cs typeface="+mn-cs"/>
            </a:endParaRPr>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908720"/>
            <a:ext cx="6624736"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2000" b="1" i="0" u="none" strike="noStrike" kern="1200" cap="none" spc="0" normalizeH="0" baseline="0" noProof="0" dirty="0">
                <a:ln>
                  <a:noFill/>
                </a:ln>
                <a:solidFill>
                  <a:prstClr val="black"/>
                </a:solidFill>
                <a:effectLst/>
                <a:uLnTx/>
                <a:uFillTx/>
                <a:latin typeface="Calibri"/>
                <a:ea typeface="+mn-ea"/>
                <a:cs typeface="+mn-cs"/>
              </a:rPr>
              <a:t>PERO, EN ESPAÑA GERMINÓ LA SEMILLA DEL PROTECCIONISMO</a:t>
            </a:r>
          </a:p>
        </p:txBody>
      </p:sp>
      <p:sp>
        <p:nvSpPr>
          <p:cNvPr id="10" name="Marcador de número de diapositiva 9">
            <a:extLst>
              <a:ext uri="{FF2B5EF4-FFF2-40B4-BE49-F238E27FC236}">
                <a16:creationId xmlns:a16="http://schemas.microsoft.com/office/drawing/2014/main" id="{F3ED810E-B57A-4309-A584-57683BE2B18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2" name="Marcador de pie de página 1">
            <a:extLst>
              <a:ext uri="{FF2B5EF4-FFF2-40B4-BE49-F238E27FC236}">
                <a16:creationId xmlns:a16="http://schemas.microsoft.com/office/drawing/2014/main" id="{F396AB28-A2FA-2D1B-279B-D95E5CA5DC16}"/>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3503558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44203E-ED5F-DA55-6010-A7A3630E6EBC}"/>
              </a:ext>
            </a:extLst>
          </p:cNvPr>
          <p:cNvSpPr>
            <a:spLocks noGrp="1"/>
          </p:cNvSpPr>
          <p:nvPr>
            <p:ph type="title"/>
          </p:nvPr>
        </p:nvSpPr>
        <p:spPr/>
        <p:txBody>
          <a:bodyPr>
            <a:normAutofit/>
          </a:bodyPr>
          <a:lstStyle/>
          <a:p>
            <a:r>
              <a:rPr kumimoji="0" lang="es-ES" sz="2800" b="1" i="0" u="none" strike="noStrike" kern="1200" cap="none" spc="0" normalizeH="0" baseline="0" noProof="0" dirty="0">
                <a:ln>
                  <a:noFill/>
                </a:ln>
                <a:solidFill>
                  <a:prstClr val="black"/>
                </a:solidFill>
                <a:effectLst/>
                <a:uLnTx/>
                <a:uFillTx/>
                <a:latin typeface="Calibri"/>
                <a:ea typeface="+mj-ea"/>
                <a:cs typeface="+mj-cs"/>
              </a:rPr>
              <a:t>La Iglesia frente a la Libertad: Pío IX y el Syllabus (I)</a:t>
            </a:r>
            <a:endParaRPr lang="es-ES" sz="2800" b="1" dirty="0"/>
          </a:p>
        </p:txBody>
      </p:sp>
      <p:sp>
        <p:nvSpPr>
          <p:cNvPr id="3" name="Marcador de contenido 2">
            <a:extLst>
              <a:ext uri="{FF2B5EF4-FFF2-40B4-BE49-F238E27FC236}">
                <a16:creationId xmlns:a16="http://schemas.microsoft.com/office/drawing/2014/main" id="{45AFC7A0-0EB9-0289-5EC5-0756164FC9CD}"/>
              </a:ext>
            </a:extLst>
          </p:cNvPr>
          <p:cNvSpPr>
            <a:spLocks noGrp="1"/>
          </p:cNvSpPr>
          <p:nvPr>
            <p:ph idx="1"/>
          </p:nvPr>
        </p:nvSpPr>
        <p:spPr/>
        <p:txBody>
          <a:bodyPr>
            <a:normAutofit fontScale="70000" lnSpcReduction="20000"/>
          </a:bodyPr>
          <a:lstStyle/>
          <a:p>
            <a:pPr algn="just"/>
            <a:r>
              <a:rPr lang="es-ES" b="1" dirty="0"/>
              <a:t>Pío IX fue proclamado Papa en 1846</a:t>
            </a:r>
            <a:r>
              <a:rPr lang="es-ES" dirty="0"/>
              <a:t>.</a:t>
            </a:r>
          </a:p>
          <a:p>
            <a:pPr algn="just"/>
            <a:endParaRPr lang="es-ES" dirty="0"/>
          </a:p>
          <a:p>
            <a:pPr algn="just"/>
            <a:r>
              <a:rPr lang="es-ES" dirty="0"/>
              <a:t>Fue un Papa </a:t>
            </a:r>
            <a:r>
              <a:rPr lang="es-ES" dirty="0">
                <a:solidFill>
                  <a:srgbClr val="FF0000"/>
                </a:solidFill>
              </a:rPr>
              <a:t>autoritario, aunque respetado </a:t>
            </a:r>
            <a:r>
              <a:rPr lang="es-ES" dirty="0">
                <a:sym typeface="Wingdings" panose="05000000000000000000" pitchFamily="2" charset="2"/>
              </a:rPr>
              <a:t> su autoritarismo impulsó, como reacción, las organizaciones de los católicos liberales + las reacciones en el seno de la comunidad católica, en particular los relacionados con la autoridad papal (la Iglesia se autodefinió como “maestra infalible” y el Papa como ocupante de la Cátedra de la verdad)  </a:t>
            </a:r>
            <a:r>
              <a:rPr lang="es-ES" b="1" dirty="0">
                <a:sym typeface="Wingdings" panose="05000000000000000000" pitchFamily="2" charset="2"/>
              </a:rPr>
              <a:t>Como Gregorio XVI, condenó reiteradamente el comunismo, la masonería y el </a:t>
            </a:r>
            <a:r>
              <a:rPr lang="es-ES" b="1" dirty="0">
                <a:solidFill>
                  <a:srgbClr val="FF0000"/>
                </a:solidFill>
                <a:sym typeface="Wingdings" panose="05000000000000000000" pitchFamily="2" charset="2"/>
              </a:rPr>
              <a:t>liberalismo</a:t>
            </a:r>
            <a:r>
              <a:rPr lang="es-ES" dirty="0">
                <a:sym typeface="Wingdings" panose="05000000000000000000" pitchFamily="2" charset="2"/>
              </a:rPr>
              <a:t>  </a:t>
            </a:r>
            <a:r>
              <a:rPr lang="es-ES" b="1" dirty="0">
                <a:solidFill>
                  <a:srgbClr val="FF0000"/>
                </a:solidFill>
                <a:sym typeface="Wingdings" panose="05000000000000000000" pitchFamily="2" charset="2"/>
              </a:rPr>
              <a:t>la oposición al liberalismo alcanzó sus cotas más altas en España</a:t>
            </a:r>
            <a:r>
              <a:rPr lang="es-ES" dirty="0">
                <a:sym typeface="Wingdings" panose="05000000000000000000" pitchFamily="2" charset="2"/>
              </a:rPr>
              <a:t>.</a:t>
            </a:r>
          </a:p>
          <a:p>
            <a:pPr algn="just"/>
            <a:endParaRPr lang="es-ES" dirty="0">
              <a:sym typeface="Wingdings" panose="05000000000000000000" pitchFamily="2" charset="2"/>
            </a:endParaRPr>
          </a:p>
          <a:p>
            <a:pPr algn="just"/>
            <a:r>
              <a:rPr lang="es-ES" dirty="0">
                <a:sym typeface="Wingdings" panose="05000000000000000000" pitchFamily="2" charset="2"/>
              </a:rPr>
              <a:t>La respuesta papal frente a sus críticos fue el </a:t>
            </a:r>
            <a:r>
              <a:rPr lang="es-ES" b="1" dirty="0">
                <a:sym typeface="Wingdings" panose="05000000000000000000" pitchFamily="2" charset="2"/>
              </a:rPr>
              <a:t>Concilio Vaticano I</a:t>
            </a:r>
            <a:endParaRPr lang="es-ES" b="1" dirty="0"/>
          </a:p>
        </p:txBody>
      </p:sp>
      <p:sp>
        <p:nvSpPr>
          <p:cNvPr id="5" name="Marcador de número de diapositiva 4">
            <a:extLst>
              <a:ext uri="{FF2B5EF4-FFF2-40B4-BE49-F238E27FC236}">
                <a16:creationId xmlns:a16="http://schemas.microsoft.com/office/drawing/2014/main" id="{AB61B129-C992-90B2-64CF-FE8F3E8113B8}"/>
              </a:ext>
            </a:extLst>
          </p:cNvPr>
          <p:cNvSpPr>
            <a:spLocks noGrp="1"/>
          </p:cNvSpPr>
          <p:nvPr>
            <p:ph type="sldNum" sz="quarter" idx="12"/>
          </p:nvPr>
        </p:nvSpPr>
        <p:spPr/>
        <p:txBody>
          <a:bodyPr/>
          <a:lstStyle/>
          <a:p>
            <a:fld id="{3C752B35-DF81-4FA4-8B3A-91FEA4BF5B75}" type="slidenum">
              <a:rPr lang="es-ES" smtClean="0"/>
              <a:pPr/>
              <a:t>26</a:t>
            </a:fld>
            <a:endParaRPr lang="es-ES"/>
          </a:p>
        </p:txBody>
      </p:sp>
      <p:sp>
        <p:nvSpPr>
          <p:cNvPr id="4" name="Marcador de pie de página 3">
            <a:extLst>
              <a:ext uri="{FF2B5EF4-FFF2-40B4-BE49-F238E27FC236}">
                <a16:creationId xmlns:a16="http://schemas.microsoft.com/office/drawing/2014/main" id="{2BAF7CB3-7CB8-DCBF-9DCA-55F4C5E551FB}"/>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30778442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824D39-623C-6562-E24C-359426245BAF}"/>
              </a:ext>
            </a:extLst>
          </p:cNvPr>
          <p:cNvSpPr>
            <a:spLocks noGrp="1"/>
          </p:cNvSpPr>
          <p:nvPr>
            <p:ph type="title"/>
          </p:nvPr>
        </p:nvSpPr>
        <p:spPr/>
        <p:txBody>
          <a:bodyPr>
            <a:normAutofit/>
          </a:bodyPr>
          <a:lstStyle/>
          <a:p>
            <a:r>
              <a:rPr lang="es-ES" sz="2800" b="1" dirty="0"/>
              <a:t>La Iglesia frente a la Libertad: Pío IX y el Syllabus (II)</a:t>
            </a:r>
          </a:p>
        </p:txBody>
      </p:sp>
      <p:sp>
        <p:nvSpPr>
          <p:cNvPr id="3" name="Marcador de contenido 2">
            <a:extLst>
              <a:ext uri="{FF2B5EF4-FFF2-40B4-BE49-F238E27FC236}">
                <a16:creationId xmlns:a16="http://schemas.microsoft.com/office/drawing/2014/main" id="{BCD73699-FACC-87C1-A261-643B2D561329}"/>
              </a:ext>
            </a:extLst>
          </p:cNvPr>
          <p:cNvSpPr>
            <a:spLocks noGrp="1"/>
          </p:cNvSpPr>
          <p:nvPr>
            <p:ph idx="1"/>
          </p:nvPr>
        </p:nvSpPr>
        <p:spPr/>
        <p:txBody>
          <a:bodyPr>
            <a:normAutofit fontScale="70000" lnSpcReduction="20000"/>
          </a:bodyPr>
          <a:lstStyle/>
          <a:p>
            <a:pPr algn="just"/>
            <a:r>
              <a:rPr lang="es-ES" dirty="0"/>
              <a:t>Pío IX simpatizó (erróneamente) con el autoritarismo de Napoleón III </a:t>
            </a:r>
            <a:r>
              <a:rPr lang="es-ES" dirty="0">
                <a:sym typeface="Wingdings" panose="05000000000000000000" pitchFamily="2" charset="2"/>
              </a:rPr>
              <a:t> pérdida de influencia de los católicos de izquierdas en beneficio de los católicos conservadores + rápido cuestionamiento del poder temporal del Papa por Napoleón III  reacción conservadora de los católicos  </a:t>
            </a:r>
            <a:r>
              <a:rPr lang="es-ES" b="1" dirty="0">
                <a:solidFill>
                  <a:srgbClr val="FF0000"/>
                </a:solidFill>
                <a:sym typeface="Wingdings" panose="05000000000000000000" pitchFamily="2" charset="2"/>
              </a:rPr>
              <a:t>opciones diversas</a:t>
            </a:r>
            <a:r>
              <a:rPr lang="es-ES" dirty="0">
                <a:solidFill>
                  <a:srgbClr val="FF0000"/>
                </a:solidFill>
                <a:sym typeface="Wingdings" panose="05000000000000000000" pitchFamily="2" charset="2"/>
              </a:rPr>
              <a:t>.</a:t>
            </a:r>
          </a:p>
          <a:p>
            <a:pPr algn="just"/>
            <a:endParaRPr lang="es-ES" dirty="0">
              <a:sym typeface="Wingdings" panose="05000000000000000000" pitchFamily="2" charset="2"/>
            </a:endParaRPr>
          </a:p>
          <a:p>
            <a:pPr algn="just"/>
            <a:r>
              <a:rPr lang="es-ES" b="1" dirty="0">
                <a:sym typeface="Wingdings" panose="05000000000000000000" pitchFamily="2" charset="2"/>
              </a:rPr>
              <a:t>Bélgica</a:t>
            </a:r>
            <a:r>
              <a:rPr lang="es-ES" dirty="0">
                <a:sym typeface="Wingdings" panose="05000000000000000000" pitchFamily="2" charset="2"/>
              </a:rPr>
              <a:t>: los católicos defendieron la libertad de empresa y eran contrarios a la intervención</a:t>
            </a:r>
          </a:p>
          <a:p>
            <a:pPr algn="just"/>
            <a:endParaRPr lang="es-ES" dirty="0">
              <a:sym typeface="Wingdings" panose="05000000000000000000" pitchFamily="2" charset="2"/>
            </a:endParaRPr>
          </a:p>
          <a:p>
            <a:pPr algn="just"/>
            <a:r>
              <a:rPr lang="es-ES" b="1" dirty="0">
                <a:sym typeface="Wingdings" panose="05000000000000000000" pitchFamily="2" charset="2"/>
              </a:rPr>
              <a:t>Alemania</a:t>
            </a:r>
            <a:r>
              <a:rPr lang="es-ES" dirty="0">
                <a:sym typeface="Wingdings" panose="05000000000000000000" pitchFamily="2" charset="2"/>
              </a:rPr>
              <a:t>: opciones distintas: liberalismo + ultramontanismo</a:t>
            </a:r>
          </a:p>
          <a:p>
            <a:pPr algn="just"/>
            <a:endParaRPr lang="es-ES" dirty="0">
              <a:sym typeface="Wingdings" panose="05000000000000000000" pitchFamily="2" charset="2"/>
            </a:endParaRPr>
          </a:p>
          <a:p>
            <a:pPr algn="just"/>
            <a:r>
              <a:rPr lang="es-ES" b="1" dirty="0">
                <a:sym typeface="Wingdings" panose="05000000000000000000" pitchFamily="2" charset="2"/>
              </a:rPr>
              <a:t>Italia</a:t>
            </a:r>
            <a:r>
              <a:rPr lang="es-ES" dirty="0">
                <a:sym typeface="Wingdings" panose="05000000000000000000" pitchFamily="2" charset="2"/>
              </a:rPr>
              <a:t>: nacimiento de un incipiente movimiento católico liberal + reacción social católica  </a:t>
            </a:r>
            <a:r>
              <a:rPr lang="es-ES" dirty="0">
                <a:solidFill>
                  <a:srgbClr val="FF0000"/>
                </a:solidFill>
                <a:sym typeface="Wingdings" panose="05000000000000000000" pitchFamily="2" charset="2"/>
              </a:rPr>
              <a:t>surgimiento del movimiento demócrata cristiano</a:t>
            </a:r>
            <a:endParaRPr lang="es-ES" dirty="0">
              <a:solidFill>
                <a:srgbClr val="FF0000"/>
              </a:solidFill>
            </a:endParaRPr>
          </a:p>
        </p:txBody>
      </p:sp>
      <p:sp>
        <p:nvSpPr>
          <p:cNvPr id="5" name="Marcador de número de diapositiva 4">
            <a:extLst>
              <a:ext uri="{FF2B5EF4-FFF2-40B4-BE49-F238E27FC236}">
                <a16:creationId xmlns:a16="http://schemas.microsoft.com/office/drawing/2014/main" id="{D4FDEC22-0916-87F3-BB46-D770DE494C0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Marcador de pie de página 3">
            <a:extLst>
              <a:ext uri="{FF2B5EF4-FFF2-40B4-BE49-F238E27FC236}">
                <a16:creationId xmlns:a16="http://schemas.microsoft.com/office/drawing/2014/main" id="{4D2D53A1-1F7F-2727-5F05-88496B182BCE}"/>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3534835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B59CC4-6B07-8EE0-BA6E-4284C0BE35D5}"/>
              </a:ext>
            </a:extLst>
          </p:cNvPr>
          <p:cNvSpPr>
            <a:spLocks noGrp="1"/>
          </p:cNvSpPr>
          <p:nvPr>
            <p:ph type="title"/>
          </p:nvPr>
        </p:nvSpPr>
        <p:spPr/>
        <p:txBody>
          <a:bodyPr>
            <a:normAutofit/>
          </a:bodyPr>
          <a:lstStyle/>
          <a:p>
            <a:r>
              <a:rPr kumimoji="0" lang="es-ES" sz="2800" b="1" i="0" u="none" strike="noStrike" kern="1200" cap="none" spc="0" normalizeH="0" baseline="0" noProof="0" dirty="0">
                <a:ln>
                  <a:noFill/>
                </a:ln>
                <a:solidFill>
                  <a:prstClr val="black"/>
                </a:solidFill>
                <a:effectLst/>
                <a:uLnTx/>
                <a:uFillTx/>
                <a:latin typeface="Calibri"/>
                <a:ea typeface="+mj-ea"/>
                <a:cs typeface="+mj-cs"/>
              </a:rPr>
              <a:t>La Iglesia frente a la Libertad: Pío IX y el Syllabus (III)</a:t>
            </a:r>
            <a:endParaRPr lang="es-ES" sz="2800" b="1" dirty="0"/>
          </a:p>
        </p:txBody>
      </p:sp>
      <p:sp>
        <p:nvSpPr>
          <p:cNvPr id="3" name="Marcador de contenido 2">
            <a:extLst>
              <a:ext uri="{FF2B5EF4-FFF2-40B4-BE49-F238E27FC236}">
                <a16:creationId xmlns:a16="http://schemas.microsoft.com/office/drawing/2014/main" id="{109065A4-F98C-D776-EABC-D9638DE0EBE3}"/>
              </a:ext>
            </a:extLst>
          </p:cNvPr>
          <p:cNvSpPr>
            <a:spLocks noGrp="1"/>
          </p:cNvSpPr>
          <p:nvPr>
            <p:ph idx="1"/>
          </p:nvPr>
        </p:nvSpPr>
        <p:spPr/>
        <p:txBody>
          <a:bodyPr>
            <a:normAutofit fontScale="62500" lnSpcReduction="20000"/>
          </a:bodyPr>
          <a:lstStyle/>
          <a:p>
            <a:pPr algn="just"/>
            <a:r>
              <a:rPr lang="es-ES" dirty="0"/>
              <a:t>Documentos de referencia: </a:t>
            </a:r>
            <a:r>
              <a:rPr lang="es-ES" b="1" dirty="0"/>
              <a:t>Encíclica Quanta Cura</a:t>
            </a:r>
            <a:r>
              <a:rPr lang="es-ES" dirty="0"/>
              <a:t> (08.12.1864) y el </a:t>
            </a:r>
            <a:r>
              <a:rPr lang="es-ES" b="1" dirty="0"/>
              <a:t>Syllabus</a:t>
            </a:r>
            <a:r>
              <a:rPr lang="es-ES" dirty="0"/>
              <a:t> (</a:t>
            </a:r>
            <a:r>
              <a:rPr lang="es-ES" b="1" dirty="0"/>
              <a:t>Índice de los principales errores de nuestro siglo</a:t>
            </a:r>
            <a:r>
              <a:rPr lang="es-ES" dirty="0"/>
              <a:t>), también de 1864. Recordemos algunos:</a:t>
            </a:r>
          </a:p>
          <a:p>
            <a:pPr marL="0" indent="0" algn="just">
              <a:buNone/>
            </a:pPr>
            <a:r>
              <a:rPr lang="es-ES" dirty="0"/>
              <a:t>	. Socialismo, comunismo, sociedades secretas, </a:t>
            </a:r>
            <a:r>
              <a:rPr lang="es-ES" dirty="0">
                <a:solidFill>
                  <a:srgbClr val="FF0000"/>
                </a:solidFill>
              </a:rPr>
              <a:t>sociedades </a:t>
            </a:r>
            <a:r>
              <a:rPr lang="es-ES" dirty="0" err="1">
                <a:solidFill>
                  <a:srgbClr val="FF0000"/>
                </a:solidFill>
              </a:rPr>
              <a:t>clérico</a:t>
            </a:r>
            <a:r>
              <a:rPr lang="es-ES" dirty="0">
                <a:solidFill>
                  <a:srgbClr val="FF0000"/>
                </a:solidFill>
              </a:rPr>
              <a:t>-             liberales…</a:t>
            </a:r>
          </a:p>
          <a:p>
            <a:pPr marL="0" indent="0" algn="just">
              <a:buNone/>
            </a:pPr>
            <a:r>
              <a:rPr lang="es-ES" dirty="0"/>
              <a:t>	. Preminencia del gobierno civil sobre la potestad eclesiástica</a:t>
            </a:r>
          </a:p>
          <a:p>
            <a:pPr marL="0" indent="0" algn="just">
              <a:buNone/>
            </a:pPr>
            <a:r>
              <a:rPr lang="es-ES" dirty="0"/>
              <a:t>	. Separación Iglesia-Estado</a:t>
            </a:r>
          </a:p>
          <a:p>
            <a:pPr marL="0" indent="0" algn="just">
              <a:buNone/>
            </a:pPr>
            <a:r>
              <a:rPr lang="es-ES" dirty="0"/>
              <a:t>	. </a:t>
            </a:r>
            <a:r>
              <a:rPr lang="es-ES" b="1" dirty="0">
                <a:solidFill>
                  <a:srgbClr val="FF0000"/>
                </a:solidFill>
              </a:rPr>
              <a:t>El liberalismo, el progreso y la civilización moderna (!)</a:t>
            </a:r>
          </a:p>
          <a:p>
            <a:pPr marL="0" indent="0" algn="just">
              <a:buNone/>
            </a:pPr>
            <a:r>
              <a:rPr lang="es-ES" dirty="0">
                <a:solidFill>
                  <a:srgbClr val="FF0000"/>
                </a:solidFill>
              </a:rPr>
              <a:t> 	…</a:t>
            </a:r>
          </a:p>
          <a:p>
            <a:pPr marL="0" indent="0" algn="just">
              <a:buNone/>
            </a:pPr>
            <a:r>
              <a:rPr lang="es-ES" b="1" dirty="0"/>
              <a:t>Todo católico debía abstenerse de defender dichos “errores” </a:t>
            </a:r>
            <a:r>
              <a:rPr lang="es-ES" dirty="0">
                <a:sym typeface="Wingdings" panose="05000000000000000000" pitchFamily="2" charset="2"/>
              </a:rPr>
              <a:t> </a:t>
            </a:r>
            <a:r>
              <a:rPr lang="es-ES" dirty="0">
                <a:solidFill>
                  <a:srgbClr val="FF0000"/>
                </a:solidFill>
              </a:rPr>
              <a:t>Suponía un ataque a la democracia liberal que no fue aceptado por todos los católicos (incluidos algunos obispos), pero tuvo muchos seguidores</a:t>
            </a:r>
          </a:p>
          <a:p>
            <a:pPr marL="0" indent="0" algn="just">
              <a:buNone/>
            </a:pPr>
            <a:endParaRPr lang="es-ES" dirty="0"/>
          </a:p>
          <a:p>
            <a:pPr marL="0" indent="0" algn="just">
              <a:buNone/>
            </a:pPr>
            <a:r>
              <a:rPr lang="es-ES" b="1" dirty="0">
                <a:solidFill>
                  <a:srgbClr val="FF0000"/>
                </a:solidFill>
              </a:rPr>
              <a:t>El Syllabus puede interpretarse como una ruptura con el liberalismo y con las ideas modernas surgidas de las revoluciones industrial, francesa y norteamericana</a:t>
            </a:r>
            <a:r>
              <a:rPr lang="es-ES" dirty="0">
                <a:solidFill>
                  <a:srgbClr val="FF0000"/>
                </a:solidFill>
              </a:rPr>
              <a:t> </a:t>
            </a:r>
            <a:r>
              <a:rPr lang="es-ES" dirty="0"/>
              <a:t>(Lord </a:t>
            </a:r>
            <a:r>
              <a:rPr lang="es-ES" dirty="0" err="1"/>
              <a:t>Acton</a:t>
            </a:r>
            <a:r>
              <a:rPr lang="es-ES" dirty="0"/>
              <a:t>)</a:t>
            </a:r>
          </a:p>
        </p:txBody>
      </p:sp>
      <p:sp>
        <p:nvSpPr>
          <p:cNvPr id="5" name="Marcador de número de diapositiva 4">
            <a:extLst>
              <a:ext uri="{FF2B5EF4-FFF2-40B4-BE49-F238E27FC236}">
                <a16:creationId xmlns:a16="http://schemas.microsoft.com/office/drawing/2014/main" id="{324C864B-C219-9010-2EA9-0E703B54DC31}"/>
              </a:ext>
            </a:extLst>
          </p:cNvPr>
          <p:cNvSpPr>
            <a:spLocks noGrp="1"/>
          </p:cNvSpPr>
          <p:nvPr>
            <p:ph type="sldNum" sz="quarter" idx="12"/>
          </p:nvPr>
        </p:nvSpPr>
        <p:spPr/>
        <p:txBody>
          <a:bodyPr/>
          <a:lstStyle/>
          <a:p>
            <a:fld id="{3C752B35-DF81-4FA4-8B3A-91FEA4BF5B75}" type="slidenum">
              <a:rPr lang="es-ES" smtClean="0"/>
              <a:pPr/>
              <a:t>28</a:t>
            </a:fld>
            <a:endParaRPr lang="es-ES"/>
          </a:p>
        </p:txBody>
      </p:sp>
      <p:sp>
        <p:nvSpPr>
          <p:cNvPr id="4" name="Marcador de pie de página 3">
            <a:extLst>
              <a:ext uri="{FF2B5EF4-FFF2-40B4-BE49-F238E27FC236}">
                <a16:creationId xmlns:a16="http://schemas.microsoft.com/office/drawing/2014/main" id="{15CD896A-840A-98F9-C6BE-992D7FA98D87}"/>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4088649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9B3478-7F6C-D547-2FFE-B6DC18CB5197}"/>
              </a:ext>
            </a:extLst>
          </p:cNvPr>
          <p:cNvSpPr>
            <a:spLocks noGrp="1"/>
          </p:cNvSpPr>
          <p:nvPr>
            <p:ph type="title"/>
          </p:nvPr>
        </p:nvSpPr>
        <p:spPr>
          <a:xfrm>
            <a:off x="471118" y="562"/>
            <a:ext cx="8229600" cy="1484221"/>
          </a:xfrm>
        </p:spPr>
        <p:txBody>
          <a:bodyPr>
            <a:normAutofit fontScale="90000"/>
          </a:bodyPr>
          <a:lstStyle/>
          <a:p>
            <a:r>
              <a:rPr lang="es-ES" sz="3100" b="1" dirty="0"/>
              <a:t>El Syllabus fue el punto de partida del combate de la Iglesia contra los principios liberales. Ejemplos</a:t>
            </a:r>
          </a:p>
        </p:txBody>
      </p:sp>
      <p:sp>
        <p:nvSpPr>
          <p:cNvPr id="3" name="Marcador de contenido 2">
            <a:extLst>
              <a:ext uri="{FF2B5EF4-FFF2-40B4-BE49-F238E27FC236}">
                <a16:creationId xmlns:a16="http://schemas.microsoft.com/office/drawing/2014/main" id="{CBD97944-3D66-062A-BAD6-98F1B46097EC}"/>
              </a:ext>
            </a:extLst>
          </p:cNvPr>
          <p:cNvSpPr>
            <a:spLocks noGrp="1"/>
          </p:cNvSpPr>
          <p:nvPr>
            <p:ph idx="1"/>
          </p:nvPr>
        </p:nvSpPr>
        <p:spPr>
          <a:xfrm>
            <a:off x="457200" y="1628800"/>
            <a:ext cx="8229600" cy="4497363"/>
          </a:xfrm>
        </p:spPr>
        <p:txBody>
          <a:bodyPr>
            <a:normAutofit fontScale="55000" lnSpcReduction="20000"/>
          </a:bodyPr>
          <a:lstStyle/>
          <a:p>
            <a:endParaRPr lang="es-ES" dirty="0"/>
          </a:p>
          <a:p>
            <a:pPr algn="just"/>
            <a:r>
              <a:rPr lang="es-ES" sz="4400" b="1" dirty="0"/>
              <a:t>Carta de Pío IX a los miembros del Círculo San Ambrosio de Milán </a:t>
            </a:r>
            <a:r>
              <a:rPr lang="es-ES" sz="4400" dirty="0"/>
              <a:t>(06.03,1873): </a:t>
            </a:r>
            <a:r>
              <a:rPr lang="es-ES" sz="4400" dirty="0">
                <a:solidFill>
                  <a:srgbClr val="FF0000"/>
                </a:solidFill>
              </a:rPr>
              <a:t>este tipo de gente (los liberales) es, sin duda, “más peligrosa y dañina que los amigos declarados”.</a:t>
            </a:r>
          </a:p>
          <a:p>
            <a:pPr algn="just"/>
            <a:endParaRPr lang="es-ES" sz="4400" dirty="0"/>
          </a:p>
          <a:p>
            <a:pPr algn="just"/>
            <a:r>
              <a:rPr lang="es-ES" sz="4400" b="1" dirty="0"/>
              <a:t>Semanario Católico </a:t>
            </a:r>
            <a:r>
              <a:rPr lang="es-ES" sz="4400" dirty="0"/>
              <a:t>(enero de 1885): </a:t>
            </a:r>
            <a:r>
              <a:rPr lang="es-ES" sz="4400" dirty="0">
                <a:solidFill>
                  <a:srgbClr val="FF0000"/>
                </a:solidFill>
              </a:rPr>
              <a:t>“esta desdichada política, este </a:t>
            </a:r>
            <a:r>
              <a:rPr lang="es-ES" sz="4400" i="1" dirty="0">
                <a:solidFill>
                  <a:srgbClr val="FF0000"/>
                </a:solidFill>
              </a:rPr>
              <a:t>liberalismo católico</a:t>
            </a:r>
            <a:r>
              <a:rPr lang="es-ES" sz="4400" dirty="0">
                <a:solidFill>
                  <a:srgbClr val="FF0000"/>
                </a:solidFill>
              </a:rPr>
              <a:t>, que es la verdadera calamidad actual…”.</a:t>
            </a:r>
          </a:p>
          <a:p>
            <a:pPr algn="just"/>
            <a:endParaRPr lang="es-ES" sz="4400" dirty="0"/>
          </a:p>
          <a:p>
            <a:pPr algn="just"/>
            <a:r>
              <a:rPr lang="es-ES" sz="4400" b="1" dirty="0"/>
              <a:t>Libertas </a:t>
            </a:r>
            <a:r>
              <a:rPr lang="es-ES" sz="4400" b="1" dirty="0" err="1"/>
              <a:t>Praestantissimum</a:t>
            </a:r>
            <a:r>
              <a:rPr lang="es-ES" sz="4400" b="1" dirty="0"/>
              <a:t> </a:t>
            </a:r>
            <a:r>
              <a:rPr lang="es-ES" sz="4400" dirty="0"/>
              <a:t>(León XIII, 20.06.1888): </a:t>
            </a:r>
            <a:r>
              <a:rPr lang="es-ES" sz="4400" dirty="0">
                <a:solidFill>
                  <a:srgbClr val="FF0000"/>
                </a:solidFill>
              </a:rPr>
              <a:t>critica las “conquistas del liberalismo”</a:t>
            </a:r>
            <a:r>
              <a:rPr lang="es-ES" sz="4400" dirty="0"/>
              <a:t>: libertad de cultos, libertad de expresión y libertad de imprenta, libertad de enseñanza y libertad de conciencia </a:t>
            </a:r>
            <a:r>
              <a:rPr lang="es-ES" sz="4400" dirty="0">
                <a:sym typeface="Wingdings" panose="05000000000000000000" pitchFamily="2" charset="2"/>
              </a:rPr>
              <a:t> dichas libertades pueden ser toleradas, pero dentro de ciertos límites</a:t>
            </a:r>
            <a:endParaRPr lang="es-ES" sz="4400" dirty="0"/>
          </a:p>
        </p:txBody>
      </p:sp>
      <p:sp>
        <p:nvSpPr>
          <p:cNvPr id="5" name="Marcador de número de diapositiva 4">
            <a:extLst>
              <a:ext uri="{FF2B5EF4-FFF2-40B4-BE49-F238E27FC236}">
                <a16:creationId xmlns:a16="http://schemas.microsoft.com/office/drawing/2014/main" id="{9FAAF60A-A054-6019-7B5B-6E1EC382D21C}"/>
              </a:ext>
            </a:extLst>
          </p:cNvPr>
          <p:cNvSpPr>
            <a:spLocks noGrp="1"/>
          </p:cNvSpPr>
          <p:nvPr>
            <p:ph type="sldNum" sz="quarter" idx="12"/>
          </p:nvPr>
        </p:nvSpPr>
        <p:spPr/>
        <p:txBody>
          <a:bodyPr/>
          <a:lstStyle/>
          <a:p>
            <a:fld id="{3C752B35-DF81-4FA4-8B3A-91FEA4BF5B75}" type="slidenum">
              <a:rPr lang="es-ES" smtClean="0"/>
              <a:pPr/>
              <a:t>29</a:t>
            </a:fld>
            <a:endParaRPr lang="es-ES"/>
          </a:p>
        </p:txBody>
      </p:sp>
      <p:sp>
        <p:nvSpPr>
          <p:cNvPr id="4" name="Marcador de pie de página 3">
            <a:extLst>
              <a:ext uri="{FF2B5EF4-FFF2-40B4-BE49-F238E27FC236}">
                <a16:creationId xmlns:a16="http://schemas.microsoft.com/office/drawing/2014/main" id="{21B6B187-F899-D130-77E7-B279E56AF990}"/>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682167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924C98-F823-030F-EC0C-5BB463D3BEF3}"/>
              </a:ext>
            </a:extLst>
          </p:cNvPr>
          <p:cNvSpPr>
            <a:spLocks noGrp="1"/>
          </p:cNvSpPr>
          <p:nvPr>
            <p:ph type="title"/>
          </p:nvPr>
        </p:nvSpPr>
        <p:spPr/>
        <p:txBody>
          <a:bodyPr/>
          <a:lstStyle/>
          <a:p>
            <a:r>
              <a:rPr lang="es-ES" dirty="0"/>
              <a:t>AGRADECIMIENTOS</a:t>
            </a:r>
          </a:p>
        </p:txBody>
      </p:sp>
      <p:sp>
        <p:nvSpPr>
          <p:cNvPr id="3" name="Marcador de contenido 2">
            <a:extLst>
              <a:ext uri="{FF2B5EF4-FFF2-40B4-BE49-F238E27FC236}">
                <a16:creationId xmlns:a16="http://schemas.microsoft.com/office/drawing/2014/main" id="{1F8616AD-0298-2170-2A60-CC3EAB80322F}"/>
              </a:ext>
            </a:extLst>
          </p:cNvPr>
          <p:cNvSpPr>
            <a:spLocks noGrp="1"/>
          </p:cNvSpPr>
          <p:nvPr>
            <p:ph idx="1"/>
          </p:nvPr>
        </p:nvSpPr>
        <p:spPr/>
        <p:txBody>
          <a:bodyPr>
            <a:normAutofit lnSpcReduction="10000"/>
          </a:bodyPr>
          <a:lstStyle/>
          <a:p>
            <a:r>
              <a:rPr lang="es-ES" dirty="0"/>
              <a:t>Programa de Doctorado en Ciencias Económicas, Empresariales y Sociales</a:t>
            </a:r>
          </a:p>
          <a:p>
            <a:r>
              <a:rPr lang="es-ES" dirty="0"/>
              <a:t>Grupo de Investigación: “Análisis económico y economía política”</a:t>
            </a:r>
          </a:p>
          <a:p>
            <a:r>
              <a:rPr lang="es-ES" dirty="0"/>
              <a:t>Departamento de Economía e Historia Económica y a la Facultad</a:t>
            </a:r>
          </a:p>
          <a:p>
            <a:r>
              <a:rPr lang="es-ES" dirty="0"/>
              <a:t>A todos ustedes</a:t>
            </a:r>
          </a:p>
          <a:p>
            <a:r>
              <a:rPr lang="es-ES" dirty="0"/>
              <a:t>Y, muy en particular, al profesor Luis Palma Martos</a:t>
            </a:r>
          </a:p>
        </p:txBody>
      </p:sp>
      <p:sp>
        <p:nvSpPr>
          <p:cNvPr id="4" name="Marcador de número de diapositiva 3">
            <a:extLst>
              <a:ext uri="{FF2B5EF4-FFF2-40B4-BE49-F238E27FC236}">
                <a16:creationId xmlns:a16="http://schemas.microsoft.com/office/drawing/2014/main" id="{7FF6ADD7-56FE-EB54-34A3-687EEA82724F}"/>
              </a:ext>
            </a:extLst>
          </p:cNvPr>
          <p:cNvSpPr>
            <a:spLocks noGrp="1"/>
          </p:cNvSpPr>
          <p:nvPr>
            <p:ph type="sldNum" sz="quarter" idx="12"/>
          </p:nvPr>
        </p:nvSpPr>
        <p:spPr/>
        <p:txBody>
          <a:bodyPr/>
          <a:lstStyle/>
          <a:p>
            <a:fld id="{3C752B35-DF81-4FA4-8B3A-91FEA4BF5B75}" type="slidenum">
              <a:rPr lang="es-ES" smtClean="0"/>
              <a:pPr/>
              <a:t>3</a:t>
            </a:fld>
            <a:endParaRPr lang="es-ES"/>
          </a:p>
        </p:txBody>
      </p:sp>
      <p:sp>
        <p:nvSpPr>
          <p:cNvPr id="5" name="Marcador de pie de página 4">
            <a:extLst>
              <a:ext uri="{FF2B5EF4-FFF2-40B4-BE49-F238E27FC236}">
                <a16:creationId xmlns:a16="http://schemas.microsoft.com/office/drawing/2014/main" id="{97C55B92-B4B7-B2FD-7658-8B5F971D2495}"/>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360806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8845EA-2E65-6C98-56A5-D338D277CFD3}"/>
              </a:ext>
            </a:extLst>
          </p:cNvPr>
          <p:cNvSpPr>
            <a:spLocks noGrp="1"/>
          </p:cNvSpPr>
          <p:nvPr>
            <p:ph type="title"/>
          </p:nvPr>
        </p:nvSpPr>
        <p:spPr/>
        <p:txBody>
          <a:bodyPr>
            <a:noAutofit/>
          </a:bodyPr>
          <a:lstStyle/>
          <a:p>
            <a:r>
              <a:rPr lang="es-ES" sz="3200" b="1" dirty="0"/>
              <a:t>Las ideas socialistas impregnaron la DSI: </a:t>
            </a:r>
            <a:r>
              <a:rPr lang="es-ES" sz="3200" b="1" dirty="0">
                <a:solidFill>
                  <a:srgbClr val="FF0000"/>
                </a:solidFill>
              </a:rPr>
              <a:t>KETTELER Y EL MOVIMIENTO OBRERO</a:t>
            </a:r>
          </a:p>
        </p:txBody>
      </p:sp>
      <p:sp>
        <p:nvSpPr>
          <p:cNvPr id="3" name="Marcador de contenido 2">
            <a:extLst>
              <a:ext uri="{FF2B5EF4-FFF2-40B4-BE49-F238E27FC236}">
                <a16:creationId xmlns:a16="http://schemas.microsoft.com/office/drawing/2014/main" id="{7090F812-A727-9BFF-2F76-88046DB5023D}"/>
              </a:ext>
            </a:extLst>
          </p:cNvPr>
          <p:cNvSpPr>
            <a:spLocks noGrp="1"/>
          </p:cNvSpPr>
          <p:nvPr>
            <p:ph idx="1"/>
          </p:nvPr>
        </p:nvSpPr>
        <p:spPr/>
        <p:txBody>
          <a:bodyPr>
            <a:normAutofit fontScale="62500" lnSpcReduction="20000"/>
          </a:bodyPr>
          <a:lstStyle/>
          <a:p>
            <a:pPr algn="just"/>
            <a:r>
              <a:rPr lang="es-ES" dirty="0"/>
              <a:t>Las ideas socialistas fueron impregnando el pensamiento social católico. El obispo alemán </a:t>
            </a:r>
            <a:r>
              <a:rPr lang="es-ES" b="1" dirty="0" err="1"/>
              <a:t>von</a:t>
            </a:r>
            <a:r>
              <a:rPr lang="es-ES" b="1" dirty="0"/>
              <a:t> KETTELER </a:t>
            </a:r>
            <a:r>
              <a:rPr lang="es-ES" dirty="0"/>
              <a:t>como ejemplo.</a:t>
            </a:r>
          </a:p>
          <a:p>
            <a:pPr algn="just"/>
            <a:endParaRPr lang="es-ES" dirty="0"/>
          </a:p>
          <a:p>
            <a:pPr algn="just"/>
            <a:r>
              <a:rPr lang="es-ES" dirty="0">
                <a:solidFill>
                  <a:srgbClr val="FF0000"/>
                </a:solidFill>
              </a:rPr>
              <a:t>Discurso de Ketteler</a:t>
            </a:r>
            <a:r>
              <a:rPr lang="es-ES" dirty="0"/>
              <a:t> (“Movimiento obrero y sus relaciones con la religión y la moral”, 25.07.1869) </a:t>
            </a:r>
            <a:r>
              <a:rPr lang="es-ES" dirty="0">
                <a:sym typeface="Wingdings" panose="05000000000000000000" pitchFamily="2" charset="2"/>
              </a:rPr>
              <a:t></a:t>
            </a:r>
            <a:r>
              <a:rPr lang="es-ES" dirty="0"/>
              <a:t> principios inspiradores de la </a:t>
            </a:r>
            <a:r>
              <a:rPr lang="es-ES" dirty="0" err="1"/>
              <a:t>Rerum</a:t>
            </a:r>
            <a:r>
              <a:rPr lang="es-ES" dirty="0"/>
              <a:t> </a:t>
            </a:r>
            <a:r>
              <a:rPr lang="es-ES" dirty="0" err="1"/>
              <a:t>Novarum</a:t>
            </a:r>
            <a:r>
              <a:rPr lang="es-ES" dirty="0"/>
              <a:t> (León XIII, 05.05.1891):</a:t>
            </a:r>
          </a:p>
          <a:p>
            <a:pPr marL="0" indent="0" algn="just">
              <a:buNone/>
            </a:pPr>
            <a:r>
              <a:rPr lang="es-ES" dirty="0"/>
              <a:t>	. Mejoras salariales</a:t>
            </a:r>
          </a:p>
          <a:p>
            <a:pPr marL="0" indent="0" algn="just">
              <a:buNone/>
            </a:pPr>
            <a:r>
              <a:rPr lang="es-ES" dirty="0"/>
              <a:t>	. ↓ jornada laboral + ↑días de descanso</a:t>
            </a:r>
          </a:p>
          <a:p>
            <a:pPr marL="0" indent="0" algn="just">
              <a:buNone/>
            </a:pPr>
            <a:r>
              <a:rPr lang="es-ES" dirty="0"/>
              <a:t>	. Prohibición del trabajo de menores en horario escolar + 	exclusión del trabajo femenino, en particular de las madres de 	familia + exclusión de los jóvenes del trabajo fabril</a:t>
            </a:r>
          </a:p>
          <a:p>
            <a:pPr marL="0" indent="0" algn="just">
              <a:buNone/>
            </a:pPr>
            <a:r>
              <a:rPr lang="es-ES" dirty="0"/>
              <a:t>	. Impulso del ahorro, fomento de la pequeña propiedad, 	participación de los trabajadores en los beneficios 	empresariales</a:t>
            </a:r>
          </a:p>
          <a:p>
            <a:pPr marL="0" indent="0" algn="just">
              <a:buNone/>
            </a:pPr>
            <a:r>
              <a:rPr lang="es-ES" dirty="0"/>
              <a:t>	. Creación de cooperativas obreras de consumo y producción</a:t>
            </a:r>
          </a:p>
          <a:p>
            <a:endParaRPr lang="es-ES" dirty="0"/>
          </a:p>
        </p:txBody>
      </p:sp>
      <p:sp>
        <p:nvSpPr>
          <p:cNvPr id="5" name="Marcador de número de diapositiva 4">
            <a:extLst>
              <a:ext uri="{FF2B5EF4-FFF2-40B4-BE49-F238E27FC236}">
                <a16:creationId xmlns:a16="http://schemas.microsoft.com/office/drawing/2014/main" id="{0B55341A-EC63-8528-1586-234C6FD36D4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Marcador de pie de página 3">
            <a:extLst>
              <a:ext uri="{FF2B5EF4-FFF2-40B4-BE49-F238E27FC236}">
                <a16:creationId xmlns:a16="http://schemas.microsoft.com/office/drawing/2014/main" id="{5AA6668A-D20E-98F9-A77A-824A8A158F3E}"/>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5709731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924910-8308-E29D-4C6F-3418E8EFEB06}"/>
              </a:ext>
            </a:extLst>
          </p:cNvPr>
          <p:cNvSpPr>
            <a:spLocks noGrp="1"/>
          </p:cNvSpPr>
          <p:nvPr>
            <p:ph type="title"/>
          </p:nvPr>
        </p:nvSpPr>
        <p:spPr/>
        <p:txBody>
          <a:bodyPr/>
          <a:lstStyle/>
          <a:p>
            <a:r>
              <a:rPr lang="es-ES" b="1" dirty="0"/>
              <a:t>Más ejemplos</a:t>
            </a:r>
          </a:p>
        </p:txBody>
      </p:sp>
      <p:sp>
        <p:nvSpPr>
          <p:cNvPr id="3" name="Marcador de contenido 2">
            <a:extLst>
              <a:ext uri="{FF2B5EF4-FFF2-40B4-BE49-F238E27FC236}">
                <a16:creationId xmlns:a16="http://schemas.microsoft.com/office/drawing/2014/main" id="{5908C095-62CB-F9CA-5D86-1CECE5BCCB42}"/>
              </a:ext>
            </a:extLst>
          </p:cNvPr>
          <p:cNvSpPr>
            <a:spLocks noGrp="1"/>
          </p:cNvSpPr>
          <p:nvPr>
            <p:ph idx="1"/>
          </p:nvPr>
        </p:nvSpPr>
        <p:spPr/>
        <p:txBody>
          <a:bodyPr>
            <a:normAutofit fontScale="55000" lnSpcReduction="20000"/>
          </a:bodyPr>
          <a:lstStyle/>
          <a:p>
            <a:pPr algn="just"/>
            <a:r>
              <a:rPr lang="es-ES" b="1" dirty="0" err="1"/>
              <a:t>Rerum</a:t>
            </a:r>
            <a:r>
              <a:rPr lang="es-ES" b="1" dirty="0"/>
              <a:t> </a:t>
            </a:r>
            <a:r>
              <a:rPr lang="es-ES" b="1" dirty="0" err="1"/>
              <a:t>Novarum</a:t>
            </a:r>
            <a:r>
              <a:rPr lang="es-ES" b="1" dirty="0"/>
              <a:t> </a:t>
            </a:r>
            <a:r>
              <a:rPr lang="es-ES" dirty="0"/>
              <a:t>(5.05.1891), referida a la situación de los obreros. </a:t>
            </a:r>
            <a:r>
              <a:rPr lang="es-ES" dirty="0">
                <a:solidFill>
                  <a:srgbClr val="FF0000"/>
                </a:solidFill>
              </a:rPr>
              <a:t>Se critica la acumulación de riqueza</a:t>
            </a:r>
            <a:r>
              <a:rPr lang="es-ES" dirty="0"/>
              <a:t>, el socialismo y el colectivismo marxista. Asimismo, se defiende la intervención del Estado </a:t>
            </a:r>
            <a:r>
              <a:rPr lang="es-ES" dirty="0">
                <a:sym typeface="Wingdings" panose="05000000000000000000" pitchFamily="2" charset="2"/>
              </a:rPr>
              <a:t> sentó las bases de la DSI.</a:t>
            </a:r>
          </a:p>
          <a:p>
            <a:pPr algn="just"/>
            <a:endParaRPr lang="es-ES" dirty="0">
              <a:sym typeface="Wingdings" panose="05000000000000000000" pitchFamily="2" charset="2"/>
            </a:endParaRPr>
          </a:p>
          <a:p>
            <a:pPr algn="just"/>
            <a:r>
              <a:rPr lang="es-ES" dirty="0">
                <a:sym typeface="Wingdings" panose="05000000000000000000" pitchFamily="2" charset="2"/>
              </a:rPr>
              <a:t>La Iglesia pudo elegir entre hacer frente a los movimientos de izquierda o simpatizar con ellos  eligió la segunda posibilidad.</a:t>
            </a:r>
          </a:p>
          <a:p>
            <a:pPr algn="just"/>
            <a:endParaRPr lang="es-ES" b="1" dirty="0">
              <a:sym typeface="Wingdings" panose="05000000000000000000" pitchFamily="2" charset="2"/>
            </a:endParaRPr>
          </a:p>
          <a:p>
            <a:pPr algn="just"/>
            <a:r>
              <a:rPr lang="es-ES" b="1" dirty="0">
                <a:solidFill>
                  <a:srgbClr val="FF0000"/>
                </a:solidFill>
                <a:sym typeface="Wingdings" panose="05000000000000000000" pitchFamily="2" charset="2"/>
              </a:rPr>
              <a:t>Los análisis de la Iglesia no tomaron en consideración los avances de la ciencia económica </a:t>
            </a:r>
            <a:r>
              <a:rPr lang="es-ES" dirty="0">
                <a:sym typeface="Wingdings" panose="05000000000000000000" pitchFamily="2" charset="2"/>
              </a:rPr>
              <a:t> para </a:t>
            </a:r>
            <a:r>
              <a:rPr lang="es-ES" dirty="0">
                <a:solidFill>
                  <a:srgbClr val="FF0000"/>
                </a:solidFill>
                <a:sym typeface="Wingdings" panose="05000000000000000000" pitchFamily="2" charset="2"/>
              </a:rPr>
              <a:t>BELTRÁN</a:t>
            </a:r>
            <a:r>
              <a:rPr lang="es-ES" dirty="0">
                <a:sym typeface="Wingdings" panose="05000000000000000000" pitchFamily="2" charset="2"/>
              </a:rPr>
              <a:t>, </a:t>
            </a:r>
            <a:r>
              <a:rPr lang="es-ES" dirty="0">
                <a:solidFill>
                  <a:srgbClr val="FF0000"/>
                </a:solidFill>
                <a:sym typeface="Wingdings" panose="05000000000000000000" pitchFamily="2" charset="2"/>
              </a:rPr>
              <a:t>L.</a:t>
            </a:r>
            <a:r>
              <a:rPr lang="es-ES" dirty="0">
                <a:sym typeface="Wingdings" panose="05000000000000000000" pitchFamily="2" charset="2"/>
              </a:rPr>
              <a:t>, las confesiones cristianas “no han tenido ni tienen una doctrina económica concreta y detallada” </a:t>
            </a:r>
            <a:r>
              <a:rPr kumimoji="0" lang="es-ES" sz="2900" b="0" i="0" u="none" strike="noStrike" kern="1200" cap="none" spc="0" normalizeH="0" baseline="0" noProof="0" dirty="0">
                <a:ln>
                  <a:noFill/>
                </a:ln>
                <a:solidFill>
                  <a:prstClr val="black"/>
                </a:solidFill>
                <a:effectLst/>
                <a:uLnTx/>
                <a:uFillTx/>
                <a:latin typeface="Calibri"/>
                <a:ea typeface="+mn-ea"/>
                <a:cs typeface="+mn-cs"/>
              </a:rPr>
              <a:t>  Olvidaban que </a:t>
            </a:r>
            <a:r>
              <a:rPr kumimoji="0" lang="es-ES" sz="2900" b="1" i="0" u="none" strike="noStrike" kern="1200" cap="none" spc="0" normalizeH="0" baseline="0" noProof="0" dirty="0">
                <a:ln>
                  <a:noFill/>
                </a:ln>
                <a:solidFill>
                  <a:srgbClr val="FF0000"/>
                </a:solidFill>
                <a:effectLst/>
                <a:uLnTx/>
                <a:uFillTx/>
                <a:latin typeface="Calibri"/>
                <a:ea typeface="+mn-ea"/>
                <a:cs typeface="+mn-cs"/>
              </a:rPr>
              <a:t>JEVONS</a:t>
            </a:r>
            <a:r>
              <a:rPr kumimoji="0" lang="es-ES" sz="2900" b="0" i="0" u="none" strike="noStrike" kern="1200" cap="none" spc="0" normalizeH="0" baseline="0" noProof="0" dirty="0">
                <a:ln>
                  <a:noFill/>
                </a:ln>
                <a:solidFill>
                  <a:prstClr val="black"/>
                </a:solidFill>
                <a:effectLst/>
                <a:uLnTx/>
                <a:uFillTx/>
                <a:latin typeface="Calibri"/>
                <a:ea typeface="+mn-ea"/>
                <a:cs typeface="+mn-cs"/>
              </a:rPr>
              <a:t> (1871) ya expuso la naturaleza del mercado con toda claridad: </a:t>
            </a:r>
            <a:r>
              <a:rPr kumimoji="0" lang="es-ES" sz="2900" b="0" i="0" u="none" strike="noStrike" kern="1200" cap="none" spc="0" normalizeH="0" baseline="0" noProof="0" dirty="0">
                <a:ln>
                  <a:noFill/>
                </a:ln>
                <a:solidFill>
                  <a:srgbClr val="FF0000"/>
                </a:solidFill>
                <a:effectLst/>
                <a:uLnTx/>
                <a:uFillTx/>
                <a:latin typeface="Calibri"/>
                <a:ea typeface="+mn-ea"/>
                <a:cs typeface="+mn-cs"/>
              </a:rPr>
              <a:t>“y debe haber competencia perfectamente libre, de forma que cualquiera intercambiará con cualquier otro por la menor ventaja perceptible”</a:t>
            </a:r>
            <a:r>
              <a:rPr kumimoji="0" lang="es-ES" sz="2900" b="0" i="0" u="none" strike="noStrike" kern="1200" cap="none" spc="0" normalizeH="0" baseline="0" noProof="0" dirty="0">
                <a:ln>
                  <a:noFill/>
                </a:ln>
                <a:solidFill>
                  <a:prstClr val="black"/>
                </a:solidFill>
                <a:effectLst/>
                <a:uLnTx/>
                <a:uFillTx/>
                <a:latin typeface="Calibri"/>
                <a:ea typeface="+mn-ea"/>
                <a:cs typeface="+mn-cs"/>
              </a:rPr>
              <a:t>.</a:t>
            </a:r>
          </a:p>
          <a:p>
            <a:pPr algn="just"/>
            <a:endParaRPr lang="es-ES" dirty="0">
              <a:sym typeface="Wingdings" panose="05000000000000000000" pitchFamily="2" charset="2"/>
            </a:endParaRPr>
          </a:p>
          <a:p>
            <a:pPr algn="just"/>
            <a:r>
              <a:rPr lang="es-ES" dirty="0">
                <a:sym typeface="Wingdings" panose="05000000000000000000" pitchFamily="2" charset="2"/>
              </a:rPr>
              <a:t>En relación con los </a:t>
            </a:r>
            <a:r>
              <a:rPr lang="es-ES" b="1" dirty="0">
                <a:sym typeface="Wingdings" panose="05000000000000000000" pitchFamily="2" charset="2"/>
              </a:rPr>
              <a:t>empresarios</a:t>
            </a:r>
            <a:r>
              <a:rPr lang="es-ES" dirty="0">
                <a:sym typeface="Wingdings" panose="05000000000000000000" pitchFamily="2" charset="2"/>
              </a:rPr>
              <a:t> se hace referencia a su </a:t>
            </a:r>
            <a:r>
              <a:rPr lang="es-ES" dirty="0">
                <a:solidFill>
                  <a:srgbClr val="FF0000"/>
                </a:solidFill>
                <a:sym typeface="Wingdings" panose="05000000000000000000" pitchFamily="2" charset="2"/>
              </a:rPr>
              <a:t>“inhumanidad”, </a:t>
            </a:r>
            <a:r>
              <a:rPr lang="es-ES" dirty="0">
                <a:sym typeface="Wingdings" panose="05000000000000000000" pitchFamily="2" charset="2"/>
              </a:rPr>
              <a:t>a la </a:t>
            </a:r>
            <a:r>
              <a:rPr lang="es-ES" dirty="0">
                <a:solidFill>
                  <a:srgbClr val="FF0000"/>
                </a:solidFill>
                <a:sym typeface="Wingdings" panose="05000000000000000000" pitchFamily="2" charset="2"/>
              </a:rPr>
              <a:t>“codicia de los competidores”, </a:t>
            </a:r>
            <a:r>
              <a:rPr lang="es-ES" dirty="0">
                <a:sym typeface="Wingdings" panose="05000000000000000000" pitchFamily="2" charset="2"/>
              </a:rPr>
              <a:t>al hecho de que </a:t>
            </a:r>
            <a:r>
              <a:rPr lang="es-ES" dirty="0">
                <a:solidFill>
                  <a:srgbClr val="FF0000"/>
                </a:solidFill>
                <a:sym typeface="Wingdings" panose="05000000000000000000" pitchFamily="2" charset="2"/>
              </a:rPr>
              <a:t>la riqueza nacional tiene su origen en el trabajo de los obreros, olvidando el papel de los empresarios</a:t>
            </a:r>
            <a:r>
              <a:rPr lang="es-ES" dirty="0">
                <a:sym typeface="Wingdings" panose="05000000000000000000" pitchFamily="2" charset="2"/>
              </a:rPr>
              <a:t>. </a:t>
            </a:r>
            <a:endParaRPr lang="es-ES" dirty="0"/>
          </a:p>
        </p:txBody>
      </p:sp>
      <p:sp>
        <p:nvSpPr>
          <p:cNvPr id="5" name="Marcador de número de diapositiva 4">
            <a:extLst>
              <a:ext uri="{FF2B5EF4-FFF2-40B4-BE49-F238E27FC236}">
                <a16:creationId xmlns:a16="http://schemas.microsoft.com/office/drawing/2014/main" id="{0969D4B7-A80C-6BE1-8AC5-40BD5CC8B2F7}"/>
              </a:ext>
            </a:extLst>
          </p:cNvPr>
          <p:cNvSpPr>
            <a:spLocks noGrp="1"/>
          </p:cNvSpPr>
          <p:nvPr>
            <p:ph type="sldNum" sz="quarter" idx="12"/>
          </p:nvPr>
        </p:nvSpPr>
        <p:spPr/>
        <p:txBody>
          <a:bodyPr/>
          <a:lstStyle/>
          <a:p>
            <a:fld id="{3C752B35-DF81-4FA4-8B3A-91FEA4BF5B75}" type="slidenum">
              <a:rPr lang="es-ES" smtClean="0"/>
              <a:pPr/>
              <a:t>31</a:t>
            </a:fld>
            <a:endParaRPr lang="es-ES"/>
          </a:p>
        </p:txBody>
      </p:sp>
      <p:sp>
        <p:nvSpPr>
          <p:cNvPr id="4" name="Marcador de pie de página 3">
            <a:extLst>
              <a:ext uri="{FF2B5EF4-FFF2-40B4-BE49-F238E27FC236}">
                <a16:creationId xmlns:a16="http://schemas.microsoft.com/office/drawing/2014/main" id="{EE248A27-7D78-A6A1-5703-BF68F6E26C6D}"/>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5263069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63588" y="1988840"/>
            <a:ext cx="7416824" cy="3693319"/>
          </a:xfrm>
          <a:prstGeom prst="rect">
            <a:avLst/>
          </a:prstGeom>
        </p:spPr>
        <p:txBody>
          <a:bodyPr wrap="square">
            <a:spAutoFit/>
          </a:bodyPr>
          <a:lstStyle/>
          <a:p>
            <a:pPr marL="285750" indent="-285750">
              <a:buFont typeface="Arial" panose="020B0604020202020204" pitchFamily="34" charset="0"/>
              <a:buChar char="•"/>
            </a:pPr>
            <a:endParaRPr lang="es-ES" dirty="0"/>
          </a:p>
          <a:p>
            <a:pPr marL="285750" indent="-285750">
              <a:buFont typeface="Arial" panose="020B0604020202020204" pitchFamily="34" charset="0"/>
              <a:buChar char="•"/>
            </a:pPr>
            <a:endParaRPr lang="es-ES" dirty="0"/>
          </a:p>
          <a:p>
            <a:pPr marL="285750" indent="-285750" algn="just">
              <a:buFont typeface="Arial" panose="020B0604020202020204" pitchFamily="34" charset="0"/>
              <a:buChar char="•"/>
            </a:pPr>
            <a:r>
              <a:rPr lang="es-ES" dirty="0"/>
              <a:t>Guerra Civil USA (1861-1865) </a:t>
            </a:r>
            <a:r>
              <a:rPr lang="es-ES" dirty="0">
                <a:sym typeface="Wingdings" panose="05000000000000000000" pitchFamily="2" charset="2"/>
              </a:rPr>
              <a:t></a:t>
            </a:r>
            <a:r>
              <a:rPr lang="es-ES" dirty="0"/>
              <a:t> desarrollo espectacular de la economía</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a:t>Transporte + Telecomunicaciones + Energía </a:t>
            </a:r>
            <a:r>
              <a:rPr lang="es-ES" dirty="0">
                <a:sym typeface="Wingdings" panose="05000000000000000000" pitchFamily="2" charset="2"/>
              </a:rPr>
              <a:t></a:t>
            </a:r>
            <a:r>
              <a:rPr lang="es-ES" dirty="0"/>
              <a:t> Unidad de mercado + ESC + Gama</a:t>
            </a:r>
          </a:p>
          <a:p>
            <a:pPr marL="285750" indent="-285750" algn="just">
              <a:buFont typeface="Arial" panose="020B0604020202020204" pitchFamily="34" charset="0"/>
              <a:buChar char="•"/>
            </a:pPr>
            <a:endParaRPr lang="es-ES" dirty="0"/>
          </a:p>
          <a:p>
            <a:pPr marL="285750" indent="-285750" algn="just">
              <a:buFont typeface="Arial" panose="020B0604020202020204" pitchFamily="34" charset="0"/>
              <a:buChar char="•"/>
            </a:pPr>
            <a:r>
              <a:rPr lang="es-ES" dirty="0"/>
              <a:t>Finales del s. XIX: los economistas disponían del esquema de la competencia perfecta </a:t>
            </a:r>
            <a:r>
              <a:rPr lang="es-ES" dirty="0">
                <a:sym typeface="Wingdings" panose="05000000000000000000" pitchFamily="2" charset="2"/>
              </a:rPr>
              <a:t></a:t>
            </a:r>
            <a:r>
              <a:rPr lang="es-ES" dirty="0"/>
              <a:t> Ventajas</a:t>
            </a:r>
          </a:p>
          <a:p>
            <a:pPr algn="just"/>
            <a:endParaRPr lang="es-ES" dirty="0"/>
          </a:p>
          <a:p>
            <a:pPr marL="285750" indent="-285750" algn="just">
              <a:buFont typeface="Arial" panose="020B0604020202020204" pitchFamily="34" charset="0"/>
              <a:buChar char="•"/>
            </a:pPr>
            <a:r>
              <a:rPr lang="es-ES" dirty="0"/>
              <a:t>Referencias: </a:t>
            </a:r>
            <a:r>
              <a:rPr lang="es-ES" dirty="0" err="1"/>
              <a:t>Edgeworth</a:t>
            </a:r>
            <a:r>
              <a:rPr lang="es-ES" dirty="0"/>
              <a:t>, Clark, </a:t>
            </a:r>
            <a:r>
              <a:rPr lang="es-ES" dirty="0" err="1"/>
              <a:t>Knight</a:t>
            </a:r>
            <a:r>
              <a:rPr lang="es-ES" dirty="0"/>
              <a:t>, de acuerdo con </a:t>
            </a:r>
            <a:r>
              <a:rPr lang="es-ES" dirty="0" err="1"/>
              <a:t>Stigler</a:t>
            </a:r>
            <a:endParaRPr lang="es-ES" dirty="0"/>
          </a:p>
          <a:p>
            <a:pPr algn="just"/>
            <a:endParaRPr lang="es-ES" dirty="0"/>
          </a:p>
          <a:p>
            <a:pPr marL="285750" indent="-285750" algn="just">
              <a:buFont typeface="Arial" panose="020B0604020202020204" pitchFamily="34" charset="0"/>
              <a:buChar char="•"/>
            </a:pPr>
            <a:r>
              <a:rPr lang="es-ES" dirty="0"/>
              <a:t>Políticos + </a:t>
            </a:r>
            <a:r>
              <a:rPr lang="es-ES" dirty="0" err="1"/>
              <a:t>JurIstas</a:t>
            </a:r>
            <a:r>
              <a:rPr lang="es-ES" dirty="0"/>
              <a:t>: llegaron a la misma conclusión </a:t>
            </a:r>
            <a:r>
              <a:rPr lang="es-ES" dirty="0">
                <a:sym typeface="Wingdings" panose="05000000000000000000" pitchFamily="2" charset="2"/>
              </a:rPr>
              <a:t></a:t>
            </a:r>
            <a:r>
              <a:rPr lang="es-ES" dirty="0"/>
              <a:t> normas</a:t>
            </a:r>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931654"/>
            <a:ext cx="6624736" cy="1138773"/>
          </a:xfrm>
          <a:prstGeom prst="rect">
            <a:avLst/>
          </a:prstGeom>
          <a:noFill/>
        </p:spPr>
        <p:txBody>
          <a:bodyPr wrap="square" rtlCol="0">
            <a:spAutoFit/>
          </a:bodyPr>
          <a:lstStyle/>
          <a:p>
            <a:pPr algn="ctr"/>
            <a:endParaRPr lang="es-ES" sz="2000" dirty="0"/>
          </a:p>
          <a:p>
            <a:pPr algn="just"/>
            <a:r>
              <a:rPr lang="es-ES" sz="1600" b="1" dirty="0">
                <a:solidFill>
                  <a:srgbClr val="FF0000"/>
                </a:solidFill>
              </a:rPr>
              <a:t>PESE A LA AVERSIÓN DE LA IGLESIA POR LA LIBERTAD ECONÓMICA Y EL CAPÌTALISMO, LOS ECONOMISTAS Y LOS JURISTAS ELABORARON LA DOCTRINA SOBRE LOS MERCADOS Y LA COMPETENCIA</a:t>
            </a:r>
          </a:p>
        </p:txBody>
      </p:sp>
      <p:sp>
        <p:nvSpPr>
          <p:cNvPr id="9" name="Marcador de número de diapositiva 8">
            <a:extLst>
              <a:ext uri="{FF2B5EF4-FFF2-40B4-BE49-F238E27FC236}">
                <a16:creationId xmlns:a16="http://schemas.microsoft.com/office/drawing/2014/main" id="{1CFE887B-3270-4292-B273-B0C6F62280EF}"/>
              </a:ext>
            </a:extLst>
          </p:cNvPr>
          <p:cNvSpPr>
            <a:spLocks noGrp="1"/>
          </p:cNvSpPr>
          <p:nvPr>
            <p:ph type="sldNum" sz="quarter" idx="12"/>
          </p:nvPr>
        </p:nvSpPr>
        <p:spPr/>
        <p:txBody>
          <a:bodyPr/>
          <a:lstStyle/>
          <a:p>
            <a:fld id="{3C752B35-DF81-4FA4-8B3A-91FEA4BF5B75}" type="slidenum">
              <a:rPr lang="es-ES" smtClean="0"/>
              <a:pPr/>
              <a:t>32</a:t>
            </a:fld>
            <a:endParaRPr lang="es-ES"/>
          </a:p>
        </p:txBody>
      </p:sp>
      <p:sp>
        <p:nvSpPr>
          <p:cNvPr id="2" name="Marcador de pie de página 1">
            <a:extLst>
              <a:ext uri="{FF2B5EF4-FFF2-40B4-BE49-F238E27FC236}">
                <a16:creationId xmlns:a16="http://schemas.microsoft.com/office/drawing/2014/main" id="{48C4A304-2DE4-E8F4-4EFD-02A43C2C8FD1}"/>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7384573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9592" y="1844824"/>
            <a:ext cx="7416824" cy="4524315"/>
          </a:xfrm>
          <a:prstGeom prst="rect">
            <a:avLst/>
          </a:prstGeom>
        </p:spPr>
        <p:txBody>
          <a:bodyPr wrap="square">
            <a:spAutoFit/>
          </a:bodyPr>
          <a:lstStyle/>
          <a:p>
            <a:pPr marL="285750" indent="-285750" algn="just">
              <a:buFont typeface="Arial" panose="020B0604020202020204" pitchFamily="34" charset="0"/>
              <a:buChar char="•"/>
            </a:pPr>
            <a:endParaRPr lang="es-ES" sz="2400" dirty="0"/>
          </a:p>
          <a:p>
            <a:pPr marL="285750" indent="-285750" algn="just">
              <a:buFont typeface="Arial" panose="020B0604020202020204" pitchFamily="34" charset="0"/>
              <a:buChar char="•"/>
            </a:pPr>
            <a:endParaRPr lang="es-ES" sz="2400" dirty="0"/>
          </a:p>
          <a:p>
            <a:pPr marL="285750" indent="-285750" algn="just">
              <a:buFont typeface="Arial" panose="020B0604020202020204" pitchFamily="34" charset="0"/>
              <a:buChar char="•"/>
            </a:pPr>
            <a:r>
              <a:rPr lang="el-GR" sz="2400" dirty="0"/>
              <a:t>Δ</a:t>
            </a:r>
            <a:r>
              <a:rPr lang="es-ES" sz="2400" dirty="0"/>
              <a:t> mercado </a:t>
            </a:r>
            <a:r>
              <a:rPr lang="es-ES" sz="2400" dirty="0">
                <a:sym typeface="Wingdings" panose="05000000000000000000" pitchFamily="2" charset="2"/>
              </a:rPr>
              <a:t></a:t>
            </a:r>
            <a:r>
              <a:rPr lang="es-ES" sz="2400" dirty="0"/>
              <a:t> </a:t>
            </a:r>
            <a:r>
              <a:rPr lang="el-GR" sz="2400" dirty="0"/>
              <a:t>Δ</a:t>
            </a:r>
            <a:r>
              <a:rPr lang="es-ES" sz="2400" dirty="0"/>
              <a:t> dimensión empresarial en un contexto de libertad de mercado </a:t>
            </a:r>
            <a:r>
              <a:rPr lang="es-ES" sz="2400" dirty="0">
                <a:sym typeface="Wingdings" panose="05000000000000000000" pitchFamily="2" charset="2"/>
              </a:rPr>
              <a:t> </a:t>
            </a:r>
            <a:r>
              <a:rPr lang="es-ES" sz="2400" dirty="0"/>
              <a:t>O &gt; D </a:t>
            </a:r>
            <a:r>
              <a:rPr lang="es-ES" sz="2400" dirty="0">
                <a:sym typeface="Wingdings" panose="05000000000000000000" pitchFamily="2" charset="2"/>
              </a:rPr>
              <a:t></a:t>
            </a:r>
            <a:r>
              <a:rPr lang="es-ES" sz="2400" dirty="0"/>
              <a:t> fuerte competencia </a:t>
            </a:r>
            <a:r>
              <a:rPr lang="es-ES" sz="2400" dirty="0">
                <a:sym typeface="Wingdings" panose="05000000000000000000" pitchFamily="2" charset="2"/>
              </a:rPr>
              <a:t></a:t>
            </a:r>
            <a:r>
              <a:rPr lang="es-ES" sz="2400" dirty="0"/>
              <a:t> impacto sobre p, beneficios </a:t>
            </a:r>
            <a:r>
              <a:rPr lang="es-ES" sz="2400" dirty="0">
                <a:sym typeface="Wingdings" panose="05000000000000000000" pitchFamily="2" charset="2"/>
              </a:rPr>
              <a:t></a:t>
            </a:r>
            <a:r>
              <a:rPr lang="es-ES" sz="2400" dirty="0"/>
              <a:t> </a:t>
            </a:r>
            <a:r>
              <a:rPr lang="es-ES" sz="2400" b="1" dirty="0">
                <a:solidFill>
                  <a:srgbClr val="FF0000"/>
                </a:solidFill>
              </a:rPr>
              <a:t>¡COLUSIÓN! </a:t>
            </a:r>
            <a:r>
              <a:rPr lang="es-ES" sz="2400" b="1" dirty="0"/>
              <a:t>sobre p, q, CONC</a:t>
            </a:r>
          </a:p>
          <a:p>
            <a:pPr algn="just"/>
            <a:endParaRPr lang="es-ES" sz="2400" dirty="0"/>
          </a:p>
          <a:p>
            <a:pPr algn="just"/>
            <a:endParaRPr lang="es-ES" sz="2400" dirty="0"/>
          </a:p>
          <a:p>
            <a:pPr marL="285750" indent="-285750" algn="just">
              <a:buFont typeface="Arial" panose="020B0604020202020204" pitchFamily="34" charset="0"/>
              <a:buChar char="•"/>
            </a:pPr>
            <a:r>
              <a:rPr lang="es-ES" sz="2400" b="1" dirty="0">
                <a:solidFill>
                  <a:srgbClr val="FF0000"/>
                </a:solidFill>
              </a:rPr>
              <a:t>Elecciones 1888</a:t>
            </a:r>
            <a:r>
              <a:rPr lang="es-ES" sz="2400" dirty="0"/>
              <a:t>: </a:t>
            </a:r>
            <a:r>
              <a:rPr lang="es-ES" sz="2400" dirty="0" err="1"/>
              <a:t>Dem</a:t>
            </a:r>
            <a:r>
              <a:rPr lang="es-ES" sz="2400" dirty="0"/>
              <a:t> + </a:t>
            </a:r>
            <a:r>
              <a:rPr lang="es-ES" sz="2400" dirty="0" err="1"/>
              <a:t>Rep</a:t>
            </a:r>
            <a:r>
              <a:rPr lang="es-ES" sz="2400" dirty="0"/>
              <a:t> condenaron los abusos de poder por parte de las grandes empresas </a:t>
            </a:r>
            <a:r>
              <a:rPr lang="es-ES" sz="2400" dirty="0">
                <a:sym typeface="Wingdings" panose="05000000000000000000" pitchFamily="2" charset="2"/>
              </a:rPr>
              <a:t></a:t>
            </a:r>
            <a:r>
              <a:rPr lang="es-ES" sz="2400" dirty="0"/>
              <a:t> eco sobre la sociedad y los medios de comunicación </a:t>
            </a:r>
            <a:r>
              <a:rPr lang="es-ES" sz="2400" dirty="0">
                <a:sym typeface="Wingdings" panose="05000000000000000000" pitchFamily="2" charset="2"/>
              </a:rPr>
              <a:t></a:t>
            </a:r>
            <a:r>
              <a:rPr lang="es-ES" sz="2400" dirty="0"/>
              <a:t>       </a:t>
            </a:r>
            <a:r>
              <a:rPr lang="es-ES" sz="2400" b="1" dirty="0"/>
              <a:t>reacción contra los MON</a:t>
            </a:r>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931654"/>
            <a:ext cx="6624736" cy="1200329"/>
          </a:xfrm>
          <a:prstGeom prst="rect">
            <a:avLst/>
          </a:prstGeom>
          <a:noFill/>
        </p:spPr>
        <p:txBody>
          <a:bodyPr wrap="square" rtlCol="0">
            <a:spAutoFit/>
          </a:bodyPr>
          <a:lstStyle/>
          <a:p>
            <a:pPr algn="ctr"/>
            <a:r>
              <a:rPr lang="es-ES" sz="2400" b="1" dirty="0"/>
              <a:t>EN USA, LA COMPETENCIA BENEFICIABA A LOS CONSUMIDORES, PERO DAÑABA LOS BENEFICIOS EMPRESARIALES</a:t>
            </a:r>
          </a:p>
        </p:txBody>
      </p:sp>
      <p:sp>
        <p:nvSpPr>
          <p:cNvPr id="11" name="Marcador de número de diapositiva 10">
            <a:extLst>
              <a:ext uri="{FF2B5EF4-FFF2-40B4-BE49-F238E27FC236}">
                <a16:creationId xmlns:a16="http://schemas.microsoft.com/office/drawing/2014/main" id="{E35C39AC-5D8A-45FB-A7EB-F779D20665F3}"/>
              </a:ext>
            </a:extLst>
          </p:cNvPr>
          <p:cNvSpPr>
            <a:spLocks noGrp="1"/>
          </p:cNvSpPr>
          <p:nvPr>
            <p:ph type="sldNum" sz="quarter" idx="12"/>
          </p:nvPr>
        </p:nvSpPr>
        <p:spPr/>
        <p:txBody>
          <a:bodyPr/>
          <a:lstStyle/>
          <a:p>
            <a:fld id="{3C752B35-DF81-4FA4-8B3A-91FEA4BF5B75}" type="slidenum">
              <a:rPr lang="es-ES" smtClean="0"/>
              <a:pPr/>
              <a:t>33</a:t>
            </a:fld>
            <a:endParaRPr lang="es-ES"/>
          </a:p>
        </p:txBody>
      </p:sp>
      <p:sp>
        <p:nvSpPr>
          <p:cNvPr id="2" name="Marcador de pie de página 1">
            <a:extLst>
              <a:ext uri="{FF2B5EF4-FFF2-40B4-BE49-F238E27FC236}">
                <a16:creationId xmlns:a16="http://schemas.microsoft.com/office/drawing/2014/main" id="{E780E39E-5D80-00E4-DD3C-85948223E4E2}"/>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471704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63CBB9-0E3F-6ABA-1AF6-129D88CFF6DE}"/>
              </a:ext>
            </a:extLst>
          </p:cNvPr>
          <p:cNvSpPr>
            <a:spLocks noGrp="1"/>
          </p:cNvSpPr>
          <p:nvPr>
            <p:ph type="title"/>
          </p:nvPr>
        </p:nvSpPr>
        <p:spPr/>
        <p:txBody>
          <a:bodyPr>
            <a:normAutofit fontScale="90000"/>
          </a:bodyPr>
          <a:lstStyle/>
          <a:p>
            <a:r>
              <a:rPr lang="es-ES" sz="2800" b="1" dirty="0"/>
              <a:t>PREOCUPACIÓN POR EL GRAN PODER DE LOS MONOPOLIOS: </a:t>
            </a:r>
            <a:r>
              <a:rPr lang="es-ES" sz="2800" b="1" dirty="0">
                <a:solidFill>
                  <a:srgbClr val="FF0000"/>
                </a:solidFill>
              </a:rPr>
              <a:t>EL PADRE RYAN </a:t>
            </a:r>
            <a:r>
              <a:rPr lang="es-ES" sz="2800" b="1" dirty="0"/>
              <a:t>+ IGNATIUS DONNELLY (I)</a:t>
            </a:r>
          </a:p>
        </p:txBody>
      </p:sp>
      <p:sp>
        <p:nvSpPr>
          <p:cNvPr id="3" name="Marcador de contenido 2">
            <a:extLst>
              <a:ext uri="{FF2B5EF4-FFF2-40B4-BE49-F238E27FC236}">
                <a16:creationId xmlns:a16="http://schemas.microsoft.com/office/drawing/2014/main" id="{43158CDB-22A3-C65E-8AAB-BEBE7DAAA959}"/>
              </a:ext>
            </a:extLst>
          </p:cNvPr>
          <p:cNvSpPr>
            <a:spLocks noGrp="1"/>
          </p:cNvSpPr>
          <p:nvPr>
            <p:ph idx="1"/>
          </p:nvPr>
        </p:nvSpPr>
        <p:spPr/>
        <p:txBody>
          <a:bodyPr>
            <a:normAutofit fontScale="62500" lnSpcReduction="20000"/>
          </a:bodyPr>
          <a:lstStyle/>
          <a:p>
            <a:pPr algn="just"/>
            <a:r>
              <a:rPr lang="es-ES" b="1" dirty="0">
                <a:solidFill>
                  <a:srgbClr val="FF0000"/>
                </a:solidFill>
              </a:rPr>
              <a:t>John Ryan </a:t>
            </a:r>
            <a:r>
              <a:rPr lang="es-ES" dirty="0"/>
              <a:t>(1865 [Minnesota]-1945) era hijo de irlandeses (emigraron por la hambruna generada por la enfermedad de la patata) y granjeros católicos. Fue un </a:t>
            </a:r>
            <a:r>
              <a:rPr lang="es-ES" b="1" dirty="0">
                <a:solidFill>
                  <a:srgbClr val="FF0000"/>
                </a:solidFill>
              </a:rPr>
              <a:t>sacerdote católico</a:t>
            </a:r>
            <a:r>
              <a:rPr lang="es-ES" dirty="0"/>
              <a:t>, activista defensor de la “justicia social”.</a:t>
            </a:r>
          </a:p>
          <a:p>
            <a:pPr algn="just"/>
            <a:endParaRPr lang="es-ES" dirty="0"/>
          </a:p>
          <a:p>
            <a:pPr algn="just"/>
            <a:r>
              <a:rPr lang="es-ES" dirty="0"/>
              <a:t>Sensibilizado por los problemas de los agricultores (↑p, MON ferrocarriles, CONC de K en pocas manos) </a:t>
            </a:r>
            <a:r>
              <a:rPr lang="es-ES" dirty="0">
                <a:sym typeface="Wingdings" panose="05000000000000000000" pitchFamily="2" charset="2"/>
              </a:rPr>
              <a:t> se acercó al movimiento populista y fue influido por </a:t>
            </a:r>
            <a:r>
              <a:rPr lang="es-ES" b="1" dirty="0" err="1">
                <a:solidFill>
                  <a:srgbClr val="FF0000"/>
                </a:solidFill>
                <a:sym typeface="Wingdings" panose="05000000000000000000" pitchFamily="2" charset="2"/>
              </a:rPr>
              <a:t>Ignatius</a:t>
            </a:r>
            <a:r>
              <a:rPr lang="es-ES" b="1" dirty="0">
                <a:solidFill>
                  <a:srgbClr val="FF0000"/>
                </a:solidFill>
                <a:sym typeface="Wingdings" panose="05000000000000000000" pitchFamily="2" charset="2"/>
              </a:rPr>
              <a:t> Donnelly</a:t>
            </a:r>
            <a:r>
              <a:rPr lang="es-ES" b="1" dirty="0">
                <a:sym typeface="Wingdings" panose="05000000000000000000" pitchFamily="2" charset="2"/>
              </a:rPr>
              <a:t>.</a:t>
            </a:r>
          </a:p>
          <a:p>
            <a:pPr algn="just"/>
            <a:endParaRPr lang="es-ES" dirty="0">
              <a:sym typeface="Wingdings" panose="05000000000000000000" pitchFamily="2" charset="2"/>
            </a:endParaRPr>
          </a:p>
          <a:p>
            <a:pPr algn="just"/>
            <a:r>
              <a:rPr lang="es-ES" dirty="0">
                <a:sym typeface="Wingdings" panose="05000000000000000000" pitchFamily="2" charset="2"/>
              </a:rPr>
              <a:t>No le gustaban ni el </a:t>
            </a:r>
            <a:r>
              <a:rPr lang="es-ES" dirty="0" err="1">
                <a:sym typeface="Wingdings" panose="05000000000000000000" pitchFamily="2" charset="2"/>
              </a:rPr>
              <a:t>Kismo</a:t>
            </a:r>
            <a:r>
              <a:rPr lang="es-ES" dirty="0">
                <a:sym typeface="Wingdings" panose="05000000000000000000" pitchFamily="2" charset="2"/>
              </a:rPr>
              <a:t> ni las ideas socialistas</a:t>
            </a:r>
          </a:p>
          <a:p>
            <a:pPr algn="just"/>
            <a:endParaRPr lang="es-ES" dirty="0">
              <a:sym typeface="Wingdings" panose="05000000000000000000" pitchFamily="2" charset="2"/>
            </a:endParaRPr>
          </a:p>
          <a:p>
            <a:pPr algn="just"/>
            <a:r>
              <a:rPr lang="es-ES" dirty="0">
                <a:sym typeface="Wingdings" panose="05000000000000000000" pitchFamily="2" charset="2"/>
              </a:rPr>
              <a:t>En relación con el intervencionismo incluido en la R </a:t>
            </a:r>
            <a:r>
              <a:rPr lang="es-ES" dirty="0" err="1">
                <a:sym typeface="Wingdings" panose="05000000000000000000" pitchFamily="2" charset="2"/>
              </a:rPr>
              <a:t>Novarum</a:t>
            </a:r>
            <a:r>
              <a:rPr lang="es-ES" dirty="0">
                <a:sym typeface="Wingdings" panose="05000000000000000000" pitchFamily="2" charset="2"/>
              </a:rPr>
              <a:t> </a:t>
            </a:r>
            <a:r>
              <a:rPr lang="es-ES" dirty="0">
                <a:solidFill>
                  <a:srgbClr val="FF0000"/>
                </a:solidFill>
                <a:sym typeface="Wingdings" panose="05000000000000000000" pitchFamily="2" charset="2"/>
              </a:rPr>
              <a:t>pasó de considerarla adecuada a interpretarla como una política socialista</a:t>
            </a:r>
            <a:r>
              <a:rPr lang="es-ES" dirty="0">
                <a:sym typeface="Wingdings" panose="05000000000000000000" pitchFamily="2" charset="2"/>
              </a:rPr>
              <a:t>.</a:t>
            </a:r>
          </a:p>
          <a:p>
            <a:pPr algn="just"/>
            <a:endParaRPr lang="es-ES" dirty="0">
              <a:sym typeface="Wingdings" panose="05000000000000000000" pitchFamily="2" charset="2"/>
            </a:endParaRPr>
          </a:p>
          <a:p>
            <a:pPr algn="just"/>
            <a:r>
              <a:rPr lang="es-ES" b="1" dirty="0">
                <a:sym typeface="Wingdings" panose="05000000000000000000" pitchFamily="2" charset="2"/>
              </a:rPr>
              <a:t>Articuló la DSI con la realidad económica norteamericana</a:t>
            </a:r>
            <a:r>
              <a:rPr lang="es-ES" dirty="0">
                <a:sym typeface="Wingdings" panose="05000000000000000000" pitchFamily="2" charset="2"/>
              </a:rPr>
              <a:t>.</a:t>
            </a:r>
            <a:endParaRPr lang="es-ES" dirty="0"/>
          </a:p>
        </p:txBody>
      </p:sp>
      <p:sp>
        <p:nvSpPr>
          <p:cNvPr id="5" name="Marcador de número de diapositiva 4">
            <a:extLst>
              <a:ext uri="{FF2B5EF4-FFF2-40B4-BE49-F238E27FC236}">
                <a16:creationId xmlns:a16="http://schemas.microsoft.com/office/drawing/2014/main" id="{0C5EB625-0FC3-0D60-8932-22B96B14514B}"/>
              </a:ext>
            </a:extLst>
          </p:cNvPr>
          <p:cNvSpPr>
            <a:spLocks noGrp="1"/>
          </p:cNvSpPr>
          <p:nvPr>
            <p:ph type="sldNum" sz="quarter" idx="12"/>
          </p:nvPr>
        </p:nvSpPr>
        <p:spPr/>
        <p:txBody>
          <a:bodyPr/>
          <a:lstStyle/>
          <a:p>
            <a:fld id="{3C752B35-DF81-4FA4-8B3A-91FEA4BF5B75}" type="slidenum">
              <a:rPr lang="es-ES" smtClean="0"/>
              <a:pPr/>
              <a:t>34</a:t>
            </a:fld>
            <a:endParaRPr lang="es-ES"/>
          </a:p>
        </p:txBody>
      </p:sp>
      <p:sp>
        <p:nvSpPr>
          <p:cNvPr id="4" name="Marcador de pie de página 3">
            <a:extLst>
              <a:ext uri="{FF2B5EF4-FFF2-40B4-BE49-F238E27FC236}">
                <a16:creationId xmlns:a16="http://schemas.microsoft.com/office/drawing/2014/main" id="{98FBBE5A-66E5-23C0-AA2E-38D010CD160F}"/>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0330628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50E00A-993E-2D00-F0C8-B25456ABD1AE}"/>
              </a:ext>
            </a:extLst>
          </p:cNvPr>
          <p:cNvSpPr>
            <a:spLocks noGrp="1"/>
          </p:cNvSpPr>
          <p:nvPr>
            <p:ph type="title"/>
          </p:nvPr>
        </p:nvSpPr>
        <p:spPr/>
        <p:txBody>
          <a:bodyPr>
            <a:normAutofit fontScale="90000"/>
          </a:bodyPr>
          <a:lstStyle/>
          <a:p>
            <a:r>
              <a:rPr kumimoji="0" lang="es-ES" sz="2800" b="1" i="0" u="none" strike="noStrike" kern="1200" cap="none" spc="0" normalizeH="0" baseline="0" noProof="0" dirty="0">
                <a:ln>
                  <a:noFill/>
                </a:ln>
                <a:solidFill>
                  <a:prstClr val="black"/>
                </a:solidFill>
                <a:effectLst/>
                <a:uLnTx/>
                <a:uFillTx/>
                <a:latin typeface="Calibri"/>
                <a:ea typeface="+mj-ea"/>
                <a:cs typeface="+mj-cs"/>
              </a:rPr>
              <a:t>PREOCUPACIÓN POR EL GRAN PODER DE LOS MONOPOLIOS: EL PADRE RYAN + IGNATIUS DONNELLY (II)</a:t>
            </a:r>
            <a:endParaRPr lang="es-ES" dirty="0"/>
          </a:p>
        </p:txBody>
      </p:sp>
      <p:sp>
        <p:nvSpPr>
          <p:cNvPr id="3" name="Marcador de contenido 2">
            <a:extLst>
              <a:ext uri="{FF2B5EF4-FFF2-40B4-BE49-F238E27FC236}">
                <a16:creationId xmlns:a16="http://schemas.microsoft.com/office/drawing/2014/main" id="{373E8EF7-CA24-BC55-425F-0DFF20B0FDEB}"/>
              </a:ext>
            </a:extLst>
          </p:cNvPr>
          <p:cNvSpPr>
            <a:spLocks noGrp="1"/>
          </p:cNvSpPr>
          <p:nvPr>
            <p:ph idx="1"/>
          </p:nvPr>
        </p:nvSpPr>
        <p:spPr/>
        <p:txBody>
          <a:bodyPr>
            <a:normAutofit fontScale="92500" lnSpcReduction="20000"/>
          </a:bodyPr>
          <a:lstStyle/>
          <a:p>
            <a:pPr algn="just"/>
            <a:r>
              <a:rPr lang="es-ES" b="1" dirty="0">
                <a:solidFill>
                  <a:srgbClr val="FF0000"/>
                </a:solidFill>
              </a:rPr>
              <a:t>Donnelly</a:t>
            </a:r>
            <a:r>
              <a:rPr lang="es-ES" dirty="0"/>
              <a:t> fue miembro del Partido del pueblo y fundador del </a:t>
            </a:r>
            <a:r>
              <a:rPr lang="es-ES" b="1" dirty="0">
                <a:solidFill>
                  <a:srgbClr val="FF0000"/>
                </a:solidFill>
              </a:rPr>
              <a:t>Partido anti monopolio</a:t>
            </a:r>
            <a:r>
              <a:rPr lang="es-ES" b="1" dirty="0"/>
              <a:t> </a:t>
            </a:r>
            <a:r>
              <a:rPr lang="es-ES" dirty="0"/>
              <a:t>(1874-1886). Fue editor de un semanario liberal: Anti monopolio </a:t>
            </a:r>
            <a:r>
              <a:rPr lang="es-ES" dirty="0">
                <a:sym typeface="Wingdings" panose="05000000000000000000" pitchFamily="2" charset="2"/>
              </a:rPr>
              <a:t></a:t>
            </a:r>
            <a:r>
              <a:rPr lang="es-ES" dirty="0"/>
              <a:t> Banqueros y financieros eran calificados como enemigos del pueblo.</a:t>
            </a:r>
          </a:p>
          <a:p>
            <a:pPr algn="just"/>
            <a:endParaRPr lang="es-ES" dirty="0"/>
          </a:p>
          <a:p>
            <a:pPr algn="just"/>
            <a:r>
              <a:rPr lang="es-ES" dirty="0"/>
              <a:t>También hubo otros partidos anti monopolio en California y N. Y..</a:t>
            </a:r>
          </a:p>
          <a:p>
            <a:pPr algn="just"/>
            <a:endParaRPr lang="es-ES" dirty="0"/>
          </a:p>
          <a:p>
            <a:pPr algn="just"/>
            <a:r>
              <a:rPr lang="es-ES" dirty="0"/>
              <a:t>Pueden considerarse como </a:t>
            </a:r>
            <a:r>
              <a:rPr lang="es-ES" dirty="0">
                <a:solidFill>
                  <a:srgbClr val="FF0000"/>
                </a:solidFill>
              </a:rPr>
              <a:t>inspiradores de la Sherman </a:t>
            </a:r>
            <a:r>
              <a:rPr lang="es-ES" dirty="0" err="1">
                <a:solidFill>
                  <a:srgbClr val="FF0000"/>
                </a:solidFill>
              </a:rPr>
              <a:t>Act</a:t>
            </a:r>
            <a:r>
              <a:rPr lang="es-ES" dirty="0"/>
              <a:t>. </a:t>
            </a:r>
          </a:p>
        </p:txBody>
      </p:sp>
      <p:sp>
        <p:nvSpPr>
          <p:cNvPr id="4" name="Marcador de número de diapositiva 3">
            <a:extLst>
              <a:ext uri="{FF2B5EF4-FFF2-40B4-BE49-F238E27FC236}">
                <a16:creationId xmlns:a16="http://schemas.microsoft.com/office/drawing/2014/main" id="{6D928ECC-4341-4A59-E0DA-ABC923D76E03}"/>
              </a:ext>
            </a:extLst>
          </p:cNvPr>
          <p:cNvSpPr>
            <a:spLocks noGrp="1"/>
          </p:cNvSpPr>
          <p:nvPr>
            <p:ph type="sldNum" sz="quarter" idx="12"/>
          </p:nvPr>
        </p:nvSpPr>
        <p:spPr/>
        <p:txBody>
          <a:bodyPr/>
          <a:lstStyle/>
          <a:p>
            <a:fld id="{3C752B35-DF81-4FA4-8B3A-91FEA4BF5B75}" type="slidenum">
              <a:rPr lang="es-ES" smtClean="0"/>
              <a:pPr/>
              <a:t>35</a:t>
            </a:fld>
            <a:endParaRPr lang="es-ES"/>
          </a:p>
        </p:txBody>
      </p:sp>
      <p:sp>
        <p:nvSpPr>
          <p:cNvPr id="5" name="Marcador de pie de página 4">
            <a:extLst>
              <a:ext uri="{FF2B5EF4-FFF2-40B4-BE49-F238E27FC236}">
                <a16:creationId xmlns:a16="http://schemas.microsoft.com/office/drawing/2014/main" id="{732CA730-F454-9AB1-BD8E-FFA05A4A755C}"/>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40511813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9592" y="1844824"/>
            <a:ext cx="7416824" cy="4708981"/>
          </a:xfrm>
          <a:prstGeom prst="rect">
            <a:avLst/>
          </a:prstGeom>
        </p:spPr>
        <p:txBody>
          <a:bodyPr wrap="square">
            <a:spAutoFit/>
          </a:bodyPr>
          <a:lstStyle/>
          <a:p>
            <a:pPr marL="285750" indent="-285750" algn="just">
              <a:buFont typeface="Arial" panose="020B0604020202020204" pitchFamily="34" charset="0"/>
              <a:buChar char="•"/>
            </a:pPr>
            <a:r>
              <a:rPr lang="es-ES" sz="2000" dirty="0">
                <a:solidFill>
                  <a:srgbClr val="FF0000"/>
                </a:solidFill>
              </a:rPr>
              <a:t>Canadá (1889): </a:t>
            </a:r>
            <a:r>
              <a:rPr lang="es-ES" sz="2000" b="1" dirty="0" err="1"/>
              <a:t>Act</a:t>
            </a:r>
            <a:r>
              <a:rPr lang="es-ES" sz="2000" b="1" dirty="0"/>
              <a:t> </a:t>
            </a:r>
            <a:r>
              <a:rPr lang="es-ES" sz="2000" b="1" dirty="0" err="1"/>
              <a:t>for</a:t>
            </a:r>
            <a:r>
              <a:rPr lang="es-ES" sz="2000" b="1" dirty="0"/>
              <a:t> </a:t>
            </a:r>
            <a:r>
              <a:rPr lang="es-ES" sz="2000" b="1" dirty="0" err="1"/>
              <a:t>the</a:t>
            </a:r>
            <a:r>
              <a:rPr lang="es-ES" sz="2000" b="1" dirty="0"/>
              <a:t> </a:t>
            </a:r>
            <a:r>
              <a:rPr lang="es-ES" sz="2000" b="1" dirty="0" err="1"/>
              <a:t>Prevention</a:t>
            </a:r>
            <a:r>
              <a:rPr lang="es-ES" sz="2000" b="1" dirty="0"/>
              <a:t> and </a:t>
            </a:r>
            <a:r>
              <a:rPr lang="es-ES" sz="2000" b="1" dirty="0" err="1"/>
              <a:t>Supression</a:t>
            </a:r>
            <a:r>
              <a:rPr lang="es-ES" sz="2000" b="1" dirty="0"/>
              <a:t> </a:t>
            </a:r>
            <a:r>
              <a:rPr lang="es-ES" sz="2000" b="1" dirty="0" err="1"/>
              <a:t>of</a:t>
            </a:r>
            <a:r>
              <a:rPr lang="es-ES" sz="2000" b="1" dirty="0"/>
              <a:t> </a:t>
            </a:r>
            <a:r>
              <a:rPr lang="es-ES" sz="2000" b="1" dirty="0" err="1"/>
              <a:t>Combinations</a:t>
            </a:r>
            <a:r>
              <a:rPr lang="es-ES" sz="2000" b="1" dirty="0"/>
              <a:t> </a:t>
            </a:r>
            <a:r>
              <a:rPr lang="es-ES" sz="2000" b="1" dirty="0" err="1"/>
              <a:t>formed</a:t>
            </a:r>
            <a:r>
              <a:rPr lang="es-ES" sz="2000" b="1" dirty="0"/>
              <a:t> in </a:t>
            </a:r>
            <a:r>
              <a:rPr lang="es-ES" sz="2000" b="1" dirty="0" err="1"/>
              <a:t>Restraint</a:t>
            </a:r>
            <a:r>
              <a:rPr lang="es-ES" sz="2000" b="1" dirty="0"/>
              <a:t> </a:t>
            </a:r>
            <a:r>
              <a:rPr lang="es-ES" sz="2000" b="1" dirty="0" err="1"/>
              <a:t>of</a:t>
            </a:r>
            <a:r>
              <a:rPr lang="es-ES" sz="2000" b="1" dirty="0"/>
              <a:t> </a:t>
            </a:r>
            <a:r>
              <a:rPr lang="es-ES" sz="2000" b="1" dirty="0" err="1"/>
              <a:t>Trade</a:t>
            </a:r>
            <a:r>
              <a:rPr lang="es-ES" sz="2000" dirty="0"/>
              <a:t> (conocida como Combines </a:t>
            </a:r>
            <a:r>
              <a:rPr lang="es-ES" sz="2000" dirty="0" err="1"/>
              <a:t>Act</a:t>
            </a:r>
            <a:r>
              <a:rPr lang="es-ES" sz="2000" dirty="0"/>
              <a:t> o Wallace </a:t>
            </a:r>
            <a:r>
              <a:rPr lang="es-ES" sz="2000" dirty="0" err="1"/>
              <a:t>Act</a:t>
            </a:r>
            <a:r>
              <a:rPr lang="es-ES" sz="2000" dirty="0"/>
              <a:t>). Tuvo una vigencia de 20 años y poca actividad.</a:t>
            </a:r>
          </a:p>
          <a:p>
            <a:pPr algn="just"/>
            <a:endParaRPr lang="es-ES" sz="2000" dirty="0"/>
          </a:p>
          <a:p>
            <a:pPr marL="285750" indent="-285750" algn="just">
              <a:buFont typeface="Arial" panose="020B0604020202020204" pitchFamily="34" charset="0"/>
              <a:buChar char="•"/>
            </a:pPr>
            <a:r>
              <a:rPr lang="es-ES" sz="2000" dirty="0">
                <a:solidFill>
                  <a:srgbClr val="FF0000"/>
                </a:solidFill>
              </a:rPr>
              <a:t>USA (1890): </a:t>
            </a:r>
            <a:r>
              <a:rPr lang="es-ES" sz="2000" b="1" dirty="0"/>
              <a:t>Sherman Antitrust </a:t>
            </a:r>
            <a:r>
              <a:rPr lang="es-ES" sz="2000" b="1" dirty="0" err="1"/>
              <a:t>Act</a:t>
            </a:r>
            <a:r>
              <a:rPr lang="es-ES" sz="2000" b="1" dirty="0"/>
              <a:t>. </a:t>
            </a:r>
            <a:r>
              <a:rPr lang="es-ES" sz="2000" b="1" dirty="0" err="1"/>
              <a:t>An</a:t>
            </a:r>
            <a:r>
              <a:rPr lang="es-ES" sz="2000" b="1" dirty="0"/>
              <a:t> </a:t>
            </a:r>
            <a:r>
              <a:rPr lang="es-ES" sz="2000" b="1" dirty="0" err="1"/>
              <a:t>Act</a:t>
            </a:r>
            <a:r>
              <a:rPr lang="es-ES" sz="2000" b="1" dirty="0"/>
              <a:t> </a:t>
            </a:r>
            <a:r>
              <a:rPr lang="es-ES" sz="2000" b="1" dirty="0" err="1"/>
              <a:t>to</a:t>
            </a:r>
            <a:r>
              <a:rPr lang="es-ES" sz="2000" b="1" dirty="0"/>
              <a:t> </a:t>
            </a:r>
            <a:r>
              <a:rPr lang="es-ES" sz="2000" b="1" dirty="0" err="1"/>
              <a:t>Protect</a:t>
            </a:r>
            <a:r>
              <a:rPr lang="es-ES" sz="2000" b="1" dirty="0"/>
              <a:t> </a:t>
            </a:r>
            <a:r>
              <a:rPr lang="es-ES" sz="2000" b="1" dirty="0" err="1"/>
              <a:t>Trade</a:t>
            </a:r>
            <a:r>
              <a:rPr lang="es-ES" sz="2000" b="1" dirty="0"/>
              <a:t> and Commerce </a:t>
            </a:r>
            <a:r>
              <a:rPr lang="es-ES" sz="2000" b="1" dirty="0" err="1"/>
              <a:t>against</a:t>
            </a:r>
            <a:r>
              <a:rPr lang="es-ES" sz="2000" b="1" dirty="0"/>
              <a:t> </a:t>
            </a:r>
            <a:r>
              <a:rPr lang="es-ES" sz="2000" b="1" dirty="0" err="1"/>
              <a:t>unlawful</a:t>
            </a:r>
            <a:r>
              <a:rPr lang="es-ES" sz="2000" b="1" dirty="0"/>
              <a:t> </a:t>
            </a:r>
            <a:r>
              <a:rPr lang="es-ES" sz="2000" b="1" dirty="0" err="1"/>
              <a:t>Restraints</a:t>
            </a:r>
            <a:r>
              <a:rPr lang="es-ES" sz="2000" b="1" dirty="0"/>
              <a:t> and </a:t>
            </a:r>
            <a:r>
              <a:rPr lang="es-ES" sz="2000" b="1" dirty="0" err="1"/>
              <a:t>Monopolies</a:t>
            </a:r>
            <a:r>
              <a:rPr lang="es-ES" sz="2000" b="1" dirty="0"/>
              <a:t> </a:t>
            </a:r>
            <a:r>
              <a:rPr lang="es-ES" sz="2000" dirty="0">
                <a:sym typeface="Wingdings" panose="05000000000000000000" pitchFamily="2" charset="2"/>
              </a:rPr>
              <a:t></a:t>
            </a:r>
            <a:r>
              <a:rPr lang="es-ES" sz="2000" dirty="0"/>
              <a:t> De acuerdo con la Corte suprema: “El Derecho antitrust en general y la Sherman </a:t>
            </a:r>
            <a:r>
              <a:rPr lang="es-ES" sz="2000" dirty="0" err="1"/>
              <a:t>Act</a:t>
            </a:r>
            <a:r>
              <a:rPr lang="es-ES" sz="2000" dirty="0"/>
              <a:t> en concreto son la Carta Magna de la libre empresa”. “Son tan importantes para la preservación de la economía y para nuestro sistema de libre empresa como la Bill </a:t>
            </a:r>
            <a:r>
              <a:rPr lang="es-ES" sz="2000" dirty="0" err="1"/>
              <a:t>of</a:t>
            </a:r>
            <a:r>
              <a:rPr lang="es-ES" sz="2000" dirty="0"/>
              <a:t> </a:t>
            </a:r>
            <a:r>
              <a:rPr lang="es-ES" sz="2000" dirty="0" err="1"/>
              <a:t>Rights</a:t>
            </a:r>
            <a:r>
              <a:rPr lang="es-ES" sz="2000" dirty="0"/>
              <a:t> para la protección de nuestras libertades fundamentales”. </a:t>
            </a:r>
            <a:r>
              <a:rPr lang="es-ES" sz="2000" dirty="0" err="1"/>
              <a:t>United</a:t>
            </a:r>
            <a:r>
              <a:rPr lang="es-ES" sz="2000" dirty="0"/>
              <a:t> </a:t>
            </a:r>
            <a:r>
              <a:rPr lang="es-ES" sz="2000" dirty="0" err="1"/>
              <a:t>States</a:t>
            </a:r>
            <a:r>
              <a:rPr lang="es-ES" sz="2000" dirty="0"/>
              <a:t> v </a:t>
            </a:r>
            <a:r>
              <a:rPr lang="es-ES" sz="2000" dirty="0" err="1"/>
              <a:t>Topco</a:t>
            </a:r>
            <a:r>
              <a:rPr lang="es-ES" sz="2000" dirty="0"/>
              <a:t> </a:t>
            </a:r>
            <a:r>
              <a:rPr lang="es-ES" sz="2000" dirty="0" err="1"/>
              <a:t>Associates</a:t>
            </a:r>
            <a:r>
              <a:rPr lang="es-ES" sz="2000" dirty="0"/>
              <a:t>, 405, US 596, 610 (1992) </a:t>
            </a:r>
            <a:r>
              <a:rPr lang="es-ES" sz="2000" dirty="0">
                <a:sym typeface="Wingdings" panose="05000000000000000000" pitchFamily="2" charset="2"/>
              </a:rPr>
              <a:t></a:t>
            </a:r>
            <a:r>
              <a:rPr lang="es-ES" sz="2000" dirty="0"/>
              <a:t> </a:t>
            </a:r>
            <a:r>
              <a:rPr lang="es-ES" sz="2000" dirty="0">
                <a:solidFill>
                  <a:srgbClr val="FF0000"/>
                </a:solidFill>
              </a:rPr>
              <a:t>La SA es la plataforma sobre la cual se ha desarrollado el moderno Derecho de la Competencia</a:t>
            </a:r>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931654"/>
            <a:ext cx="6624736" cy="523220"/>
          </a:xfrm>
          <a:prstGeom prst="rect">
            <a:avLst/>
          </a:prstGeom>
          <a:noFill/>
        </p:spPr>
        <p:txBody>
          <a:bodyPr wrap="square" rtlCol="0">
            <a:spAutoFit/>
          </a:bodyPr>
          <a:lstStyle/>
          <a:p>
            <a:pPr algn="ctr"/>
            <a:r>
              <a:rPr lang="es-ES" sz="2800" b="1" dirty="0"/>
              <a:t>EL INICIO DE LA LEGISLACIÓN ANTITRUST</a:t>
            </a:r>
          </a:p>
        </p:txBody>
      </p:sp>
      <p:sp>
        <p:nvSpPr>
          <p:cNvPr id="7" name="Marcador de número de diapositiva 6">
            <a:extLst>
              <a:ext uri="{FF2B5EF4-FFF2-40B4-BE49-F238E27FC236}">
                <a16:creationId xmlns:a16="http://schemas.microsoft.com/office/drawing/2014/main" id="{0CE1F531-E0A8-442D-8CE9-66539A695E12}"/>
              </a:ext>
            </a:extLst>
          </p:cNvPr>
          <p:cNvSpPr>
            <a:spLocks noGrp="1"/>
          </p:cNvSpPr>
          <p:nvPr>
            <p:ph type="sldNum" sz="quarter" idx="12"/>
          </p:nvPr>
        </p:nvSpPr>
        <p:spPr/>
        <p:txBody>
          <a:bodyPr/>
          <a:lstStyle/>
          <a:p>
            <a:fld id="{3C752B35-DF81-4FA4-8B3A-91FEA4BF5B75}" type="slidenum">
              <a:rPr lang="es-ES" smtClean="0"/>
              <a:pPr/>
              <a:t>36</a:t>
            </a:fld>
            <a:endParaRPr lang="es-ES"/>
          </a:p>
        </p:txBody>
      </p:sp>
      <p:sp>
        <p:nvSpPr>
          <p:cNvPr id="2" name="Marcador de pie de página 1">
            <a:extLst>
              <a:ext uri="{FF2B5EF4-FFF2-40B4-BE49-F238E27FC236}">
                <a16:creationId xmlns:a16="http://schemas.microsoft.com/office/drawing/2014/main" id="{D403FB6C-A850-AC20-85B3-07D8ADCADDB7}"/>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679863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9592" y="1844824"/>
            <a:ext cx="7416824" cy="4093428"/>
          </a:xfrm>
          <a:prstGeom prst="rect">
            <a:avLst/>
          </a:prstGeom>
        </p:spPr>
        <p:txBody>
          <a:bodyPr wrap="square">
            <a:spAutoFit/>
          </a:bodyPr>
          <a:lstStyle/>
          <a:p>
            <a:pPr marL="285750" indent="-285750" algn="just">
              <a:buFont typeface="Arial" panose="020B0604020202020204" pitchFamily="34" charset="0"/>
              <a:buChar char="•"/>
            </a:pPr>
            <a:r>
              <a:rPr lang="es-ES" sz="2000" dirty="0"/>
              <a:t>Limitó la libertad en beneficio de la propia libertad</a:t>
            </a:r>
          </a:p>
          <a:p>
            <a:pPr marL="285750" indent="-285750" algn="just">
              <a:buFont typeface="Arial" panose="020B0604020202020204" pitchFamily="34" charset="0"/>
              <a:buChar char="•"/>
            </a:pPr>
            <a:endParaRPr lang="es-ES" sz="2000" dirty="0"/>
          </a:p>
          <a:p>
            <a:pPr marL="285750" indent="-285750" algn="just">
              <a:buFont typeface="Arial" panose="020B0604020202020204" pitchFamily="34" charset="0"/>
              <a:buChar char="•"/>
            </a:pPr>
            <a:r>
              <a:rPr lang="es-ES" sz="2000" dirty="0"/>
              <a:t>Estableció que </a:t>
            </a:r>
            <a:r>
              <a:rPr lang="es-ES" sz="2000" dirty="0">
                <a:solidFill>
                  <a:srgbClr val="FF0000"/>
                </a:solidFill>
              </a:rPr>
              <a:t>“toda persona que monopolice o intente monopolizar, o se confabule o conspire con otro u otros para monopolizar la totalidad o una parte del comercio entre los diferentes Estados o con otras naciones, será considerado culpable de falta leve”. </a:t>
            </a:r>
            <a:r>
              <a:rPr lang="es-ES" sz="2000" dirty="0"/>
              <a:t>No se perseguía el MON </a:t>
            </a:r>
            <a:r>
              <a:rPr lang="es-ES" sz="2000" u="sng" dirty="0"/>
              <a:t>per se</a:t>
            </a:r>
            <a:r>
              <a:rPr lang="es-ES" sz="2000" dirty="0"/>
              <a:t>; sólo se perseguía el abuso de poder. </a:t>
            </a:r>
          </a:p>
          <a:p>
            <a:pPr marL="285750" indent="-285750" algn="just">
              <a:buFont typeface="Arial" panose="020B0604020202020204" pitchFamily="34" charset="0"/>
              <a:buChar char="•"/>
            </a:pPr>
            <a:endParaRPr lang="es-ES" sz="2000" dirty="0">
              <a:solidFill>
                <a:srgbClr val="FF0000"/>
              </a:solidFill>
            </a:endParaRPr>
          </a:p>
          <a:p>
            <a:pPr marL="285750" indent="-285750" algn="just">
              <a:buFont typeface="Arial" panose="020B0604020202020204" pitchFamily="34" charset="0"/>
              <a:buChar char="•"/>
            </a:pPr>
            <a:r>
              <a:rPr lang="es-ES" sz="2000" dirty="0"/>
              <a:t>El apoyo a la SA no fue unánime; incluso se sostuvo que incidiría negativamente sobre la EFF al frenar la incorporación de PT.</a:t>
            </a:r>
          </a:p>
          <a:p>
            <a:pPr marL="285750" indent="-285750" algn="just">
              <a:buFont typeface="Arial" panose="020B0604020202020204" pitchFamily="34" charset="0"/>
              <a:buChar char="•"/>
            </a:pPr>
            <a:endParaRPr lang="es-ES" sz="2000" dirty="0"/>
          </a:p>
          <a:p>
            <a:pPr marL="285750" indent="-285750" algn="just">
              <a:buFont typeface="Arial" panose="020B0604020202020204" pitchFamily="34" charset="0"/>
              <a:buChar char="•"/>
            </a:pPr>
            <a:r>
              <a:rPr lang="es-ES" sz="2000" dirty="0"/>
              <a:t>Enmienda de 1974: </a:t>
            </a:r>
            <a:r>
              <a:rPr lang="es-ES" sz="2000" dirty="0">
                <a:solidFill>
                  <a:srgbClr val="FF0000"/>
                </a:solidFill>
              </a:rPr>
              <a:t>tales faltas se calificarán como “felonía”</a:t>
            </a:r>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931654"/>
            <a:ext cx="6624736" cy="584775"/>
          </a:xfrm>
          <a:prstGeom prst="rect">
            <a:avLst/>
          </a:prstGeom>
          <a:noFill/>
        </p:spPr>
        <p:txBody>
          <a:bodyPr wrap="square" rtlCol="0">
            <a:spAutoFit/>
          </a:bodyPr>
          <a:lstStyle/>
          <a:p>
            <a:pPr algn="ctr"/>
            <a:r>
              <a:rPr lang="es-ES" sz="3200" b="1" dirty="0"/>
              <a:t>LA SHERMAN ACT (I)</a:t>
            </a:r>
          </a:p>
        </p:txBody>
      </p:sp>
      <p:sp>
        <p:nvSpPr>
          <p:cNvPr id="5" name="Marcador de número de diapositiva 4">
            <a:extLst>
              <a:ext uri="{FF2B5EF4-FFF2-40B4-BE49-F238E27FC236}">
                <a16:creationId xmlns:a16="http://schemas.microsoft.com/office/drawing/2014/main" id="{0934C17E-E31E-47A1-96C9-7BF28D53F5A9}"/>
              </a:ext>
            </a:extLst>
          </p:cNvPr>
          <p:cNvSpPr>
            <a:spLocks noGrp="1"/>
          </p:cNvSpPr>
          <p:nvPr>
            <p:ph type="sldNum" sz="quarter" idx="12"/>
          </p:nvPr>
        </p:nvSpPr>
        <p:spPr/>
        <p:txBody>
          <a:bodyPr/>
          <a:lstStyle/>
          <a:p>
            <a:fld id="{3C752B35-DF81-4FA4-8B3A-91FEA4BF5B75}" type="slidenum">
              <a:rPr lang="es-ES" smtClean="0"/>
              <a:pPr/>
              <a:t>37</a:t>
            </a:fld>
            <a:endParaRPr lang="es-ES"/>
          </a:p>
        </p:txBody>
      </p:sp>
      <p:sp>
        <p:nvSpPr>
          <p:cNvPr id="2" name="Marcador de pie de página 1">
            <a:extLst>
              <a:ext uri="{FF2B5EF4-FFF2-40B4-BE49-F238E27FC236}">
                <a16:creationId xmlns:a16="http://schemas.microsoft.com/office/drawing/2014/main" id="{227729C2-FF58-6BE1-B537-4326AF219496}"/>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41454265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63588" y="1844824"/>
            <a:ext cx="7416824" cy="4862870"/>
          </a:xfrm>
          <a:prstGeom prst="rect">
            <a:avLst/>
          </a:prstGeom>
        </p:spPr>
        <p:txBody>
          <a:bodyPr wrap="square">
            <a:spAutoFit/>
          </a:bodyPr>
          <a:lstStyle/>
          <a:p>
            <a:pPr marL="285750" indent="-285750" algn="just">
              <a:buFont typeface="Wingdings" panose="05000000000000000000" pitchFamily="2" charset="2"/>
              <a:buChar char="ü"/>
            </a:pPr>
            <a:r>
              <a:rPr lang="es-ES" sz="1600" dirty="0"/>
              <a:t>La actuación de los jueces fue asentando los principios sobre los que se sustentaría el desarrollo y la aplicación de la legislación </a:t>
            </a:r>
            <a:r>
              <a:rPr lang="es-ES" sz="1600" i="1" dirty="0"/>
              <a:t>antitrust</a:t>
            </a:r>
          </a:p>
          <a:p>
            <a:pPr marL="285750" indent="-285750" algn="just">
              <a:buFont typeface="Wingdings" panose="05000000000000000000" pitchFamily="2" charset="2"/>
              <a:buChar char="ü"/>
            </a:pPr>
            <a:endParaRPr lang="es-ES" sz="1600" i="1" dirty="0"/>
          </a:p>
          <a:p>
            <a:pPr marL="285750" indent="-285750" algn="just">
              <a:buFont typeface="Wingdings" panose="05000000000000000000" pitchFamily="2" charset="2"/>
              <a:buChar char="ü"/>
            </a:pPr>
            <a:r>
              <a:rPr lang="es-ES" sz="1600" dirty="0">
                <a:solidFill>
                  <a:srgbClr val="FF0000"/>
                </a:solidFill>
              </a:rPr>
              <a:t>La SA se fue perfeccionando</a:t>
            </a:r>
            <a:r>
              <a:rPr lang="es-ES" sz="1600" dirty="0"/>
              <a:t>:</a:t>
            </a:r>
          </a:p>
          <a:p>
            <a:pPr marL="742950" lvl="1" indent="-285750" algn="just">
              <a:buFont typeface="Wingdings" panose="05000000000000000000" pitchFamily="2" charset="2"/>
              <a:buChar char="ü"/>
            </a:pPr>
            <a:r>
              <a:rPr lang="es-ES" sz="1600" dirty="0"/>
              <a:t>Clayton </a:t>
            </a:r>
            <a:r>
              <a:rPr lang="es-ES" sz="1600" dirty="0" err="1"/>
              <a:t>Act</a:t>
            </a:r>
            <a:r>
              <a:rPr lang="es-ES" sz="1600" dirty="0"/>
              <a:t> (1914)</a:t>
            </a:r>
          </a:p>
          <a:p>
            <a:pPr marL="742950" lvl="1" indent="-285750" algn="just">
              <a:buFont typeface="Wingdings" panose="05000000000000000000" pitchFamily="2" charset="2"/>
              <a:buChar char="ü"/>
            </a:pPr>
            <a:r>
              <a:rPr lang="es-ES" sz="1600" dirty="0"/>
              <a:t>Robinson-</a:t>
            </a:r>
            <a:r>
              <a:rPr lang="es-ES" sz="1600" dirty="0" err="1"/>
              <a:t>Patman</a:t>
            </a:r>
            <a:r>
              <a:rPr lang="es-ES" sz="1600" dirty="0"/>
              <a:t> </a:t>
            </a:r>
            <a:r>
              <a:rPr lang="es-ES" sz="1600" dirty="0" err="1"/>
              <a:t>Act</a:t>
            </a:r>
            <a:r>
              <a:rPr lang="es-ES" sz="1600" dirty="0"/>
              <a:t> (1936)</a:t>
            </a:r>
          </a:p>
          <a:p>
            <a:pPr marL="742950" lvl="1" indent="-285750" algn="just">
              <a:buFont typeface="Wingdings" panose="05000000000000000000" pitchFamily="2" charset="2"/>
              <a:buChar char="ü"/>
            </a:pPr>
            <a:r>
              <a:rPr lang="es-ES" sz="1600" dirty="0" err="1"/>
              <a:t>Celler-Kefauver</a:t>
            </a:r>
            <a:r>
              <a:rPr lang="es-ES" sz="1600" dirty="0"/>
              <a:t> </a:t>
            </a:r>
            <a:r>
              <a:rPr lang="es-ES" sz="1600" dirty="0" err="1"/>
              <a:t>Antimerger</a:t>
            </a:r>
            <a:r>
              <a:rPr lang="es-ES" sz="1600" dirty="0"/>
              <a:t> </a:t>
            </a:r>
            <a:r>
              <a:rPr lang="es-ES" sz="1600" dirty="0" err="1"/>
              <a:t>Act</a:t>
            </a:r>
            <a:r>
              <a:rPr lang="es-ES" sz="1600" dirty="0"/>
              <a:t> (1950) que puso las operaciones de CONC en el punto de mira </a:t>
            </a:r>
            <a:r>
              <a:rPr lang="es-ES" sz="1600" dirty="0">
                <a:sym typeface="Wingdings" panose="05000000000000000000" pitchFamily="2" charset="2"/>
              </a:rPr>
              <a:t> P. e.: </a:t>
            </a:r>
            <a:r>
              <a:rPr kumimoji="0" lang="es-ES" sz="1600" b="0" i="0" u="none" strike="noStrike" kern="1200" cap="none" spc="0" normalizeH="0" baseline="0" noProof="0" dirty="0">
                <a:ln>
                  <a:noFill/>
                </a:ln>
                <a:solidFill>
                  <a:prstClr val="black"/>
                </a:solidFill>
                <a:effectLst/>
                <a:uLnTx/>
                <a:uFillTx/>
                <a:latin typeface="Calibri"/>
                <a:ea typeface="+mn-ea"/>
                <a:cs typeface="+mn-cs"/>
              </a:rPr>
              <a:t>no autorizó una operación de CONC pues la considerada como empresa dominante controlaría el 5% del mercado (Brown </a:t>
            </a:r>
            <a:r>
              <a:rPr kumimoji="0" lang="es-ES" sz="1600" b="0" i="0" u="none" strike="noStrike" kern="1200" cap="none" spc="0" normalizeH="0" baseline="0" noProof="0" dirty="0" err="1">
                <a:ln>
                  <a:noFill/>
                </a:ln>
                <a:solidFill>
                  <a:prstClr val="black"/>
                </a:solidFill>
                <a:effectLst/>
                <a:uLnTx/>
                <a:uFillTx/>
                <a:latin typeface="Calibri"/>
                <a:ea typeface="+mn-ea"/>
                <a:cs typeface="+mn-cs"/>
              </a:rPr>
              <a:t>Shoe</a:t>
            </a:r>
            <a:r>
              <a:rPr kumimoji="0" lang="es-ES" sz="1600" b="0" i="0" u="none" strike="noStrike" kern="1200" cap="none" spc="0" normalizeH="0" baseline="0" noProof="0" dirty="0">
                <a:ln>
                  <a:noFill/>
                </a:ln>
                <a:solidFill>
                  <a:prstClr val="black"/>
                </a:solidFill>
                <a:effectLst/>
                <a:uLnTx/>
                <a:uFillTx/>
                <a:latin typeface="Calibri"/>
                <a:ea typeface="+mn-ea"/>
                <a:cs typeface="+mn-cs"/>
              </a:rPr>
              <a:t> Co., Inc. v. </a:t>
            </a:r>
            <a:r>
              <a:rPr kumimoji="0" lang="es-ES" sz="1600" b="0" i="0" u="none" strike="noStrike" kern="1200" cap="none" spc="0" normalizeH="0" baseline="0" noProof="0" dirty="0" err="1">
                <a:ln>
                  <a:noFill/>
                </a:ln>
                <a:solidFill>
                  <a:prstClr val="black"/>
                </a:solidFill>
                <a:effectLst/>
                <a:uLnTx/>
                <a:uFillTx/>
                <a:latin typeface="Calibri"/>
                <a:ea typeface="+mn-ea"/>
                <a:cs typeface="+mn-cs"/>
              </a:rPr>
              <a:t>United</a:t>
            </a:r>
            <a:r>
              <a:rPr kumimoji="0" lang="es-ES" sz="1600" b="0" i="0" u="none" strike="noStrike" kern="1200" cap="none" spc="0" normalizeH="0" baseline="0" noProof="0" dirty="0">
                <a:ln>
                  <a:noFill/>
                </a:ln>
                <a:solidFill>
                  <a:prstClr val="black"/>
                </a:solidFill>
                <a:effectLst/>
                <a:uLnTx/>
                <a:uFillTx/>
                <a:latin typeface="Calibri"/>
                <a:ea typeface="+mn-ea"/>
                <a:cs typeface="+mn-cs"/>
              </a:rPr>
              <a:t> </a:t>
            </a:r>
            <a:r>
              <a:rPr kumimoji="0" lang="es-ES" sz="1600" b="0" i="0" u="none" strike="noStrike" kern="1200" cap="none" spc="0" normalizeH="0" baseline="0" noProof="0" dirty="0" err="1">
                <a:ln>
                  <a:noFill/>
                </a:ln>
                <a:solidFill>
                  <a:prstClr val="black"/>
                </a:solidFill>
                <a:effectLst/>
                <a:uLnTx/>
                <a:uFillTx/>
                <a:latin typeface="Calibri"/>
                <a:ea typeface="+mn-ea"/>
                <a:cs typeface="+mn-cs"/>
              </a:rPr>
              <a:t>States</a:t>
            </a:r>
            <a:r>
              <a:rPr kumimoji="0" lang="es-ES" sz="1600" b="0" i="0" u="none" strike="noStrike" kern="1200" cap="none" spc="0" normalizeH="0" baseline="0" noProof="0" dirty="0">
                <a:ln>
                  <a:noFill/>
                </a:ln>
                <a:solidFill>
                  <a:prstClr val="black"/>
                </a:solidFill>
                <a:effectLst/>
                <a:uLnTx/>
                <a:uFillTx/>
                <a:latin typeface="Calibri"/>
                <a:ea typeface="+mn-ea"/>
                <a:cs typeface="+mn-cs"/>
              </a:rPr>
              <a:t>, 25 de junio de 1962). </a:t>
            </a:r>
          </a:p>
          <a:p>
            <a:pPr marL="742950" lvl="1" indent="-285750" algn="just">
              <a:buFont typeface="Wingdings" panose="05000000000000000000" pitchFamily="2" charset="2"/>
              <a:buChar char="ü"/>
            </a:pPr>
            <a:endParaRPr lang="es-ES" sz="1600" dirty="0">
              <a:solidFill>
                <a:prstClr val="black"/>
              </a:solidFill>
              <a:latin typeface="Calibri"/>
            </a:endParaRPr>
          </a:p>
          <a:p>
            <a:pPr lvl="1" algn="just"/>
            <a:r>
              <a:rPr lang="es-ES" sz="1600" dirty="0">
                <a:solidFill>
                  <a:srgbClr val="FF0000"/>
                </a:solidFill>
              </a:rPr>
              <a:t>En este contexto se desarrollaron</a:t>
            </a:r>
            <a:r>
              <a:rPr lang="es-ES" sz="1600" dirty="0"/>
              <a:t>:</a:t>
            </a:r>
          </a:p>
          <a:p>
            <a:pPr marL="742950" lvl="1" indent="-285750" algn="just">
              <a:buFont typeface="Wingdings" panose="05000000000000000000" pitchFamily="2" charset="2"/>
              <a:buChar char="ü"/>
            </a:pPr>
            <a:r>
              <a:rPr lang="es-ES" sz="1600" dirty="0"/>
              <a:t>El paradigma de la </a:t>
            </a:r>
            <a:r>
              <a:rPr lang="es-ES" sz="1600" dirty="0" err="1"/>
              <a:t>Ec</a:t>
            </a:r>
            <a:r>
              <a:rPr lang="es-ES" sz="1600" dirty="0"/>
              <a:t>. Industrial (E-C-R) (S. Mason, 1939, 1949)</a:t>
            </a:r>
          </a:p>
          <a:p>
            <a:pPr marL="742950" lvl="1" indent="-285750" algn="just">
              <a:buFont typeface="Wingdings" panose="05000000000000000000" pitchFamily="2" charset="2"/>
              <a:buChar char="ü"/>
            </a:pPr>
            <a:r>
              <a:rPr lang="es-ES" sz="1600" dirty="0"/>
              <a:t>El concepto de </a:t>
            </a:r>
            <a:r>
              <a:rPr lang="es-ES" sz="1600" dirty="0" err="1"/>
              <a:t>workable</a:t>
            </a:r>
            <a:r>
              <a:rPr lang="es-ES" sz="1600" dirty="0"/>
              <a:t> </a:t>
            </a:r>
            <a:r>
              <a:rPr lang="es-ES" sz="1600" dirty="0" err="1"/>
              <a:t>competition</a:t>
            </a:r>
            <a:r>
              <a:rPr lang="es-ES" sz="1600" dirty="0"/>
              <a:t> (Clark, 1940)</a:t>
            </a:r>
          </a:p>
          <a:p>
            <a:pPr marL="742950" lvl="1" indent="-285750" algn="just">
              <a:buFont typeface="Wingdings" panose="05000000000000000000" pitchFamily="2" charset="2"/>
              <a:buChar char="ü"/>
            </a:pPr>
            <a:r>
              <a:rPr lang="es-ES" sz="1600" dirty="0"/>
              <a:t>El énfasis en las relaciones EFF/dimensión</a:t>
            </a:r>
          </a:p>
          <a:p>
            <a:pPr marL="742950" lvl="1" indent="-285750" algn="just">
              <a:buFont typeface="Wingdings" panose="05000000000000000000" pitchFamily="2" charset="2"/>
              <a:buChar char="ü"/>
            </a:pPr>
            <a:r>
              <a:rPr lang="es-ES" sz="1600" dirty="0"/>
              <a:t>Los determinantes de la rentabilidad empresarial</a:t>
            </a:r>
          </a:p>
          <a:p>
            <a:pPr marL="742950" lvl="1" indent="-285750" algn="just">
              <a:buFont typeface="Wingdings" panose="05000000000000000000" pitchFamily="2" charset="2"/>
              <a:buChar char="ü"/>
            </a:pPr>
            <a:r>
              <a:rPr lang="es-ES" dirty="0"/>
              <a:t>…</a:t>
            </a:r>
          </a:p>
          <a:p>
            <a:pPr lvl="1" algn="just"/>
            <a:r>
              <a:rPr lang="es-ES" dirty="0">
                <a:solidFill>
                  <a:srgbClr val="FF0000"/>
                </a:solidFill>
              </a:rPr>
              <a:t>Necesidad de articular los análisis económico y jurídico</a:t>
            </a:r>
          </a:p>
          <a:p>
            <a:pPr marL="742950" lvl="1" indent="-285750">
              <a:buFont typeface="Arial" panose="020B0604020202020204" pitchFamily="34" charset="0"/>
              <a:buChar char="•"/>
            </a:pPr>
            <a:endParaRPr lang="es-ES" dirty="0"/>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931654"/>
            <a:ext cx="6624736" cy="523220"/>
          </a:xfrm>
          <a:prstGeom prst="rect">
            <a:avLst/>
          </a:prstGeom>
          <a:noFill/>
        </p:spPr>
        <p:txBody>
          <a:bodyPr wrap="square" rtlCol="0">
            <a:spAutoFit/>
          </a:bodyPr>
          <a:lstStyle/>
          <a:p>
            <a:pPr algn="ctr"/>
            <a:r>
              <a:rPr lang="es-ES" sz="2800" b="1" dirty="0"/>
              <a:t>LA SHERMAN ACT (II)</a:t>
            </a:r>
          </a:p>
        </p:txBody>
      </p:sp>
      <p:sp>
        <p:nvSpPr>
          <p:cNvPr id="5" name="Marcador de número de diapositiva 4">
            <a:extLst>
              <a:ext uri="{FF2B5EF4-FFF2-40B4-BE49-F238E27FC236}">
                <a16:creationId xmlns:a16="http://schemas.microsoft.com/office/drawing/2014/main" id="{FD91C953-EC4B-4848-BD9D-719130732156}"/>
              </a:ext>
            </a:extLst>
          </p:cNvPr>
          <p:cNvSpPr>
            <a:spLocks noGrp="1"/>
          </p:cNvSpPr>
          <p:nvPr>
            <p:ph type="sldNum" sz="quarter" idx="12"/>
          </p:nvPr>
        </p:nvSpPr>
        <p:spPr/>
        <p:txBody>
          <a:bodyPr/>
          <a:lstStyle/>
          <a:p>
            <a:fld id="{3C752B35-DF81-4FA4-8B3A-91FEA4BF5B75}" type="slidenum">
              <a:rPr lang="es-ES" smtClean="0"/>
              <a:pPr/>
              <a:t>38</a:t>
            </a:fld>
            <a:endParaRPr lang="es-ES"/>
          </a:p>
        </p:txBody>
      </p:sp>
      <p:sp>
        <p:nvSpPr>
          <p:cNvPr id="2" name="Marcador de pie de página 1">
            <a:extLst>
              <a:ext uri="{FF2B5EF4-FFF2-40B4-BE49-F238E27FC236}">
                <a16:creationId xmlns:a16="http://schemas.microsoft.com/office/drawing/2014/main" id="{A539F039-3105-BA4B-4DD7-83F50D6C8F20}"/>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6544769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C89405-651C-90A0-DEE2-13F964395F83}"/>
              </a:ext>
            </a:extLst>
          </p:cNvPr>
          <p:cNvSpPr>
            <a:spLocks noGrp="1"/>
          </p:cNvSpPr>
          <p:nvPr>
            <p:ph type="title"/>
          </p:nvPr>
        </p:nvSpPr>
        <p:spPr/>
        <p:txBody>
          <a:bodyPr>
            <a:normAutofit/>
          </a:bodyPr>
          <a:lstStyle/>
          <a:p>
            <a:r>
              <a:rPr lang="es-ES" sz="2800" b="1" dirty="0"/>
              <a:t>La libertad económica no era bien vista. La Iglesia y la obra de Henry George: un ejemplo de intransigencia</a:t>
            </a:r>
          </a:p>
        </p:txBody>
      </p:sp>
      <p:sp>
        <p:nvSpPr>
          <p:cNvPr id="3" name="Marcador de contenido 2">
            <a:extLst>
              <a:ext uri="{FF2B5EF4-FFF2-40B4-BE49-F238E27FC236}">
                <a16:creationId xmlns:a16="http://schemas.microsoft.com/office/drawing/2014/main" id="{88AB76E9-C975-F7DD-0036-41876E033E75}"/>
              </a:ext>
            </a:extLst>
          </p:cNvPr>
          <p:cNvSpPr>
            <a:spLocks noGrp="1"/>
          </p:cNvSpPr>
          <p:nvPr>
            <p:ph idx="1"/>
          </p:nvPr>
        </p:nvSpPr>
        <p:spPr/>
        <p:txBody>
          <a:bodyPr>
            <a:normAutofit fontScale="70000" lnSpcReduction="20000"/>
          </a:bodyPr>
          <a:lstStyle/>
          <a:p>
            <a:pPr algn="just"/>
            <a:r>
              <a:rPr lang="es-ES" dirty="0"/>
              <a:t>El cardenal </a:t>
            </a:r>
            <a:r>
              <a:rPr lang="es-ES" b="1" dirty="0">
                <a:solidFill>
                  <a:srgbClr val="FF0000"/>
                </a:solidFill>
              </a:rPr>
              <a:t>James Gibbons </a:t>
            </a:r>
            <a:r>
              <a:rPr lang="es-ES" dirty="0"/>
              <a:t>(Baltimore, 1834-1921) era partidario de que la Iglesia defendiera a los trabajadores y a sus organizaciones. Impulsó organizaciones católicas, como Iglesias y Universidades, y defendió el derecho de los trabajadores a sindicarse.</a:t>
            </a:r>
          </a:p>
          <a:p>
            <a:pPr algn="just"/>
            <a:endParaRPr lang="es-ES" dirty="0"/>
          </a:p>
          <a:p>
            <a:pPr algn="just"/>
            <a:r>
              <a:rPr lang="es-ES" dirty="0"/>
              <a:t>Pero, </a:t>
            </a:r>
            <a:r>
              <a:rPr lang="es-ES" dirty="0">
                <a:solidFill>
                  <a:srgbClr val="FF0000"/>
                </a:solidFill>
              </a:rPr>
              <a:t>actitud cerrada de la Iglesia</a:t>
            </a:r>
            <a:r>
              <a:rPr lang="es-ES" dirty="0"/>
              <a:t>. El </a:t>
            </a:r>
            <a:r>
              <a:rPr lang="es-ES" dirty="0">
                <a:solidFill>
                  <a:srgbClr val="FF0000"/>
                </a:solidFill>
              </a:rPr>
              <a:t>arzobispo de NY </a:t>
            </a:r>
            <a:r>
              <a:rPr lang="es-ES" dirty="0"/>
              <a:t>(M. A. </a:t>
            </a:r>
            <a:r>
              <a:rPr lang="es-ES" dirty="0" err="1"/>
              <a:t>Corrigan</a:t>
            </a:r>
            <a:r>
              <a:rPr lang="es-ES" dirty="0"/>
              <a:t>) y otros eclesiásticos católicos conservadores </a:t>
            </a:r>
            <a:r>
              <a:rPr lang="es-ES" dirty="0">
                <a:solidFill>
                  <a:srgbClr val="FF0000"/>
                </a:solidFill>
              </a:rPr>
              <a:t>estudiaron la posibilidad de incluir la obra del liberal H. George </a:t>
            </a:r>
            <a:r>
              <a:rPr kumimoji="0" lang="es-ES" sz="3100" b="0" i="0" u="none" strike="noStrike" kern="1200" cap="none" spc="0" normalizeH="0" baseline="0" noProof="0" dirty="0">
                <a:ln>
                  <a:noFill/>
                </a:ln>
                <a:solidFill>
                  <a:srgbClr val="FF0000"/>
                </a:solidFill>
                <a:effectLst/>
                <a:uLnTx/>
                <a:uFillTx/>
                <a:latin typeface="Calibri"/>
                <a:ea typeface="+mn-ea"/>
                <a:cs typeface="+mn-cs"/>
              </a:rPr>
              <a:t>(1839-1897) </a:t>
            </a:r>
            <a:r>
              <a:rPr lang="es-ES" dirty="0">
                <a:solidFill>
                  <a:srgbClr val="FF0000"/>
                </a:solidFill>
              </a:rPr>
              <a:t>en el Índice de libros prohibidos</a:t>
            </a:r>
            <a:r>
              <a:rPr lang="es-ES" dirty="0"/>
              <a:t>. No gustaban sus ideas acerca del libre comercio y de la riqueza y su distribución entre ricos y pobres </a:t>
            </a:r>
            <a:r>
              <a:rPr lang="es-ES" dirty="0">
                <a:sym typeface="Wingdings" panose="05000000000000000000" pitchFamily="2" charset="2"/>
              </a:rPr>
              <a:t></a:t>
            </a:r>
            <a:r>
              <a:rPr lang="es-ES" dirty="0"/>
              <a:t> La idea no prosperó.</a:t>
            </a:r>
          </a:p>
          <a:p>
            <a:pPr algn="just"/>
            <a:endParaRPr lang="es-ES" dirty="0"/>
          </a:p>
          <a:p>
            <a:pPr algn="just"/>
            <a:r>
              <a:rPr lang="es-ES" dirty="0"/>
              <a:t>El sacerdote </a:t>
            </a:r>
            <a:r>
              <a:rPr lang="es-ES" b="1" dirty="0">
                <a:solidFill>
                  <a:srgbClr val="FF0000"/>
                </a:solidFill>
              </a:rPr>
              <a:t>Edward </a:t>
            </a:r>
            <a:r>
              <a:rPr lang="es-ES" b="1" dirty="0" err="1">
                <a:solidFill>
                  <a:srgbClr val="FF0000"/>
                </a:solidFill>
              </a:rPr>
              <a:t>McGlynn</a:t>
            </a:r>
            <a:r>
              <a:rPr lang="es-ES" b="1" dirty="0">
                <a:solidFill>
                  <a:srgbClr val="FF0000"/>
                </a:solidFill>
              </a:rPr>
              <a:t> </a:t>
            </a:r>
            <a:r>
              <a:rPr lang="es-ES" dirty="0"/>
              <a:t>apoyó la obra de George y fue excomulgado </a:t>
            </a:r>
            <a:r>
              <a:rPr lang="es-ES" dirty="0">
                <a:sym typeface="Wingdings" panose="05000000000000000000" pitchFamily="2" charset="2"/>
              </a:rPr>
              <a:t> pero merced a la intervención del cardenal </a:t>
            </a:r>
            <a:r>
              <a:rPr lang="es-ES" dirty="0">
                <a:solidFill>
                  <a:srgbClr val="FF0000"/>
                </a:solidFill>
                <a:sym typeface="Wingdings" panose="05000000000000000000" pitchFamily="2" charset="2"/>
              </a:rPr>
              <a:t>Gibbons</a:t>
            </a:r>
            <a:r>
              <a:rPr lang="es-ES" dirty="0">
                <a:sym typeface="Wingdings" panose="05000000000000000000" pitchFamily="2" charset="2"/>
              </a:rPr>
              <a:t> (1887) y otros católicos, se levantó la excomunión.</a:t>
            </a:r>
            <a:endParaRPr lang="es-ES" dirty="0"/>
          </a:p>
        </p:txBody>
      </p:sp>
      <p:sp>
        <p:nvSpPr>
          <p:cNvPr id="4" name="Marcador de número de diapositiva 3">
            <a:extLst>
              <a:ext uri="{FF2B5EF4-FFF2-40B4-BE49-F238E27FC236}">
                <a16:creationId xmlns:a16="http://schemas.microsoft.com/office/drawing/2014/main" id="{D66D977E-13E2-7D1D-38F4-6EA6D0072B5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Marcador de pie de página 4">
            <a:extLst>
              <a:ext uri="{FF2B5EF4-FFF2-40B4-BE49-F238E27FC236}">
                <a16:creationId xmlns:a16="http://schemas.microsoft.com/office/drawing/2014/main" id="{12F624F1-2329-871A-9D8E-E75F9AF36424}"/>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222864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5E97D6-383E-8BED-CA1C-A84D169D8F08}"/>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a:ea typeface="+mj-ea"/>
                <a:cs typeface="+mj-cs"/>
              </a:rPr>
              <a:t>NOTAS INTRODUCTORIAS (I)</a:t>
            </a:r>
            <a:endParaRPr lang="es-ES" dirty="0"/>
          </a:p>
        </p:txBody>
      </p:sp>
      <p:sp>
        <p:nvSpPr>
          <p:cNvPr id="3" name="Marcador de contenido 2">
            <a:extLst>
              <a:ext uri="{FF2B5EF4-FFF2-40B4-BE49-F238E27FC236}">
                <a16:creationId xmlns:a16="http://schemas.microsoft.com/office/drawing/2014/main" id="{A0A983BE-16FC-A9DA-CB03-4EA34184EE44}"/>
              </a:ext>
            </a:extLst>
          </p:cNvPr>
          <p:cNvSpPr>
            <a:spLocks noGrp="1"/>
          </p:cNvSpPr>
          <p:nvPr>
            <p:ph idx="1"/>
          </p:nvPr>
        </p:nvSpPr>
        <p:spPr/>
        <p:txBody>
          <a:bodyPr>
            <a:normAutofit fontScale="85000" lnSpcReduction="20000"/>
          </a:bodyPr>
          <a:lstStyle/>
          <a:p>
            <a:pPr algn="just"/>
            <a:r>
              <a:rPr lang="es-ES" dirty="0"/>
              <a:t>En condiciones de libertad, el intercambio se traduce en una </a:t>
            </a:r>
            <a:r>
              <a:rPr lang="es-ES" dirty="0">
                <a:solidFill>
                  <a:srgbClr val="FF0000"/>
                </a:solidFill>
              </a:rPr>
              <a:t>ganancia mutua</a:t>
            </a:r>
            <a:r>
              <a:rPr lang="es-ES" dirty="0"/>
              <a:t>. Las subastas como ejemplo.</a:t>
            </a:r>
          </a:p>
          <a:p>
            <a:pPr algn="just">
              <a:defRPr/>
            </a:pPr>
            <a:endParaRPr kumimoji="0" lang="es-ES" sz="3200" b="0" i="0" u="none" strike="noStrike" kern="1200" cap="none" spc="0" normalizeH="0" baseline="0" noProof="0" dirty="0">
              <a:ln>
                <a:noFill/>
              </a:ln>
              <a:solidFill>
                <a:prstClr val="black"/>
              </a:solidFill>
              <a:effectLst/>
              <a:uLnTx/>
              <a:uFillTx/>
              <a:latin typeface="Calibri"/>
              <a:ea typeface="+mn-ea"/>
              <a:cs typeface="+mn-cs"/>
            </a:endParaRPr>
          </a:p>
          <a:p>
            <a:pPr algn="just">
              <a:defRPr/>
            </a:pPr>
            <a:r>
              <a:rPr kumimoji="0" lang="es-ES" sz="3200" b="0" i="0" u="none" strike="noStrike" kern="1200" cap="none" spc="0" normalizeH="0" baseline="0" noProof="0" dirty="0">
                <a:ln>
                  <a:noFill/>
                </a:ln>
                <a:solidFill>
                  <a:srgbClr val="FF0000"/>
                </a:solidFill>
                <a:effectLst/>
                <a:uLnTx/>
                <a:uFillTx/>
                <a:latin typeface="Calibri"/>
                <a:ea typeface="+mn-ea"/>
                <a:cs typeface="+mn-cs"/>
              </a:rPr>
              <a:t>En ausencia de fallos de mercado</a:t>
            </a:r>
            <a:r>
              <a:rPr kumimoji="0" lang="es-ES" sz="3200" b="0" i="0" u="none" strike="noStrike" kern="1200" cap="none" spc="0" normalizeH="0" baseline="0" noProof="0" dirty="0">
                <a:ln>
                  <a:noFill/>
                </a:ln>
                <a:solidFill>
                  <a:prstClr val="black"/>
                </a:solidFill>
                <a:effectLst/>
                <a:uLnTx/>
                <a:uFillTx/>
                <a:latin typeface="Calibri"/>
                <a:ea typeface="+mn-ea"/>
                <a:cs typeface="+mn-cs"/>
              </a:rPr>
              <a:t>, la </a:t>
            </a:r>
            <a:r>
              <a:rPr kumimoji="0" lang="es-ES" sz="3200" b="0" i="0" u="none" strike="noStrike" kern="1200" cap="none" spc="0" normalizeH="0" baseline="0" noProof="0" dirty="0">
                <a:ln>
                  <a:noFill/>
                </a:ln>
                <a:solidFill>
                  <a:srgbClr val="FF0000"/>
                </a:solidFill>
                <a:effectLst/>
                <a:uLnTx/>
                <a:uFillTx/>
                <a:latin typeface="Calibri"/>
                <a:ea typeface="+mn-ea"/>
                <a:cs typeface="+mn-cs"/>
              </a:rPr>
              <a:t>COMPETENCIA</a:t>
            </a:r>
            <a:r>
              <a:rPr kumimoji="0" lang="es-ES" sz="3200" b="0" i="0" u="none" strike="noStrike" kern="1200" cap="none" spc="0" normalizeH="0" baseline="0" noProof="0" dirty="0">
                <a:ln>
                  <a:noFill/>
                </a:ln>
                <a:solidFill>
                  <a:prstClr val="black"/>
                </a:solidFill>
                <a:effectLst/>
                <a:uLnTx/>
                <a:uFillTx/>
                <a:latin typeface="Calibri"/>
                <a:ea typeface="+mn-ea"/>
                <a:cs typeface="+mn-cs"/>
              </a:rPr>
              <a:t> resulta:</a:t>
            </a:r>
          </a:p>
          <a:p>
            <a:pPr marL="742950" marR="0" lvl="1" indent="-28575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Calibri"/>
                <a:ea typeface="+mn-ea"/>
                <a:cs typeface="+mn-cs"/>
              </a:rPr>
              <a:t>Beneficiosa para la mayoría</a:t>
            </a:r>
          </a:p>
          <a:p>
            <a:pPr marL="742950" marR="0" lvl="1" indent="-28575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Calibri"/>
                <a:ea typeface="+mn-ea"/>
                <a:cs typeface="+mn-cs"/>
              </a:rPr>
              <a:t>Incómoda para unos pocos</a:t>
            </a:r>
          </a:p>
          <a:p>
            <a:pPr marL="742950" marR="0" lvl="1" indent="-28575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Calibri"/>
                <a:ea typeface="+mn-ea"/>
                <a:cs typeface="+mn-cs"/>
              </a:rPr>
              <a:t>Beneficiosa desde la perspectiva del interés general</a:t>
            </a:r>
          </a:p>
          <a:p>
            <a:pPr algn="just"/>
            <a:endParaRPr lang="es-ES" dirty="0"/>
          </a:p>
          <a:p>
            <a:pPr algn="just"/>
            <a:r>
              <a:rPr lang="es-ES" dirty="0">
                <a:solidFill>
                  <a:srgbClr val="FF0000"/>
                </a:solidFill>
              </a:rPr>
              <a:t>I. </a:t>
            </a:r>
            <a:r>
              <a:rPr lang="es-ES" dirty="0" err="1">
                <a:solidFill>
                  <a:srgbClr val="FF0000"/>
                </a:solidFill>
              </a:rPr>
              <a:t>Berlin</a:t>
            </a:r>
            <a:r>
              <a:rPr lang="es-ES" dirty="0"/>
              <a:t>: </a:t>
            </a:r>
            <a:r>
              <a:rPr lang="es-ES" dirty="0">
                <a:solidFill>
                  <a:srgbClr val="FF0000"/>
                </a:solidFill>
              </a:rPr>
              <a:t>“la libertad es libertad, y no igualdad, equidad, justicia, cultura, felicidad humana o una conciencia tranquila”. </a:t>
            </a:r>
            <a:r>
              <a:rPr lang="es-ES" dirty="0"/>
              <a:t>Esto es fundamental</a:t>
            </a:r>
          </a:p>
        </p:txBody>
      </p:sp>
      <p:sp>
        <p:nvSpPr>
          <p:cNvPr id="4" name="Marcador de número de diapositiva 3">
            <a:extLst>
              <a:ext uri="{FF2B5EF4-FFF2-40B4-BE49-F238E27FC236}">
                <a16:creationId xmlns:a16="http://schemas.microsoft.com/office/drawing/2014/main" id="{35735A9D-4BB8-81C1-0F5D-03196DE9B723}"/>
              </a:ext>
            </a:extLst>
          </p:cNvPr>
          <p:cNvSpPr>
            <a:spLocks noGrp="1"/>
          </p:cNvSpPr>
          <p:nvPr>
            <p:ph type="sldNum" sz="quarter" idx="12"/>
          </p:nvPr>
        </p:nvSpPr>
        <p:spPr/>
        <p:txBody>
          <a:bodyPr/>
          <a:lstStyle/>
          <a:p>
            <a:fld id="{3C752B35-DF81-4FA4-8B3A-91FEA4BF5B75}" type="slidenum">
              <a:rPr lang="es-ES" smtClean="0"/>
              <a:pPr/>
              <a:t>4</a:t>
            </a:fld>
            <a:endParaRPr lang="es-ES"/>
          </a:p>
        </p:txBody>
      </p:sp>
      <p:sp>
        <p:nvSpPr>
          <p:cNvPr id="5" name="Marcador de pie de página 4">
            <a:extLst>
              <a:ext uri="{FF2B5EF4-FFF2-40B4-BE49-F238E27FC236}">
                <a16:creationId xmlns:a16="http://schemas.microsoft.com/office/drawing/2014/main" id="{6594BAD4-1822-C312-5104-017187F5F20E}"/>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4218254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4D5A28-019B-BFD2-7953-3EBC1CB0D2C1}"/>
              </a:ext>
            </a:extLst>
          </p:cNvPr>
          <p:cNvSpPr>
            <a:spLocks noGrp="1"/>
          </p:cNvSpPr>
          <p:nvPr>
            <p:ph type="title"/>
          </p:nvPr>
        </p:nvSpPr>
        <p:spPr/>
        <p:txBody>
          <a:bodyPr>
            <a:noAutofit/>
          </a:bodyPr>
          <a:lstStyle/>
          <a:p>
            <a:r>
              <a:rPr lang="es-ES" sz="3600" b="1" dirty="0"/>
              <a:t>Los obispos norteamericanos y su </a:t>
            </a:r>
            <a:r>
              <a:rPr lang="es-ES" sz="3600" b="1" dirty="0">
                <a:solidFill>
                  <a:srgbClr val="FF0000"/>
                </a:solidFill>
              </a:rPr>
              <a:t>Programa de reconstrucción social (1919)</a:t>
            </a:r>
          </a:p>
        </p:txBody>
      </p:sp>
      <p:sp>
        <p:nvSpPr>
          <p:cNvPr id="3" name="Marcador de contenido 2">
            <a:extLst>
              <a:ext uri="{FF2B5EF4-FFF2-40B4-BE49-F238E27FC236}">
                <a16:creationId xmlns:a16="http://schemas.microsoft.com/office/drawing/2014/main" id="{3229981A-9BAA-4F85-BBC5-6B30D4DC0F0E}"/>
              </a:ext>
            </a:extLst>
          </p:cNvPr>
          <p:cNvSpPr>
            <a:spLocks noGrp="1"/>
          </p:cNvSpPr>
          <p:nvPr>
            <p:ph idx="1"/>
          </p:nvPr>
        </p:nvSpPr>
        <p:spPr/>
        <p:txBody>
          <a:bodyPr>
            <a:normAutofit fontScale="62500" lnSpcReduction="20000"/>
          </a:bodyPr>
          <a:lstStyle/>
          <a:p>
            <a:pPr marL="0" indent="0" algn="just">
              <a:buNone/>
            </a:pPr>
            <a:r>
              <a:rPr lang="es-ES" b="1" dirty="0"/>
              <a:t>Ante la situación económica y los problemas de los trabajadores, los obispos US plantearon algunas propuestas de reforma. Fueron pioneros.</a:t>
            </a:r>
          </a:p>
          <a:p>
            <a:pPr marL="0" indent="0" algn="just">
              <a:buNone/>
            </a:pPr>
            <a:endParaRPr lang="es-ES" dirty="0"/>
          </a:p>
          <a:p>
            <a:pPr marL="0" indent="0" algn="just">
              <a:buNone/>
            </a:pPr>
            <a:r>
              <a:rPr lang="es-ES" dirty="0"/>
              <a:t>	* legislación s/ W </a:t>
            </a:r>
            <a:r>
              <a:rPr lang="es-ES" dirty="0" err="1"/>
              <a:t>mín</a:t>
            </a:r>
            <a:endParaRPr lang="es-ES" dirty="0"/>
          </a:p>
          <a:p>
            <a:pPr marL="0" indent="0" algn="just">
              <a:buNone/>
            </a:pPr>
            <a:r>
              <a:rPr lang="es-ES" dirty="0"/>
              <a:t>	* seguridad social</a:t>
            </a:r>
          </a:p>
          <a:p>
            <a:pPr marL="0" indent="0" algn="just">
              <a:buNone/>
            </a:pPr>
            <a:r>
              <a:rPr lang="es-ES" dirty="0"/>
              <a:t>	* trabajo infantil</a:t>
            </a:r>
          </a:p>
          <a:p>
            <a:pPr marL="0" indent="0" algn="just">
              <a:buNone/>
            </a:pPr>
            <a:r>
              <a:rPr lang="es-ES" dirty="0"/>
              <a:t>	* organización L y negociación colectiva</a:t>
            </a:r>
          </a:p>
          <a:p>
            <a:pPr marL="0" indent="0" algn="just">
              <a:buNone/>
            </a:pPr>
            <a:r>
              <a:rPr lang="es-ES" dirty="0"/>
              <a:t>	* mediación de las disputas laborales</a:t>
            </a:r>
          </a:p>
          <a:p>
            <a:pPr marL="0" indent="0" algn="just">
              <a:buNone/>
            </a:pPr>
            <a:r>
              <a:rPr lang="es-ES" dirty="0"/>
              <a:t>	* viviendas para pobres</a:t>
            </a:r>
          </a:p>
          <a:p>
            <a:pPr marL="0" indent="0" algn="just">
              <a:buNone/>
            </a:pPr>
            <a:r>
              <a:rPr lang="es-ES" dirty="0"/>
              <a:t>	* servicio nacional de ocupación</a:t>
            </a:r>
          </a:p>
          <a:p>
            <a:pPr marL="0" indent="0" algn="just">
              <a:buNone/>
            </a:pPr>
            <a:r>
              <a:rPr lang="es-ES" dirty="0"/>
              <a:t>	* imposición progresiva</a:t>
            </a:r>
          </a:p>
          <a:p>
            <a:pPr marL="0" indent="0" algn="just">
              <a:buNone/>
            </a:pPr>
            <a:r>
              <a:rPr lang="es-ES" dirty="0"/>
              <a:t>	* regulación de los MON</a:t>
            </a:r>
          </a:p>
          <a:p>
            <a:pPr marL="0" indent="0" algn="just">
              <a:buNone/>
            </a:pPr>
            <a:r>
              <a:rPr lang="es-ES" dirty="0"/>
              <a:t>	* control gubernamental de los servicios públicos</a:t>
            </a:r>
          </a:p>
          <a:p>
            <a:pPr marL="0" indent="0" algn="just">
              <a:buNone/>
            </a:pPr>
            <a:r>
              <a:rPr lang="es-ES" dirty="0"/>
              <a:t>	 </a:t>
            </a:r>
          </a:p>
        </p:txBody>
      </p:sp>
      <p:sp>
        <p:nvSpPr>
          <p:cNvPr id="4" name="Marcador de número de diapositiva 3">
            <a:extLst>
              <a:ext uri="{FF2B5EF4-FFF2-40B4-BE49-F238E27FC236}">
                <a16:creationId xmlns:a16="http://schemas.microsoft.com/office/drawing/2014/main" id="{2A14B95F-FEDA-25B3-4486-4B9F2EE83D36}"/>
              </a:ext>
            </a:extLst>
          </p:cNvPr>
          <p:cNvSpPr>
            <a:spLocks noGrp="1"/>
          </p:cNvSpPr>
          <p:nvPr>
            <p:ph type="sldNum" sz="quarter" idx="12"/>
          </p:nvPr>
        </p:nvSpPr>
        <p:spPr/>
        <p:txBody>
          <a:bodyPr/>
          <a:lstStyle/>
          <a:p>
            <a:fld id="{3C752B35-DF81-4FA4-8B3A-91FEA4BF5B75}" type="slidenum">
              <a:rPr lang="es-ES" smtClean="0"/>
              <a:pPr/>
              <a:t>40</a:t>
            </a:fld>
            <a:endParaRPr lang="es-ES"/>
          </a:p>
        </p:txBody>
      </p:sp>
      <p:sp>
        <p:nvSpPr>
          <p:cNvPr id="5" name="Marcador de pie de página 4">
            <a:extLst>
              <a:ext uri="{FF2B5EF4-FFF2-40B4-BE49-F238E27FC236}">
                <a16:creationId xmlns:a16="http://schemas.microsoft.com/office/drawing/2014/main" id="{7A07D119-E88C-CA42-23C7-D5D389789BCE}"/>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9371432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9592" y="1268760"/>
            <a:ext cx="7596844" cy="6063198"/>
          </a:xfrm>
          <a:prstGeom prst="rect">
            <a:avLst/>
          </a:prstGeom>
        </p:spPr>
        <p:txBody>
          <a:bodyPr wrap="square">
            <a:spAutoFit/>
          </a:bodyPr>
          <a:lstStyle/>
          <a:p>
            <a:r>
              <a:rPr lang="es-ES" sz="1400" dirty="0"/>
              <a:t>Evolución distinta en relación con USA: menos análisis económico y no  consideraba la competencia como un fin en sí misma</a:t>
            </a:r>
          </a:p>
          <a:p>
            <a:pPr algn="just"/>
            <a:endParaRPr lang="es-ES" sz="1400" dirty="0"/>
          </a:p>
          <a:p>
            <a:pPr marL="285750" indent="-285750" algn="just">
              <a:buFont typeface="Arial" panose="020B0604020202020204" pitchFamily="34" charset="0"/>
              <a:buChar char="•"/>
            </a:pPr>
            <a:r>
              <a:rPr lang="es-ES" sz="1400" dirty="0">
                <a:solidFill>
                  <a:srgbClr val="FF0000"/>
                </a:solidFill>
              </a:rPr>
              <a:t>Los cárteles no siempre han sido perseguidos</a:t>
            </a:r>
          </a:p>
          <a:p>
            <a:pPr algn="just"/>
            <a:endParaRPr lang="es-ES" sz="1400" dirty="0"/>
          </a:p>
          <a:p>
            <a:pPr marL="285750" indent="-285750" algn="just">
              <a:buFont typeface="Arial" panose="020B0604020202020204" pitchFamily="34" charset="0"/>
              <a:buChar char="•"/>
            </a:pPr>
            <a:r>
              <a:rPr lang="es-ES" sz="1400" dirty="0"/>
              <a:t>1873: primera gran crisis del capitalismo </a:t>
            </a:r>
            <a:r>
              <a:rPr lang="es-ES" sz="1400" dirty="0">
                <a:sym typeface="Wingdings" panose="05000000000000000000" pitchFamily="2" charset="2"/>
              </a:rPr>
              <a:t></a:t>
            </a:r>
            <a:r>
              <a:rPr lang="es-ES" sz="1400" dirty="0"/>
              <a:t> el </a:t>
            </a:r>
            <a:r>
              <a:rPr lang="es-ES" sz="1400" dirty="0">
                <a:solidFill>
                  <a:srgbClr val="FF0000"/>
                </a:solidFill>
              </a:rPr>
              <a:t>proteccionismo y el fomento de los cárteles como reacción frente a la competencia exterior</a:t>
            </a:r>
          </a:p>
          <a:p>
            <a:pPr algn="just"/>
            <a:endParaRPr lang="es-ES" sz="1400" dirty="0"/>
          </a:p>
          <a:p>
            <a:pPr marL="285750" indent="-285750" algn="just">
              <a:buFont typeface="Arial" panose="020B0604020202020204" pitchFamily="34" charset="0"/>
              <a:buChar char="•"/>
            </a:pPr>
            <a:r>
              <a:rPr lang="es-ES" sz="1400" dirty="0">
                <a:solidFill>
                  <a:srgbClr val="FF0000"/>
                </a:solidFill>
              </a:rPr>
              <a:t>Final de la I Guerra Mundial</a:t>
            </a:r>
            <a:r>
              <a:rPr lang="es-ES" sz="1400" dirty="0"/>
              <a:t>: Errores en la política económica alemana </a:t>
            </a:r>
            <a:r>
              <a:rPr lang="es-ES" sz="1400" dirty="0">
                <a:sym typeface="Wingdings" panose="05000000000000000000" pitchFamily="2" charset="2"/>
              </a:rPr>
              <a:t></a:t>
            </a:r>
            <a:r>
              <a:rPr lang="es-ES" sz="1400" dirty="0"/>
              <a:t> falta de competencia + hiperinflación </a:t>
            </a:r>
            <a:r>
              <a:rPr lang="es-ES" sz="1400" dirty="0">
                <a:sym typeface="Wingdings" panose="05000000000000000000" pitchFamily="2" charset="2"/>
              </a:rPr>
              <a:t></a:t>
            </a:r>
            <a:r>
              <a:rPr lang="es-ES" sz="1400" dirty="0"/>
              <a:t> colapso de la economía en 1923 </a:t>
            </a:r>
            <a:r>
              <a:rPr lang="es-ES" sz="1400" dirty="0">
                <a:sym typeface="Wingdings" panose="05000000000000000000" pitchFamily="2" charset="2"/>
              </a:rPr>
              <a:t></a:t>
            </a:r>
            <a:r>
              <a:rPr lang="es-ES" sz="1400" dirty="0"/>
              <a:t> reacción de la población pues entendía que las empresas les trasladaban sus problemas </a:t>
            </a:r>
            <a:r>
              <a:rPr lang="es-ES" sz="1400" dirty="0">
                <a:sym typeface="Wingdings" panose="05000000000000000000" pitchFamily="2" charset="2"/>
              </a:rPr>
              <a:t></a:t>
            </a:r>
            <a:r>
              <a:rPr lang="es-ES" sz="1400" dirty="0"/>
              <a:t> </a:t>
            </a:r>
            <a:r>
              <a:rPr lang="es-ES" sz="1400" dirty="0">
                <a:solidFill>
                  <a:srgbClr val="FF0000"/>
                </a:solidFill>
              </a:rPr>
              <a:t>“Ordenanza contra el abuso de las posiciones de poder económico” (2 de noviembre de 1923</a:t>
            </a:r>
            <a:r>
              <a:rPr lang="es-ES" sz="1400" dirty="0"/>
              <a:t>) </a:t>
            </a:r>
            <a:r>
              <a:rPr lang="es-ES" sz="1400" dirty="0">
                <a:sym typeface="Wingdings" panose="05000000000000000000" pitchFamily="2" charset="2"/>
              </a:rPr>
              <a:t></a:t>
            </a:r>
            <a:r>
              <a:rPr lang="es-ES" sz="1400" dirty="0"/>
              <a:t> limitación del poder de los cárteles (pero no su desaparición pues facilitaba su control por el gobierno)</a:t>
            </a:r>
          </a:p>
          <a:p>
            <a:pPr algn="just"/>
            <a:endParaRPr lang="es-ES" sz="1400" dirty="0"/>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400" dirty="0"/>
              <a:t> </a:t>
            </a:r>
            <a:r>
              <a:rPr kumimoji="0" lang="es-ES" sz="1400" b="0" i="0" u="none" strike="noStrike" kern="1200" cap="none" spc="0" normalizeH="0" baseline="0" noProof="0" dirty="0">
                <a:ln>
                  <a:noFill/>
                </a:ln>
                <a:solidFill>
                  <a:prstClr val="black"/>
                </a:solidFill>
                <a:effectLst/>
                <a:uLnTx/>
                <a:uFillTx/>
                <a:latin typeface="Calibri"/>
                <a:ea typeface="+mn-ea"/>
                <a:cs typeface="+mn-cs"/>
              </a:rPr>
              <a:t>UK: </a:t>
            </a:r>
            <a:r>
              <a:rPr kumimoji="0" lang="es-ES" sz="1400" b="1" i="0" u="none" strike="noStrike" kern="1200" cap="none" spc="0" normalizeH="0" baseline="0" noProof="0" dirty="0" err="1">
                <a:ln>
                  <a:noFill/>
                </a:ln>
                <a:solidFill>
                  <a:srgbClr val="FF0000"/>
                </a:solidFill>
                <a:effectLst/>
                <a:uLnTx/>
                <a:uFillTx/>
                <a:latin typeface="Calibri"/>
                <a:ea typeface="+mn-ea"/>
                <a:cs typeface="+mn-cs"/>
              </a:rPr>
              <a:t>Profiteering</a:t>
            </a:r>
            <a:r>
              <a:rPr kumimoji="0" lang="es-ES" sz="1400" b="1" i="0" u="none" strike="noStrike" kern="1200" cap="none" spc="0" normalizeH="0" baseline="0" noProof="0" dirty="0">
                <a:ln>
                  <a:noFill/>
                </a:ln>
                <a:solidFill>
                  <a:srgbClr val="FF0000"/>
                </a:solidFill>
                <a:effectLst/>
                <a:uLnTx/>
                <a:uFillTx/>
                <a:latin typeface="Calibri"/>
                <a:ea typeface="+mn-ea"/>
                <a:cs typeface="+mn-cs"/>
              </a:rPr>
              <a:t> </a:t>
            </a:r>
            <a:r>
              <a:rPr kumimoji="0" lang="es-ES" sz="1400" b="1" i="0" u="none" strike="noStrike" kern="1200" cap="none" spc="0" normalizeH="0" baseline="0" noProof="0" dirty="0" err="1">
                <a:ln>
                  <a:noFill/>
                </a:ln>
                <a:solidFill>
                  <a:srgbClr val="FF0000"/>
                </a:solidFill>
                <a:effectLst/>
                <a:uLnTx/>
                <a:uFillTx/>
                <a:latin typeface="Calibri"/>
                <a:ea typeface="+mn-ea"/>
                <a:cs typeface="+mn-cs"/>
              </a:rPr>
              <a:t>Act</a:t>
            </a:r>
            <a:r>
              <a:rPr kumimoji="0" lang="es-ES" sz="1400" b="0" i="0" u="none" strike="noStrike" kern="1200" cap="none" spc="0" normalizeH="0" baseline="0" noProof="0" dirty="0">
                <a:ln>
                  <a:noFill/>
                </a:ln>
                <a:solidFill>
                  <a:srgbClr val="FF0000"/>
                </a:solidFill>
                <a:effectLst/>
                <a:uLnTx/>
                <a:uFillTx/>
                <a:latin typeface="Calibri"/>
                <a:ea typeface="+mn-ea"/>
                <a:cs typeface="+mn-cs"/>
              </a:rPr>
              <a:t> </a:t>
            </a:r>
            <a:r>
              <a:rPr kumimoji="0" lang="es-ES" sz="1400" b="0" i="0" u="none" strike="noStrike" kern="1200" cap="none" spc="0" normalizeH="0" baseline="0" noProof="0" dirty="0">
                <a:ln>
                  <a:noFill/>
                </a:ln>
                <a:solidFill>
                  <a:prstClr val="black"/>
                </a:solidFill>
                <a:effectLst/>
                <a:uLnTx/>
                <a:uFillTx/>
                <a:latin typeface="Calibri"/>
                <a:ea typeface="+mn-ea"/>
                <a:cs typeface="+mn-cs"/>
              </a:rPr>
              <a:t>(1919): </a:t>
            </a:r>
            <a:r>
              <a:rPr kumimoji="0" lang="es-ES" sz="1400" b="0" i="0" u="none" strike="noStrike" kern="1200" cap="none" spc="0" normalizeH="0" baseline="0" noProof="0" dirty="0">
                <a:ln>
                  <a:noFill/>
                </a:ln>
                <a:solidFill>
                  <a:srgbClr val="FF0000"/>
                </a:solidFill>
                <a:effectLst/>
                <a:uLnTx/>
                <a:uFillTx/>
                <a:latin typeface="Calibri"/>
                <a:ea typeface="+mn-ea"/>
                <a:cs typeface="+mn-cs"/>
              </a:rPr>
              <a:t>contribuir a ↓p tras el final de la I Guerra Mundial</a:t>
            </a:r>
            <a:r>
              <a:rPr kumimoji="0" lang="es-ES" sz="1400" b="0" i="0" u="none" strike="noStrike" kern="1200" cap="none" spc="0" normalizeH="0" baseline="0" noProof="0" dirty="0">
                <a:ln>
                  <a:noFill/>
                </a:ln>
                <a:solidFill>
                  <a:prstClr val="black"/>
                </a:solidFill>
                <a:effectLst/>
                <a:uLnTx/>
                <a:uFillTx/>
                <a:latin typeface="Calibri"/>
                <a:ea typeface="+mn-ea"/>
                <a:cs typeface="+mn-cs"/>
              </a:rPr>
              <a:t>. Tras la II WW el objetivo era el pleno empleo en un contexto de nacionalización de empresas y restricciones a la COMP </a:t>
            </a:r>
            <a:r>
              <a:rPr kumimoji="0" lang="es-ES" sz="14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sz="1400" b="0" i="0" u="none" strike="noStrike" kern="1200" cap="none" spc="0" normalizeH="0" baseline="0" noProof="0" dirty="0">
                <a:ln>
                  <a:noFill/>
                </a:ln>
                <a:solidFill>
                  <a:prstClr val="black"/>
                </a:solidFill>
                <a:effectLst/>
                <a:uLnTx/>
                <a:uFillTx/>
                <a:latin typeface="Calibri"/>
                <a:ea typeface="+mn-ea"/>
                <a:cs typeface="+mn-cs"/>
              </a:rPr>
              <a:t> nueva LDC: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Monopolies</a:t>
            </a:r>
            <a:r>
              <a:rPr kumimoji="0" lang="es-ES" sz="1400" b="0" i="0" u="none" strike="noStrike" kern="1200" cap="none" spc="0" normalizeH="0" baseline="0" noProof="0" dirty="0">
                <a:ln>
                  <a:noFill/>
                </a:ln>
                <a:solidFill>
                  <a:prstClr val="black"/>
                </a:solidFill>
                <a:effectLst/>
                <a:uLnTx/>
                <a:uFillTx/>
                <a:latin typeface="Calibri"/>
                <a:ea typeface="+mn-ea"/>
                <a:cs typeface="+mn-cs"/>
              </a:rPr>
              <a:t> and Restrictive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Practices</a:t>
            </a:r>
            <a:r>
              <a:rPr kumimoji="0" lang="es-ES" sz="1400" b="0" i="0" u="none" strike="noStrike" kern="1200" cap="none" spc="0" normalizeH="0" baseline="0" noProof="0" dirty="0">
                <a:ln>
                  <a:noFill/>
                </a:ln>
                <a:solidFill>
                  <a:prstClr val="black"/>
                </a:solidFill>
                <a:effectLst/>
                <a:uLnTx/>
                <a:uFillTx/>
                <a:latin typeface="Calibri"/>
                <a:ea typeface="+mn-ea"/>
                <a:cs typeface="+mn-cs"/>
              </a:rPr>
              <a:t>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Inquiry</a:t>
            </a:r>
            <a:r>
              <a:rPr kumimoji="0" lang="es-ES" sz="1400" b="0" i="0" u="none" strike="noStrike" kern="1200" cap="none" spc="0" normalizeH="0" baseline="0" noProof="0" dirty="0">
                <a:ln>
                  <a:noFill/>
                </a:ln>
                <a:solidFill>
                  <a:prstClr val="black"/>
                </a:solidFill>
                <a:effectLst/>
                <a:uLnTx/>
                <a:uFillTx/>
                <a:latin typeface="Calibri"/>
                <a:ea typeface="+mn-ea"/>
                <a:cs typeface="+mn-cs"/>
              </a:rPr>
              <a:t> and Control) (1948) </a:t>
            </a:r>
            <a:r>
              <a:rPr kumimoji="0" lang="es-ES" sz="14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sz="1400" b="0" i="0" u="none" strike="noStrike" kern="1200" cap="none" spc="0" normalizeH="0" baseline="0" noProof="0" dirty="0">
                <a:ln>
                  <a:noFill/>
                </a:ln>
                <a:solidFill>
                  <a:prstClr val="black"/>
                </a:solidFill>
                <a:effectLst/>
                <a:uLnTx/>
                <a:uFillTx/>
                <a:latin typeface="Calibri"/>
                <a:ea typeface="+mn-ea"/>
                <a:cs typeface="+mn-cs"/>
              </a:rPr>
              <a:t> 5 años más tarde: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Monopolies</a:t>
            </a:r>
            <a:r>
              <a:rPr kumimoji="0" lang="es-ES" sz="1400" b="0" i="0" u="none" strike="noStrike" kern="1200" cap="none" spc="0" normalizeH="0" baseline="0" noProof="0" dirty="0">
                <a:ln>
                  <a:noFill/>
                </a:ln>
                <a:solidFill>
                  <a:prstClr val="black"/>
                </a:solidFill>
                <a:effectLst/>
                <a:uLnTx/>
                <a:uFillTx/>
                <a:latin typeface="Calibri"/>
                <a:ea typeface="+mn-ea"/>
                <a:cs typeface="+mn-cs"/>
              </a:rPr>
              <a:t> and Restrictive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Practices</a:t>
            </a:r>
            <a:r>
              <a:rPr kumimoji="0" lang="es-ES" sz="1400" b="0" i="0" u="none" strike="noStrike" kern="1200" cap="none" spc="0" normalizeH="0" baseline="0" noProof="0" dirty="0">
                <a:ln>
                  <a:noFill/>
                </a:ln>
                <a:solidFill>
                  <a:prstClr val="black"/>
                </a:solidFill>
                <a:effectLst/>
                <a:uLnTx/>
                <a:uFillTx/>
                <a:latin typeface="Calibri"/>
                <a:ea typeface="+mn-ea"/>
                <a:cs typeface="+mn-cs"/>
              </a:rPr>
              <a:t>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Commission</a:t>
            </a:r>
            <a:r>
              <a:rPr kumimoji="0" lang="es-ES" sz="1400" b="0" i="0" u="none" strike="noStrike" kern="1200" cap="none" spc="0" normalizeH="0" baseline="0" noProof="0" dirty="0">
                <a:ln>
                  <a:noFill/>
                </a:ln>
                <a:solidFill>
                  <a:prstClr val="black"/>
                </a:solidFill>
                <a:effectLst/>
                <a:uLnTx/>
                <a:uFillTx/>
                <a:latin typeface="Calibri"/>
                <a:ea typeface="+mn-ea"/>
                <a:cs typeface="+mn-cs"/>
              </a:rPr>
              <a:t>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Act</a:t>
            </a:r>
            <a:r>
              <a:rPr kumimoji="0" lang="es-ES" sz="1400" b="0" i="0" u="none" strike="noStrike" kern="1200" cap="none" spc="0" normalizeH="0" baseline="0" noProof="0" dirty="0">
                <a:ln>
                  <a:noFill/>
                </a:ln>
                <a:solidFill>
                  <a:prstClr val="black"/>
                </a:solidFill>
                <a:effectLst/>
                <a:uLnTx/>
                <a:uFillTx/>
                <a:latin typeface="Calibri"/>
                <a:ea typeface="+mn-ea"/>
                <a:cs typeface="+mn-cs"/>
              </a:rPr>
              <a:t> +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Monopolies</a:t>
            </a:r>
            <a:r>
              <a:rPr kumimoji="0" lang="es-ES" sz="1400" b="0" i="0" u="none" strike="noStrike" kern="1200" cap="none" spc="0" normalizeH="0" baseline="0" noProof="0" dirty="0">
                <a:ln>
                  <a:noFill/>
                </a:ln>
                <a:solidFill>
                  <a:prstClr val="black"/>
                </a:solidFill>
                <a:effectLst/>
                <a:uLnTx/>
                <a:uFillTx/>
                <a:latin typeface="Calibri"/>
                <a:ea typeface="+mn-ea"/>
                <a:cs typeface="+mn-cs"/>
              </a:rPr>
              <a:t>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Commission</a:t>
            </a:r>
            <a:r>
              <a:rPr kumimoji="0" lang="es-ES" sz="1400" b="0" i="0" u="none" strike="noStrike" kern="1200" cap="none" spc="0" normalizeH="0" baseline="0" noProof="0" dirty="0">
                <a:ln>
                  <a:noFill/>
                </a:ln>
                <a:solidFill>
                  <a:prstClr val="black"/>
                </a:solidFill>
                <a:effectLst/>
                <a:uLnTx/>
                <a:uFillTx/>
                <a:latin typeface="Calibri"/>
                <a:ea typeface="+mn-ea"/>
                <a:cs typeface="+mn-cs"/>
              </a:rPr>
              <a:t> </a:t>
            </a:r>
            <a:r>
              <a:rPr kumimoji="0" lang="es-ES" sz="14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sz="1400" b="0" i="0" u="none" strike="noStrike" kern="1200" cap="none" spc="0" normalizeH="0" baseline="0" noProof="0" dirty="0">
                <a:ln>
                  <a:noFill/>
                </a:ln>
                <a:solidFill>
                  <a:prstClr val="black"/>
                </a:solidFill>
                <a:effectLst/>
                <a:uLnTx/>
                <a:uFillTx/>
                <a:latin typeface="Calibri"/>
                <a:ea typeface="+mn-ea"/>
                <a:cs typeface="+mn-cs"/>
              </a:rPr>
              <a:t> Restrictive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Practices</a:t>
            </a:r>
            <a:r>
              <a:rPr kumimoji="0" lang="es-ES" sz="1400" b="0" i="0" u="none" strike="noStrike" kern="1200" cap="none" spc="0" normalizeH="0" baseline="0" noProof="0" dirty="0">
                <a:ln>
                  <a:noFill/>
                </a:ln>
                <a:solidFill>
                  <a:prstClr val="black"/>
                </a:solidFill>
                <a:effectLst/>
                <a:uLnTx/>
                <a:uFillTx/>
                <a:latin typeface="Calibri"/>
                <a:ea typeface="+mn-ea"/>
                <a:cs typeface="+mn-cs"/>
              </a:rPr>
              <a:t>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Commission</a:t>
            </a:r>
            <a:r>
              <a:rPr kumimoji="0" lang="es-ES" sz="1400" b="0" i="0" u="none" strike="noStrike" kern="1200" cap="none" spc="0" normalizeH="0" baseline="0" noProof="0" dirty="0">
                <a:ln>
                  <a:noFill/>
                </a:ln>
                <a:solidFill>
                  <a:prstClr val="black"/>
                </a:solidFill>
                <a:effectLst/>
                <a:uLnTx/>
                <a:uFillTx/>
                <a:latin typeface="Calibri"/>
                <a:ea typeface="+mn-ea"/>
                <a:cs typeface="+mn-cs"/>
              </a:rPr>
              <a:t>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Act</a:t>
            </a:r>
            <a:r>
              <a:rPr kumimoji="0" lang="es-ES" sz="1400" b="0" i="0" u="none" strike="noStrike" kern="1200" cap="none" spc="0" normalizeH="0" baseline="0" noProof="0" dirty="0">
                <a:ln>
                  <a:noFill/>
                </a:ln>
                <a:solidFill>
                  <a:prstClr val="black"/>
                </a:solidFill>
                <a:effectLst/>
                <a:uLnTx/>
                <a:uFillTx/>
                <a:latin typeface="Calibri"/>
                <a:ea typeface="+mn-ea"/>
                <a:cs typeface="+mn-cs"/>
              </a:rPr>
              <a:t> (1956, modificada en 1968) </a:t>
            </a:r>
            <a:r>
              <a:rPr kumimoji="0" lang="es-ES" sz="14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sz="1400" b="0" i="0" u="none" strike="noStrike" kern="1200" cap="none" spc="0" normalizeH="0" baseline="0" noProof="0" dirty="0">
                <a:ln>
                  <a:noFill/>
                </a:ln>
                <a:solidFill>
                  <a:prstClr val="black"/>
                </a:solidFill>
                <a:effectLst/>
                <a:uLnTx/>
                <a:uFillTx/>
                <a:latin typeface="Calibri"/>
                <a:ea typeface="+mn-ea"/>
                <a:cs typeface="+mn-cs"/>
              </a:rPr>
              <a:t> Resale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Prices</a:t>
            </a:r>
            <a:r>
              <a:rPr kumimoji="0" lang="es-ES" sz="1400" b="0" i="0" u="none" strike="noStrike" kern="1200" cap="none" spc="0" normalizeH="0" baseline="0" noProof="0" dirty="0">
                <a:ln>
                  <a:noFill/>
                </a:ln>
                <a:solidFill>
                  <a:prstClr val="black"/>
                </a:solidFill>
                <a:effectLst/>
                <a:uLnTx/>
                <a:uFillTx/>
                <a:latin typeface="Calibri"/>
                <a:ea typeface="+mn-ea"/>
                <a:cs typeface="+mn-cs"/>
              </a:rPr>
              <a:t>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Act</a:t>
            </a:r>
            <a:r>
              <a:rPr kumimoji="0" lang="es-ES" sz="1400" b="0" i="0" u="none" strike="noStrike" kern="1200" cap="none" spc="0" normalizeH="0" baseline="0" noProof="0" dirty="0">
                <a:ln>
                  <a:noFill/>
                </a:ln>
                <a:solidFill>
                  <a:prstClr val="black"/>
                </a:solidFill>
                <a:effectLst/>
                <a:uLnTx/>
                <a:uFillTx/>
                <a:latin typeface="Calibri"/>
                <a:ea typeface="+mn-ea"/>
                <a:cs typeface="+mn-cs"/>
              </a:rPr>
              <a:t> (1964) </a:t>
            </a:r>
            <a:r>
              <a:rPr kumimoji="0" lang="es-ES" sz="14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sz="1400" b="0" i="0" u="none" strike="noStrike" kern="1200" cap="none" spc="0" normalizeH="0" baseline="0" noProof="0" dirty="0">
                <a:ln>
                  <a:noFill/>
                </a:ln>
                <a:solidFill>
                  <a:prstClr val="black"/>
                </a:solidFill>
                <a:effectLst/>
                <a:uLnTx/>
                <a:uFillTx/>
                <a:latin typeface="Calibri"/>
                <a:ea typeface="+mn-ea"/>
                <a:cs typeface="+mn-cs"/>
              </a:rPr>
              <a:t>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Monopolies</a:t>
            </a:r>
            <a:r>
              <a:rPr kumimoji="0" lang="es-ES" sz="1400" b="0" i="0" u="none" strike="noStrike" kern="1200" cap="none" spc="0" normalizeH="0" baseline="0" noProof="0" dirty="0">
                <a:ln>
                  <a:noFill/>
                </a:ln>
                <a:solidFill>
                  <a:prstClr val="black"/>
                </a:solidFill>
                <a:effectLst/>
                <a:uLnTx/>
                <a:uFillTx/>
                <a:latin typeface="Calibri"/>
                <a:ea typeface="+mn-ea"/>
                <a:cs typeface="+mn-cs"/>
              </a:rPr>
              <a:t> and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Mergers</a:t>
            </a:r>
            <a:r>
              <a:rPr kumimoji="0" lang="es-ES" sz="1400" b="0" i="0" u="none" strike="noStrike" kern="1200" cap="none" spc="0" normalizeH="0" baseline="0" noProof="0" dirty="0">
                <a:ln>
                  <a:noFill/>
                </a:ln>
                <a:solidFill>
                  <a:prstClr val="black"/>
                </a:solidFill>
                <a:effectLst/>
                <a:uLnTx/>
                <a:uFillTx/>
                <a:latin typeface="Calibri"/>
                <a:ea typeface="+mn-ea"/>
                <a:cs typeface="+mn-cs"/>
              </a:rPr>
              <a:t> </a:t>
            </a:r>
            <a:r>
              <a:rPr kumimoji="0" lang="es-ES" sz="1400" b="0" i="0" u="none" strike="noStrike" kern="1200" cap="none" spc="0" normalizeH="0" baseline="0" noProof="0" dirty="0" err="1">
                <a:ln>
                  <a:noFill/>
                </a:ln>
                <a:solidFill>
                  <a:prstClr val="black"/>
                </a:solidFill>
                <a:effectLst/>
                <a:uLnTx/>
                <a:uFillTx/>
                <a:latin typeface="Calibri"/>
                <a:ea typeface="+mn-ea"/>
                <a:cs typeface="+mn-cs"/>
              </a:rPr>
              <a:t>Act</a:t>
            </a:r>
            <a:r>
              <a:rPr kumimoji="0" lang="es-ES" sz="1400" b="0" i="0" u="none" strike="noStrike" kern="1200" cap="none" spc="0" normalizeH="0" baseline="0" noProof="0" dirty="0">
                <a:ln>
                  <a:noFill/>
                </a:ln>
                <a:solidFill>
                  <a:prstClr val="black"/>
                </a:solidFill>
                <a:effectLst/>
                <a:uLnTx/>
                <a:uFillTx/>
                <a:latin typeface="Calibri"/>
                <a:ea typeface="+mn-ea"/>
                <a:cs typeface="+mn-cs"/>
              </a:rPr>
              <a:t> (1965)</a:t>
            </a:r>
          </a:p>
          <a:p>
            <a:pPr algn="just"/>
            <a:endParaRPr lang="es-ES" dirty="0"/>
          </a:p>
          <a:p>
            <a:pPr marL="285750" indent="-285750" algn="just">
              <a:buFont typeface="Arial" panose="020B0604020202020204" pitchFamily="34" charset="0"/>
              <a:buChar char="•"/>
            </a:pPr>
            <a:endParaRPr lang="es-ES" dirty="0"/>
          </a:p>
          <a:p>
            <a:br>
              <a:rPr lang="es-ES" dirty="0"/>
            </a:br>
            <a:r>
              <a:rPr lang="es-ES" dirty="0"/>
              <a:t> </a:t>
            </a:r>
          </a:p>
          <a:p>
            <a:endParaRPr lang="es-ES" dirty="0"/>
          </a:p>
          <a:p>
            <a:endParaRPr lang="es-ES" dirty="0"/>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692696"/>
            <a:ext cx="6624736" cy="523220"/>
          </a:xfrm>
          <a:prstGeom prst="rect">
            <a:avLst/>
          </a:prstGeom>
          <a:noFill/>
        </p:spPr>
        <p:txBody>
          <a:bodyPr wrap="square" rtlCol="0">
            <a:spAutoFit/>
          </a:bodyPr>
          <a:lstStyle/>
          <a:p>
            <a:pPr algn="ctr"/>
            <a:r>
              <a:rPr lang="es-ES" sz="2800" b="1" dirty="0">
                <a:solidFill>
                  <a:srgbClr val="FF0000"/>
                </a:solidFill>
              </a:rPr>
              <a:t>EUROPA</a:t>
            </a:r>
            <a:r>
              <a:rPr lang="es-ES" sz="2000" dirty="0"/>
              <a:t> </a:t>
            </a:r>
          </a:p>
        </p:txBody>
      </p:sp>
      <p:sp>
        <p:nvSpPr>
          <p:cNvPr id="5" name="Marcador de número de diapositiva 4">
            <a:extLst>
              <a:ext uri="{FF2B5EF4-FFF2-40B4-BE49-F238E27FC236}">
                <a16:creationId xmlns:a16="http://schemas.microsoft.com/office/drawing/2014/main" id="{DC36904D-FC4C-42BF-BD02-093E95A9AD67}"/>
              </a:ext>
            </a:extLst>
          </p:cNvPr>
          <p:cNvSpPr>
            <a:spLocks noGrp="1"/>
          </p:cNvSpPr>
          <p:nvPr>
            <p:ph type="sldNum" sz="quarter" idx="12"/>
          </p:nvPr>
        </p:nvSpPr>
        <p:spPr/>
        <p:txBody>
          <a:bodyPr/>
          <a:lstStyle/>
          <a:p>
            <a:fld id="{3C752B35-DF81-4FA4-8B3A-91FEA4BF5B75}" type="slidenum">
              <a:rPr lang="es-ES" smtClean="0"/>
              <a:pPr/>
              <a:t>41</a:t>
            </a:fld>
            <a:endParaRPr lang="es-ES"/>
          </a:p>
        </p:txBody>
      </p:sp>
      <p:sp>
        <p:nvSpPr>
          <p:cNvPr id="2" name="Marcador de pie de página 1">
            <a:extLst>
              <a:ext uri="{FF2B5EF4-FFF2-40B4-BE49-F238E27FC236}">
                <a16:creationId xmlns:a16="http://schemas.microsoft.com/office/drawing/2014/main" id="{E11BE922-7A71-B1A1-702F-FE2DBB3204E1}"/>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8602648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12F9C2-C007-5D1C-626E-69B468AA118C}"/>
              </a:ext>
            </a:extLst>
          </p:cNvPr>
          <p:cNvSpPr>
            <a:spLocks noGrp="1"/>
          </p:cNvSpPr>
          <p:nvPr>
            <p:ph type="title"/>
          </p:nvPr>
        </p:nvSpPr>
        <p:spPr/>
        <p:txBody>
          <a:bodyPr>
            <a:normAutofit fontScale="90000"/>
          </a:bodyPr>
          <a:lstStyle/>
          <a:p>
            <a:r>
              <a:rPr lang="es-ES" b="1" dirty="0"/>
              <a:t>La </a:t>
            </a:r>
            <a:r>
              <a:rPr lang="es-ES" b="1" dirty="0" err="1"/>
              <a:t>Quadragesimo</a:t>
            </a:r>
            <a:r>
              <a:rPr lang="es-ES" b="1" dirty="0"/>
              <a:t> </a:t>
            </a:r>
            <a:r>
              <a:rPr lang="es-ES" b="1" dirty="0" err="1"/>
              <a:t>Anno</a:t>
            </a:r>
            <a:r>
              <a:rPr lang="es-ES" b="1" dirty="0"/>
              <a:t> (Pío XI, 15.05.1931)</a:t>
            </a:r>
          </a:p>
        </p:txBody>
      </p:sp>
      <p:sp>
        <p:nvSpPr>
          <p:cNvPr id="3" name="Marcador de contenido 2">
            <a:extLst>
              <a:ext uri="{FF2B5EF4-FFF2-40B4-BE49-F238E27FC236}">
                <a16:creationId xmlns:a16="http://schemas.microsoft.com/office/drawing/2014/main" id="{C62C9663-1CDB-4795-A68E-0701D643837A}"/>
              </a:ext>
            </a:extLst>
          </p:cNvPr>
          <p:cNvSpPr>
            <a:spLocks noGrp="1"/>
          </p:cNvSpPr>
          <p:nvPr>
            <p:ph idx="1"/>
          </p:nvPr>
        </p:nvSpPr>
        <p:spPr/>
        <p:txBody>
          <a:bodyPr>
            <a:normAutofit fontScale="62500" lnSpcReduction="20000"/>
          </a:bodyPr>
          <a:lstStyle/>
          <a:p>
            <a:pPr algn="just"/>
            <a:r>
              <a:rPr lang="es-ES" dirty="0"/>
              <a:t>En pleno fascismo, Pío XI dictó la QA en el 40 aniversario de la </a:t>
            </a:r>
            <a:r>
              <a:rPr lang="es-ES" dirty="0" err="1"/>
              <a:t>RNovarum</a:t>
            </a:r>
            <a:r>
              <a:rPr lang="es-ES" dirty="0"/>
              <a:t>. Reiteró sus </a:t>
            </a:r>
            <a:r>
              <a:rPr lang="es-ES" dirty="0">
                <a:solidFill>
                  <a:srgbClr val="FF0000"/>
                </a:solidFill>
              </a:rPr>
              <a:t>críticas al socialism</a:t>
            </a:r>
            <a:r>
              <a:rPr lang="es-ES" dirty="0"/>
              <a:t>o (por su desprecio a la propiedad privada, su voluntad de transferir los medios de producción al Estado y por su incompatibilidad con la doctrina de la Iglesia) </a:t>
            </a:r>
            <a:r>
              <a:rPr lang="es-ES" dirty="0">
                <a:solidFill>
                  <a:srgbClr val="FF0000"/>
                </a:solidFill>
              </a:rPr>
              <a:t>y al liberalismo </a:t>
            </a:r>
            <a:r>
              <a:rPr lang="es-ES" dirty="0"/>
              <a:t>(“propone un remedio mucho peor que el mal mismo, habría arrojado la humanidad a más graves peligros”).</a:t>
            </a:r>
          </a:p>
          <a:p>
            <a:pPr algn="just"/>
            <a:endParaRPr lang="es-ES" dirty="0"/>
          </a:p>
          <a:p>
            <a:pPr algn="just"/>
            <a:r>
              <a:rPr lang="es-ES" dirty="0"/>
              <a:t>En su desarrollo argumental, la QA </a:t>
            </a:r>
            <a:r>
              <a:rPr lang="es-ES" dirty="0">
                <a:solidFill>
                  <a:srgbClr val="FF0000"/>
                </a:solidFill>
              </a:rPr>
              <a:t>toma muchas ideas del marxismo </a:t>
            </a:r>
            <a:r>
              <a:rPr lang="es-ES" dirty="0"/>
              <a:t>(la riqueza procede únicamente del trabajo, los propietarios del K desean apropiarse de la totalidad del excedente, p. e.).</a:t>
            </a:r>
          </a:p>
          <a:p>
            <a:pPr algn="just"/>
            <a:endParaRPr lang="es-ES" dirty="0"/>
          </a:p>
          <a:p>
            <a:pPr algn="just"/>
            <a:r>
              <a:rPr lang="es-ES" dirty="0"/>
              <a:t>Según la QA, </a:t>
            </a:r>
            <a:r>
              <a:rPr lang="es-ES" dirty="0">
                <a:solidFill>
                  <a:srgbClr val="FF0000"/>
                </a:solidFill>
              </a:rPr>
              <a:t>“A la libre competencia sucede la dictadura económica” </a:t>
            </a:r>
            <a:r>
              <a:rPr lang="es-ES" dirty="0">
                <a:sym typeface="Wingdings" panose="05000000000000000000" pitchFamily="2" charset="2"/>
              </a:rPr>
              <a:t> la solución reside en el intervencionismo</a:t>
            </a:r>
            <a:endParaRPr lang="es-ES" dirty="0"/>
          </a:p>
          <a:p>
            <a:pPr algn="just"/>
            <a:endParaRPr lang="es-ES" dirty="0"/>
          </a:p>
          <a:p>
            <a:pPr algn="just"/>
            <a:r>
              <a:rPr lang="es-ES" dirty="0"/>
              <a:t>Falange Española tomó muchas ideas de la QA.</a:t>
            </a:r>
          </a:p>
          <a:p>
            <a:endParaRPr lang="es-ES" dirty="0"/>
          </a:p>
        </p:txBody>
      </p:sp>
      <p:sp>
        <p:nvSpPr>
          <p:cNvPr id="4" name="Marcador de número de diapositiva 3">
            <a:extLst>
              <a:ext uri="{FF2B5EF4-FFF2-40B4-BE49-F238E27FC236}">
                <a16:creationId xmlns:a16="http://schemas.microsoft.com/office/drawing/2014/main" id="{A0AEF88D-1024-2458-FE36-22BE21922FA5}"/>
              </a:ext>
            </a:extLst>
          </p:cNvPr>
          <p:cNvSpPr>
            <a:spLocks noGrp="1"/>
          </p:cNvSpPr>
          <p:nvPr>
            <p:ph type="sldNum" sz="quarter" idx="12"/>
          </p:nvPr>
        </p:nvSpPr>
        <p:spPr/>
        <p:txBody>
          <a:bodyPr/>
          <a:lstStyle/>
          <a:p>
            <a:fld id="{3C752B35-DF81-4FA4-8B3A-91FEA4BF5B75}" type="slidenum">
              <a:rPr lang="es-ES" smtClean="0"/>
              <a:pPr/>
              <a:t>42</a:t>
            </a:fld>
            <a:endParaRPr lang="es-ES"/>
          </a:p>
        </p:txBody>
      </p:sp>
      <p:sp>
        <p:nvSpPr>
          <p:cNvPr id="5" name="Marcador de pie de página 4">
            <a:extLst>
              <a:ext uri="{FF2B5EF4-FFF2-40B4-BE49-F238E27FC236}">
                <a16:creationId xmlns:a16="http://schemas.microsoft.com/office/drawing/2014/main" id="{D46D4F21-D60A-5F0F-2BEA-D4CDDBE8A9C3}"/>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7947702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D7824B-4F2A-830A-5E32-4BAF7133A371}"/>
              </a:ext>
            </a:extLst>
          </p:cNvPr>
          <p:cNvSpPr>
            <a:spLocks noGrp="1"/>
          </p:cNvSpPr>
          <p:nvPr>
            <p:ph type="title"/>
          </p:nvPr>
        </p:nvSpPr>
        <p:spPr/>
        <p:txBody>
          <a:bodyPr/>
          <a:lstStyle/>
          <a:p>
            <a:r>
              <a:rPr lang="es-ES" b="1" dirty="0"/>
              <a:t>Pío XII</a:t>
            </a:r>
          </a:p>
        </p:txBody>
      </p:sp>
      <p:sp>
        <p:nvSpPr>
          <p:cNvPr id="3" name="Marcador de contenido 2">
            <a:extLst>
              <a:ext uri="{FF2B5EF4-FFF2-40B4-BE49-F238E27FC236}">
                <a16:creationId xmlns:a16="http://schemas.microsoft.com/office/drawing/2014/main" id="{5924E62C-CCAC-53CC-5E3E-E1E150B28E1E}"/>
              </a:ext>
            </a:extLst>
          </p:cNvPr>
          <p:cNvSpPr>
            <a:spLocks noGrp="1"/>
          </p:cNvSpPr>
          <p:nvPr>
            <p:ph idx="1"/>
          </p:nvPr>
        </p:nvSpPr>
        <p:spPr/>
        <p:txBody>
          <a:bodyPr>
            <a:normAutofit fontScale="70000" lnSpcReduction="20000"/>
          </a:bodyPr>
          <a:lstStyle/>
          <a:p>
            <a:pPr algn="just"/>
            <a:r>
              <a:rPr lang="es-ES" dirty="0"/>
              <a:t>Pío XII (01.06.1941, 50 aniversario de la RN): </a:t>
            </a:r>
            <a:r>
              <a:rPr lang="es-ES" dirty="0">
                <a:solidFill>
                  <a:srgbClr val="FF0000"/>
                </a:solidFill>
              </a:rPr>
              <a:t>aceptó el derecho a la propiedad privada + el libre comercio + la intervención del Estado</a:t>
            </a:r>
            <a:r>
              <a:rPr lang="es-ES" dirty="0"/>
              <a:t>. Pero, en una carta dirigida a Ch. Flory con motivo de la XXXIV Semana Social en Francia se refirió al riesgo del dominio del K sobre el Estado y </a:t>
            </a:r>
            <a:r>
              <a:rPr lang="es-ES" dirty="0">
                <a:solidFill>
                  <a:srgbClr val="FF0000"/>
                </a:solidFill>
              </a:rPr>
              <a:t>se pronunció </a:t>
            </a:r>
            <a:r>
              <a:rPr lang="es-ES" b="1" dirty="0">
                <a:solidFill>
                  <a:srgbClr val="FF0000"/>
                </a:solidFill>
              </a:rPr>
              <a:t>contra el laissez faire</a:t>
            </a:r>
            <a:r>
              <a:rPr lang="es-ES" dirty="0"/>
              <a:t>, aunque concedió un gran valor al papel de los directivos </a:t>
            </a:r>
            <a:r>
              <a:rPr lang="es-ES" dirty="0">
                <a:sym typeface="Wingdings" panose="05000000000000000000" pitchFamily="2" charset="2"/>
              </a:rPr>
              <a:t> mucha confusión.</a:t>
            </a:r>
          </a:p>
          <a:p>
            <a:pPr algn="just"/>
            <a:endParaRPr lang="es-ES" dirty="0">
              <a:sym typeface="Wingdings" panose="05000000000000000000" pitchFamily="2" charset="2"/>
            </a:endParaRPr>
          </a:p>
          <a:p>
            <a:pPr algn="just"/>
            <a:r>
              <a:rPr lang="es-ES" dirty="0">
                <a:sym typeface="Wingdings" panose="05000000000000000000" pitchFamily="2" charset="2"/>
              </a:rPr>
              <a:t>Pío XII (Discurso dirigido a los congresistas de </a:t>
            </a:r>
            <a:r>
              <a:rPr lang="es-ES" dirty="0" err="1">
                <a:sym typeface="Wingdings" panose="05000000000000000000" pitchFamily="2" charset="2"/>
              </a:rPr>
              <a:t>l’Union</a:t>
            </a:r>
            <a:r>
              <a:rPr lang="es-ES" dirty="0">
                <a:sym typeface="Wingdings" panose="05000000000000000000" pitchFamily="2" charset="2"/>
              </a:rPr>
              <a:t> </a:t>
            </a:r>
            <a:r>
              <a:rPr lang="es-ES" dirty="0" err="1">
                <a:sym typeface="Wingdings" panose="05000000000000000000" pitchFamily="2" charset="2"/>
              </a:rPr>
              <a:t>Internationale</a:t>
            </a:r>
            <a:r>
              <a:rPr lang="es-ES" dirty="0">
                <a:sym typeface="Wingdings" panose="05000000000000000000" pitchFamily="2" charset="2"/>
              </a:rPr>
              <a:t> des </a:t>
            </a:r>
            <a:r>
              <a:rPr lang="es-ES" dirty="0" err="1">
                <a:sym typeface="Wingdings" panose="05000000000000000000" pitchFamily="2" charset="2"/>
              </a:rPr>
              <a:t>Associations</a:t>
            </a:r>
            <a:r>
              <a:rPr lang="es-ES" dirty="0">
                <a:sym typeface="Wingdings" panose="05000000000000000000" pitchFamily="2" charset="2"/>
              </a:rPr>
              <a:t> Patronales </a:t>
            </a:r>
            <a:r>
              <a:rPr lang="es-ES" dirty="0" err="1">
                <a:sym typeface="Wingdings" panose="05000000000000000000" pitchFamily="2" charset="2"/>
              </a:rPr>
              <a:t>Catholiques</a:t>
            </a:r>
            <a:r>
              <a:rPr lang="es-ES" dirty="0">
                <a:sym typeface="Wingdings" panose="05000000000000000000" pitchFamily="2" charset="2"/>
              </a:rPr>
              <a:t>): “El propietario de los MP…debe, siempre dentro de los límites del derecho público, ser </a:t>
            </a:r>
            <a:r>
              <a:rPr lang="es-ES" dirty="0">
                <a:solidFill>
                  <a:srgbClr val="FF0000"/>
                </a:solidFill>
                <a:sym typeface="Wingdings" panose="05000000000000000000" pitchFamily="2" charset="2"/>
              </a:rPr>
              <a:t>el dueño de sus decisiones económicas</a:t>
            </a:r>
            <a:r>
              <a:rPr lang="es-ES" dirty="0">
                <a:sym typeface="Wingdings" panose="05000000000000000000" pitchFamily="2" charset="2"/>
              </a:rPr>
              <a:t>”.</a:t>
            </a:r>
          </a:p>
          <a:p>
            <a:pPr algn="just"/>
            <a:endParaRPr lang="es-ES" dirty="0">
              <a:sym typeface="Wingdings" panose="05000000000000000000" pitchFamily="2" charset="2"/>
            </a:endParaRPr>
          </a:p>
          <a:p>
            <a:pPr algn="just"/>
            <a:r>
              <a:rPr lang="es-ES" dirty="0">
                <a:sym typeface="Wingdings" panose="05000000000000000000" pitchFamily="2" charset="2"/>
              </a:rPr>
              <a:t>La Iglesia no demostraba tener una opinión decidida sobre la economía de mercado</a:t>
            </a:r>
            <a:endParaRPr lang="es-ES" dirty="0"/>
          </a:p>
        </p:txBody>
      </p:sp>
      <p:sp>
        <p:nvSpPr>
          <p:cNvPr id="4" name="Marcador de número de diapositiva 3">
            <a:extLst>
              <a:ext uri="{FF2B5EF4-FFF2-40B4-BE49-F238E27FC236}">
                <a16:creationId xmlns:a16="http://schemas.microsoft.com/office/drawing/2014/main" id="{966EFC12-911F-810C-D4F6-07B1C51DD9E4}"/>
              </a:ext>
            </a:extLst>
          </p:cNvPr>
          <p:cNvSpPr>
            <a:spLocks noGrp="1"/>
          </p:cNvSpPr>
          <p:nvPr>
            <p:ph type="sldNum" sz="quarter" idx="12"/>
          </p:nvPr>
        </p:nvSpPr>
        <p:spPr/>
        <p:txBody>
          <a:bodyPr/>
          <a:lstStyle/>
          <a:p>
            <a:fld id="{3C752B35-DF81-4FA4-8B3A-91FEA4BF5B75}" type="slidenum">
              <a:rPr lang="es-ES" smtClean="0"/>
              <a:pPr/>
              <a:t>43</a:t>
            </a:fld>
            <a:endParaRPr lang="es-ES"/>
          </a:p>
        </p:txBody>
      </p:sp>
      <p:sp>
        <p:nvSpPr>
          <p:cNvPr id="5" name="Marcador de pie de página 4">
            <a:extLst>
              <a:ext uri="{FF2B5EF4-FFF2-40B4-BE49-F238E27FC236}">
                <a16:creationId xmlns:a16="http://schemas.microsoft.com/office/drawing/2014/main" id="{AC188CC8-1A29-DC6D-171E-4587AFC6BF81}"/>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8571615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53127F-E10B-789A-8213-A7786C7914B5}"/>
              </a:ext>
            </a:extLst>
          </p:cNvPr>
          <p:cNvSpPr>
            <a:spLocks noGrp="1"/>
          </p:cNvSpPr>
          <p:nvPr>
            <p:ph type="title"/>
          </p:nvPr>
        </p:nvSpPr>
        <p:spPr/>
        <p:txBody>
          <a:bodyPr/>
          <a:lstStyle/>
          <a:p>
            <a:r>
              <a:rPr lang="es-ES" b="1" dirty="0"/>
              <a:t>Los obispos españoles</a:t>
            </a:r>
          </a:p>
        </p:txBody>
      </p:sp>
      <p:sp>
        <p:nvSpPr>
          <p:cNvPr id="3" name="Marcador de contenido 2">
            <a:extLst>
              <a:ext uri="{FF2B5EF4-FFF2-40B4-BE49-F238E27FC236}">
                <a16:creationId xmlns:a16="http://schemas.microsoft.com/office/drawing/2014/main" id="{3513C74B-65C5-6253-E2AA-98EA7E494F4F}"/>
              </a:ext>
            </a:extLst>
          </p:cNvPr>
          <p:cNvSpPr>
            <a:spLocks noGrp="1"/>
          </p:cNvSpPr>
          <p:nvPr>
            <p:ph idx="1"/>
          </p:nvPr>
        </p:nvSpPr>
        <p:spPr/>
        <p:txBody>
          <a:bodyPr>
            <a:normAutofit fontScale="70000" lnSpcReduction="20000"/>
          </a:bodyPr>
          <a:lstStyle/>
          <a:p>
            <a:pPr algn="just"/>
            <a:r>
              <a:rPr lang="es-ES" dirty="0"/>
              <a:t>A pesar de los avances registrados en la DSI, los obispos españoles seguían anclados al pasado.</a:t>
            </a:r>
          </a:p>
          <a:p>
            <a:pPr algn="just"/>
            <a:endParaRPr lang="es-ES" dirty="0"/>
          </a:p>
          <a:p>
            <a:pPr algn="just"/>
            <a:r>
              <a:rPr lang="es-ES" dirty="0">
                <a:solidFill>
                  <a:srgbClr val="FF0000"/>
                </a:solidFill>
              </a:rPr>
              <a:t>Comisión Episcopal de Doctrina y Orientación Social (1959):</a:t>
            </a:r>
            <a:r>
              <a:rPr lang="es-ES" dirty="0"/>
              <a:t> </a:t>
            </a:r>
            <a:r>
              <a:rPr lang="es-ES" dirty="0">
                <a:solidFill>
                  <a:srgbClr val="FF0000"/>
                </a:solidFill>
              </a:rPr>
              <a:t>“si capitalismo significa liberalismo económico o régimen económico liberal, que hace de la libre competencia y el ilimitado afán de lucro únicas normas de la vida económica y atribuye a la propiedad unos derechos absolutos sobre los bienes, sin ninguna subordinación al bien común, debe afirmarse que la Iglesia lo ha reprobado como contrario al derecho natural”.</a:t>
            </a:r>
          </a:p>
          <a:p>
            <a:pPr algn="just"/>
            <a:endParaRPr lang="es-ES" dirty="0"/>
          </a:p>
          <a:p>
            <a:pPr algn="just"/>
            <a:r>
              <a:rPr lang="es-ES" dirty="0">
                <a:solidFill>
                  <a:srgbClr val="FF0000"/>
                </a:solidFill>
              </a:rPr>
              <a:t>Comisión Episcopal de Apostolado Social (1963)</a:t>
            </a:r>
            <a:r>
              <a:rPr lang="es-ES" dirty="0"/>
              <a:t>: alerta acerca de la ideología individualista “impulsada por la revolución industrial” que derivará </a:t>
            </a:r>
            <a:r>
              <a:rPr lang="es-ES" dirty="0">
                <a:solidFill>
                  <a:srgbClr val="FF0000"/>
                </a:solidFill>
              </a:rPr>
              <a:t>“en el más rabioso liberalismo económico”</a:t>
            </a:r>
            <a:r>
              <a:rPr lang="es-ES" dirty="0"/>
              <a:t>.</a:t>
            </a:r>
          </a:p>
        </p:txBody>
      </p:sp>
      <p:sp>
        <p:nvSpPr>
          <p:cNvPr id="4" name="Marcador de número de diapositiva 3">
            <a:extLst>
              <a:ext uri="{FF2B5EF4-FFF2-40B4-BE49-F238E27FC236}">
                <a16:creationId xmlns:a16="http://schemas.microsoft.com/office/drawing/2014/main" id="{EBD9E4BC-329A-A2F5-7D57-2C7F25373684}"/>
              </a:ext>
            </a:extLst>
          </p:cNvPr>
          <p:cNvSpPr>
            <a:spLocks noGrp="1"/>
          </p:cNvSpPr>
          <p:nvPr>
            <p:ph type="sldNum" sz="quarter" idx="12"/>
          </p:nvPr>
        </p:nvSpPr>
        <p:spPr/>
        <p:txBody>
          <a:bodyPr/>
          <a:lstStyle/>
          <a:p>
            <a:fld id="{3C752B35-DF81-4FA4-8B3A-91FEA4BF5B75}" type="slidenum">
              <a:rPr lang="es-ES" smtClean="0"/>
              <a:pPr/>
              <a:t>44</a:t>
            </a:fld>
            <a:endParaRPr lang="es-ES"/>
          </a:p>
        </p:txBody>
      </p:sp>
      <p:sp>
        <p:nvSpPr>
          <p:cNvPr id="5" name="Marcador de pie de página 4">
            <a:extLst>
              <a:ext uri="{FF2B5EF4-FFF2-40B4-BE49-F238E27FC236}">
                <a16:creationId xmlns:a16="http://schemas.microsoft.com/office/drawing/2014/main" id="{695BB539-9E2A-74F5-7F7E-535AE39C270B}"/>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41361209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A7C6CF-B143-846B-5A7C-F22F075C0E2A}"/>
              </a:ext>
            </a:extLst>
          </p:cNvPr>
          <p:cNvSpPr>
            <a:spLocks noGrp="1"/>
          </p:cNvSpPr>
          <p:nvPr>
            <p:ph type="title"/>
          </p:nvPr>
        </p:nvSpPr>
        <p:spPr/>
        <p:txBody>
          <a:bodyPr>
            <a:normAutofit fontScale="90000"/>
          </a:bodyPr>
          <a:lstStyle/>
          <a:p>
            <a:r>
              <a:rPr lang="es-ES" b="1" dirty="0"/>
              <a:t>Falacias episcopales derivadas de la ignorancia del análisis económico</a:t>
            </a:r>
          </a:p>
        </p:txBody>
      </p:sp>
      <p:sp>
        <p:nvSpPr>
          <p:cNvPr id="3" name="Marcador de contenido 2">
            <a:extLst>
              <a:ext uri="{FF2B5EF4-FFF2-40B4-BE49-F238E27FC236}">
                <a16:creationId xmlns:a16="http://schemas.microsoft.com/office/drawing/2014/main" id="{7A45E12F-55F5-3868-CEC2-9FD62C42FCA9}"/>
              </a:ext>
            </a:extLst>
          </p:cNvPr>
          <p:cNvSpPr>
            <a:spLocks noGrp="1"/>
          </p:cNvSpPr>
          <p:nvPr>
            <p:ph idx="1"/>
          </p:nvPr>
        </p:nvSpPr>
        <p:spPr/>
        <p:txBody>
          <a:bodyPr>
            <a:normAutofit fontScale="77500" lnSpcReduction="20000"/>
          </a:bodyPr>
          <a:lstStyle/>
          <a:p>
            <a:pPr algn="just"/>
            <a:r>
              <a:rPr lang="es-ES" dirty="0">
                <a:solidFill>
                  <a:srgbClr val="FF0000"/>
                </a:solidFill>
              </a:rPr>
              <a:t>El liberalismo ha provocado una injusta distribución de la riqueza y ha desembocado en una sociedad dividida en clases</a:t>
            </a:r>
          </a:p>
          <a:p>
            <a:pPr algn="just"/>
            <a:endParaRPr lang="es-ES" dirty="0">
              <a:solidFill>
                <a:srgbClr val="FF0000"/>
              </a:solidFill>
            </a:endParaRPr>
          </a:p>
          <a:p>
            <a:pPr algn="just"/>
            <a:r>
              <a:rPr lang="es-ES" dirty="0">
                <a:solidFill>
                  <a:srgbClr val="FF0000"/>
                </a:solidFill>
              </a:rPr>
              <a:t>El liberalismo niega cualquier intervención del Estado</a:t>
            </a:r>
          </a:p>
          <a:p>
            <a:pPr marL="0" indent="0" algn="just">
              <a:buNone/>
            </a:pPr>
            <a:endParaRPr lang="es-ES" dirty="0"/>
          </a:p>
          <a:p>
            <a:pPr algn="just"/>
            <a:r>
              <a:rPr lang="es-ES" dirty="0"/>
              <a:t>El único objeto del liberalismo es </a:t>
            </a:r>
            <a:r>
              <a:rPr lang="es-ES" dirty="0">
                <a:solidFill>
                  <a:srgbClr val="FF0000"/>
                </a:solidFill>
              </a:rPr>
              <a:t>el provecho individual y su ley suprema la libre competencia</a:t>
            </a:r>
          </a:p>
          <a:p>
            <a:pPr algn="just"/>
            <a:endParaRPr lang="es-ES" dirty="0"/>
          </a:p>
          <a:p>
            <a:pPr algn="just"/>
            <a:r>
              <a:rPr lang="es-ES" dirty="0">
                <a:solidFill>
                  <a:srgbClr val="FF0000"/>
                </a:solidFill>
              </a:rPr>
              <a:t>La propiedad tiene derechos ilimitados </a:t>
            </a:r>
            <a:r>
              <a:rPr lang="es-ES" dirty="0"/>
              <a:t>y subordina el hombre a los medios materiales</a:t>
            </a:r>
          </a:p>
          <a:p>
            <a:pPr algn="just"/>
            <a:r>
              <a:rPr lang="es-ES" dirty="0"/>
              <a:t>…</a:t>
            </a:r>
          </a:p>
        </p:txBody>
      </p:sp>
      <p:sp>
        <p:nvSpPr>
          <p:cNvPr id="4" name="Marcador de número de diapositiva 3">
            <a:extLst>
              <a:ext uri="{FF2B5EF4-FFF2-40B4-BE49-F238E27FC236}">
                <a16:creationId xmlns:a16="http://schemas.microsoft.com/office/drawing/2014/main" id="{49312294-00C1-827B-1F02-6E88AE21EDA8}"/>
              </a:ext>
            </a:extLst>
          </p:cNvPr>
          <p:cNvSpPr>
            <a:spLocks noGrp="1"/>
          </p:cNvSpPr>
          <p:nvPr>
            <p:ph type="sldNum" sz="quarter" idx="12"/>
          </p:nvPr>
        </p:nvSpPr>
        <p:spPr/>
        <p:txBody>
          <a:bodyPr/>
          <a:lstStyle/>
          <a:p>
            <a:fld id="{3C752B35-DF81-4FA4-8B3A-91FEA4BF5B75}" type="slidenum">
              <a:rPr lang="es-ES" smtClean="0"/>
              <a:pPr/>
              <a:t>45</a:t>
            </a:fld>
            <a:endParaRPr lang="es-ES"/>
          </a:p>
        </p:txBody>
      </p:sp>
      <p:sp>
        <p:nvSpPr>
          <p:cNvPr id="5" name="Marcador de pie de página 4">
            <a:extLst>
              <a:ext uri="{FF2B5EF4-FFF2-40B4-BE49-F238E27FC236}">
                <a16:creationId xmlns:a16="http://schemas.microsoft.com/office/drawing/2014/main" id="{CF1945D9-4AD1-A3CB-8010-E3F665CCFCAA}"/>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0004649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74D95F-1C3A-C9F6-5CA1-3D404D2FAD16}"/>
              </a:ext>
            </a:extLst>
          </p:cNvPr>
          <p:cNvSpPr>
            <a:spLocks noGrp="1"/>
          </p:cNvSpPr>
          <p:nvPr>
            <p:ph type="title"/>
          </p:nvPr>
        </p:nvSpPr>
        <p:spPr/>
        <p:txBody>
          <a:bodyPr>
            <a:normAutofit/>
          </a:bodyPr>
          <a:lstStyle/>
          <a:p>
            <a:r>
              <a:rPr lang="es-ES" sz="2800" b="1" dirty="0"/>
              <a:t>Documento de los obispos católicos de USA (1986)</a:t>
            </a:r>
          </a:p>
        </p:txBody>
      </p:sp>
      <p:sp>
        <p:nvSpPr>
          <p:cNvPr id="3" name="Marcador de contenido 2">
            <a:extLst>
              <a:ext uri="{FF2B5EF4-FFF2-40B4-BE49-F238E27FC236}">
                <a16:creationId xmlns:a16="http://schemas.microsoft.com/office/drawing/2014/main" id="{0727E971-09E6-7CF6-A555-1FC0D6E2D4D1}"/>
              </a:ext>
            </a:extLst>
          </p:cNvPr>
          <p:cNvSpPr>
            <a:spLocks noGrp="1"/>
          </p:cNvSpPr>
          <p:nvPr>
            <p:ph idx="1"/>
          </p:nvPr>
        </p:nvSpPr>
        <p:spPr/>
        <p:txBody>
          <a:bodyPr>
            <a:normAutofit fontScale="55000" lnSpcReduction="20000"/>
          </a:bodyPr>
          <a:lstStyle/>
          <a:p>
            <a:pPr algn="just"/>
            <a:r>
              <a:rPr lang="es-ES" sz="3600" dirty="0"/>
              <a:t>Re</a:t>
            </a:r>
            <a:r>
              <a:rPr lang="es-ES" sz="3600" dirty="0">
                <a:sym typeface="Wingdings" panose="05000000000000000000" pitchFamily="2" charset="2"/>
              </a:rPr>
              <a:t>levancia: </a:t>
            </a:r>
            <a:r>
              <a:rPr kumimoji="0" lang="es-ES" sz="3600" b="0" i="0" u="none" strike="noStrike" kern="1200" cap="none" spc="0" normalizeH="0" baseline="0" noProof="0" dirty="0">
                <a:ln>
                  <a:noFill/>
                </a:ln>
                <a:solidFill>
                  <a:prstClr val="black"/>
                </a:solidFill>
                <a:effectLst/>
                <a:uLnTx/>
                <a:uFillTx/>
                <a:latin typeface="Calibri"/>
                <a:ea typeface="+mn-ea"/>
                <a:cs typeface="+mn-cs"/>
              </a:rPr>
              <a:t>Utilizan instrumentos de análisis que permiten abordar las cuestiones estudiadas con mayor realismo en comparación con los documentos papales.</a:t>
            </a:r>
          </a:p>
          <a:p>
            <a:pPr algn="just">
              <a:defRPr/>
            </a:pPr>
            <a:endParaRPr lang="es-ES" sz="3600" dirty="0">
              <a:solidFill>
                <a:prstClr val="black"/>
              </a:solidFill>
              <a:latin typeface="Calibri"/>
            </a:endParaRPr>
          </a:p>
          <a:p>
            <a:pPr algn="just">
              <a:defRPr/>
            </a:pPr>
            <a:r>
              <a:rPr kumimoji="0" lang="es-ES" sz="3600" b="0" i="0" u="none" strike="noStrike" kern="1200" cap="none" spc="0" normalizeH="0" baseline="0" noProof="0" dirty="0">
                <a:ln>
                  <a:noFill/>
                </a:ln>
                <a:solidFill>
                  <a:prstClr val="black"/>
                </a:solidFill>
                <a:effectLst/>
                <a:uLnTx/>
                <a:uFillTx/>
                <a:latin typeface="Calibri"/>
                <a:ea typeface="+mn-ea"/>
                <a:cs typeface="+mn-cs"/>
              </a:rPr>
              <a:t>Se alejaron de la tradición basada en planteamientos generales que no conducían a propuestas concretas </a:t>
            </a:r>
            <a:r>
              <a:rPr kumimoji="0" lang="es-ES" sz="36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 </a:t>
            </a:r>
            <a:r>
              <a:rPr kumimoji="0" lang="es-ES" sz="3600" b="0" i="0" u="none" strike="noStrike" kern="1200" cap="none" spc="0" normalizeH="0" baseline="0" noProof="0" dirty="0">
                <a:ln>
                  <a:noFill/>
                </a:ln>
                <a:solidFill>
                  <a:srgbClr val="FF0000"/>
                </a:solidFill>
                <a:effectLst/>
                <a:uLnTx/>
                <a:uFillTx/>
                <a:latin typeface="Calibri"/>
                <a:ea typeface="+mn-ea"/>
                <a:cs typeface="+mn-cs"/>
                <a:sym typeface="Wingdings" panose="05000000000000000000" pitchFamily="2" charset="2"/>
              </a:rPr>
              <a:t>sus propuestas no eran muy distintas a las que podía hacer un político intervencionista guiado por la eficiencia y la optimización de los recursos productivos como referencias</a:t>
            </a:r>
            <a:r>
              <a:rPr kumimoji="0" lang="es-ES" sz="36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endParaRPr kumimoji="0" lang="es-ES" sz="3600" b="0" i="0" u="none" strike="noStrike" kern="1200" cap="none" spc="0" normalizeH="0" baseline="0" noProof="0" dirty="0">
              <a:ln>
                <a:noFill/>
              </a:ln>
              <a:solidFill>
                <a:prstClr val="black"/>
              </a:solidFill>
              <a:effectLst/>
              <a:uLnTx/>
              <a:uFillTx/>
              <a:latin typeface="Calibri"/>
              <a:ea typeface="+mn-ea"/>
              <a:cs typeface="+mn-cs"/>
            </a:endParaRPr>
          </a:p>
          <a:p>
            <a:pPr algn="just">
              <a:defRPr/>
            </a:pPr>
            <a:endParaRPr kumimoji="0" lang="es-ES" sz="3600" b="0" i="0" u="none" strike="noStrike" kern="1200" cap="none" spc="0" normalizeH="0" baseline="0" noProof="0" dirty="0">
              <a:ln>
                <a:noFill/>
              </a:ln>
              <a:solidFill>
                <a:prstClr val="black"/>
              </a:solidFill>
              <a:effectLst/>
              <a:uLnTx/>
              <a:uFillTx/>
              <a:latin typeface="Calibri"/>
              <a:ea typeface="+mn-ea"/>
              <a:cs typeface="+mn-cs"/>
            </a:endParaRPr>
          </a:p>
          <a:p>
            <a:pPr algn="just"/>
            <a:r>
              <a:rPr lang="es-ES" sz="3600" dirty="0">
                <a:solidFill>
                  <a:srgbClr val="FF0000"/>
                </a:solidFill>
              </a:rPr>
              <a:t>Punto de partida</a:t>
            </a:r>
            <a:r>
              <a:rPr lang="es-ES" sz="3600" dirty="0"/>
              <a:t>: la Iglesia no está vinculada a ningún sistema económico, político, o social, pero valora los sistemas desde una perspectiva moral y ética </a:t>
            </a:r>
            <a:r>
              <a:rPr lang="es-ES" sz="3600" dirty="0">
                <a:sym typeface="Wingdings" panose="05000000000000000000" pitchFamily="2" charset="2"/>
              </a:rPr>
              <a:t> búsqueda de una economía más justa, de acuerdo con la DSI.</a:t>
            </a:r>
          </a:p>
          <a:p>
            <a:pPr algn="just"/>
            <a:endParaRPr lang="es-ES" sz="3600" dirty="0">
              <a:sym typeface="Wingdings" panose="05000000000000000000" pitchFamily="2" charset="2"/>
            </a:endParaRPr>
          </a:p>
          <a:p>
            <a:pPr algn="just"/>
            <a:r>
              <a:rPr lang="es-ES" sz="3600" dirty="0">
                <a:sym typeface="Wingdings" panose="05000000000000000000" pitchFamily="2" charset="2"/>
              </a:rPr>
              <a:t>Desde esta perspectiva estudiaron tres grandes temas: </a:t>
            </a:r>
            <a:r>
              <a:rPr lang="es-ES" sz="3600" b="1" dirty="0">
                <a:sym typeface="Wingdings" panose="05000000000000000000" pitchFamily="2" charset="2"/>
              </a:rPr>
              <a:t>ocupación</a:t>
            </a:r>
            <a:r>
              <a:rPr lang="es-ES" sz="3600" dirty="0">
                <a:sym typeface="Wingdings" panose="05000000000000000000" pitchFamily="2" charset="2"/>
              </a:rPr>
              <a:t>, </a:t>
            </a:r>
            <a:r>
              <a:rPr lang="es-ES" sz="3600" b="1" dirty="0">
                <a:sym typeface="Wingdings" panose="05000000000000000000" pitchFamily="2" charset="2"/>
              </a:rPr>
              <a:t>pobreza</a:t>
            </a:r>
            <a:r>
              <a:rPr lang="es-ES" sz="3600" dirty="0">
                <a:sym typeface="Wingdings" panose="05000000000000000000" pitchFamily="2" charset="2"/>
              </a:rPr>
              <a:t> y </a:t>
            </a:r>
            <a:r>
              <a:rPr lang="es-ES" sz="3600" b="1" dirty="0">
                <a:sym typeface="Wingdings" panose="05000000000000000000" pitchFamily="2" charset="2"/>
              </a:rPr>
              <a:t>desigualdad</a:t>
            </a:r>
            <a:r>
              <a:rPr lang="es-ES" sz="3600" dirty="0">
                <a:sym typeface="Wingdings" panose="05000000000000000000" pitchFamily="2" charset="2"/>
              </a:rPr>
              <a:t>.</a:t>
            </a:r>
            <a:endParaRPr lang="es-ES" sz="3600" dirty="0"/>
          </a:p>
        </p:txBody>
      </p:sp>
      <p:sp>
        <p:nvSpPr>
          <p:cNvPr id="4" name="Marcador de número de diapositiva 3">
            <a:extLst>
              <a:ext uri="{FF2B5EF4-FFF2-40B4-BE49-F238E27FC236}">
                <a16:creationId xmlns:a16="http://schemas.microsoft.com/office/drawing/2014/main" id="{A0AD2851-DC2E-14D9-770F-A5E2A2C61C26}"/>
              </a:ext>
            </a:extLst>
          </p:cNvPr>
          <p:cNvSpPr>
            <a:spLocks noGrp="1"/>
          </p:cNvSpPr>
          <p:nvPr>
            <p:ph type="sldNum" sz="quarter" idx="12"/>
          </p:nvPr>
        </p:nvSpPr>
        <p:spPr/>
        <p:txBody>
          <a:bodyPr/>
          <a:lstStyle/>
          <a:p>
            <a:fld id="{3C752B35-DF81-4FA4-8B3A-91FEA4BF5B75}" type="slidenum">
              <a:rPr lang="es-ES" smtClean="0"/>
              <a:pPr/>
              <a:t>46</a:t>
            </a:fld>
            <a:endParaRPr lang="es-ES"/>
          </a:p>
        </p:txBody>
      </p:sp>
      <p:sp>
        <p:nvSpPr>
          <p:cNvPr id="5" name="Marcador de pie de página 4">
            <a:extLst>
              <a:ext uri="{FF2B5EF4-FFF2-40B4-BE49-F238E27FC236}">
                <a16:creationId xmlns:a16="http://schemas.microsoft.com/office/drawing/2014/main" id="{620BEF6E-D65B-CA5F-AE3A-E96E62D36F3B}"/>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30289264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BF52AD-C4CE-2047-DF56-91BCD597A27A}"/>
              </a:ext>
            </a:extLst>
          </p:cNvPr>
          <p:cNvSpPr>
            <a:spLocks noGrp="1"/>
          </p:cNvSpPr>
          <p:nvPr>
            <p:ph type="title"/>
          </p:nvPr>
        </p:nvSpPr>
        <p:spPr/>
        <p:txBody>
          <a:bodyPr>
            <a:normAutofit/>
          </a:bodyPr>
          <a:lstStyle/>
          <a:p>
            <a:r>
              <a:rPr lang="es-ES" sz="2800" b="1" dirty="0"/>
              <a:t>REACCIONES AL DOCUMENTO DE LOS OBISPOS USA (I)</a:t>
            </a:r>
          </a:p>
        </p:txBody>
      </p:sp>
      <p:sp>
        <p:nvSpPr>
          <p:cNvPr id="3" name="Marcador de contenido 2">
            <a:extLst>
              <a:ext uri="{FF2B5EF4-FFF2-40B4-BE49-F238E27FC236}">
                <a16:creationId xmlns:a16="http://schemas.microsoft.com/office/drawing/2014/main" id="{48D1D52E-2C6A-86A4-39E3-01CAF073F519}"/>
              </a:ext>
            </a:extLst>
          </p:cNvPr>
          <p:cNvSpPr>
            <a:spLocks noGrp="1"/>
          </p:cNvSpPr>
          <p:nvPr>
            <p:ph idx="1"/>
          </p:nvPr>
        </p:nvSpPr>
        <p:spPr/>
        <p:txBody>
          <a:bodyPr>
            <a:normAutofit lnSpcReduction="10000"/>
          </a:bodyPr>
          <a:lstStyle/>
          <a:p>
            <a:pPr marL="0" indent="0" algn="just">
              <a:buNone/>
            </a:pPr>
            <a:r>
              <a:rPr lang="es-ES" dirty="0"/>
              <a:t>El documento fue criticado por la </a:t>
            </a:r>
            <a:r>
              <a:rPr lang="es-ES" b="1" i="1" dirty="0">
                <a:solidFill>
                  <a:srgbClr val="FF0000"/>
                </a:solidFill>
              </a:rPr>
              <a:t>Comisión de los laicos sobre la Doctrina social y la economía norteamericana</a:t>
            </a:r>
            <a:r>
              <a:rPr lang="es-ES" i="1" dirty="0"/>
              <a:t> </a:t>
            </a:r>
            <a:r>
              <a:rPr lang="es-ES" i="1" dirty="0">
                <a:sym typeface="Wingdings" panose="05000000000000000000" pitchFamily="2" charset="2"/>
              </a:rPr>
              <a:t> </a:t>
            </a:r>
            <a:r>
              <a:rPr lang="es-ES" dirty="0">
                <a:sym typeface="Wingdings" panose="05000000000000000000" pitchFamily="2" charset="2"/>
              </a:rPr>
              <a:t>desarrollaron consideraciones de enjundia, claramente alejadas de la doctrina oficial de la Iglesia.</a:t>
            </a:r>
          </a:p>
          <a:p>
            <a:pPr marL="0" indent="0" algn="just">
              <a:buNone/>
            </a:pPr>
            <a:endParaRPr lang="es-ES" dirty="0">
              <a:sym typeface="Wingdings" panose="05000000000000000000" pitchFamily="2" charset="2"/>
            </a:endParaRPr>
          </a:p>
          <a:p>
            <a:pPr marL="0" indent="0" algn="just">
              <a:buNone/>
            </a:pPr>
            <a:r>
              <a:rPr lang="es-ES" dirty="0">
                <a:sym typeface="Wingdings" panose="05000000000000000000" pitchFamily="2" charset="2"/>
              </a:rPr>
              <a:t>Desde el inicio dejaron claro que: </a:t>
            </a:r>
            <a:r>
              <a:rPr lang="es-ES" dirty="0">
                <a:solidFill>
                  <a:srgbClr val="FF0000"/>
                </a:solidFill>
                <a:sym typeface="Wingdings" panose="05000000000000000000" pitchFamily="2" charset="2"/>
              </a:rPr>
              <a:t>“Un sistema de mercado… es el único sistema basado en la libertad de sus miembros”</a:t>
            </a:r>
            <a:r>
              <a:rPr lang="es-ES" dirty="0">
                <a:sym typeface="Wingdings" panose="05000000000000000000" pitchFamily="2" charset="2"/>
              </a:rPr>
              <a:t>.</a:t>
            </a:r>
          </a:p>
        </p:txBody>
      </p:sp>
      <p:sp>
        <p:nvSpPr>
          <p:cNvPr id="4" name="Marcador de número de diapositiva 3">
            <a:extLst>
              <a:ext uri="{FF2B5EF4-FFF2-40B4-BE49-F238E27FC236}">
                <a16:creationId xmlns:a16="http://schemas.microsoft.com/office/drawing/2014/main" id="{8EA75FE2-59ED-9BF1-99B9-4D50F251562F}"/>
              </a:ext>
            </a:extLst>
          </p:cNvPr>
          <p:cNvSpPr>
            <a:spLocks noGrp="1"/>
          </p:cNvSpPr>
          <p:nvPr>
            <p:ph type="sldNum" sz="quarter" idx="12"/>
          </p:nvPr>
        </p:nvSpPr>
        <p:spPr/>
        <p:txBody>
          <a:bodyPr/>
          <a:lstStyle/>
          <a:p>
            <a:fld id="{3C752B35-DF81-4FA4-8B3A-91FEA4BF5B75}" type="slidenum">
              <a:rPr lang="es-ES" smtClean="0"/>
              <a:pPr/>
              <a:t>47</a:t>
            </a:fld>
            <a:endParaRPr lang="es-ES"/>
          </a:p>
        </p:txBody>
      </p:sp>
      <p:sp>
        <p:nvSpPr>
          <p:cNvPr id="5" name="Marcador de pie de página 4">
            <a:extLst>
              <a:ext uri="{FF2B5EF4-FFF2-40B4-BE49-F238E27FC236}">
                <a16:creationId xmlns:a16="http://schemas.microsoft.com/office/drawing/2014/main" id="{3A2F64A6-489C-29D9-AF01-543FAE84AC97}"/>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2812442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8DABC7-E354-D78E-1F7B-F36F27E9A986}"/>
              </a:ext>
            </a:extLst>
          </p:cNvPr>
          <p:cNvSpPr>
            <a:spLocks noGrp="1"/>
          </p:cNvSpPr>
          <p:nvPr>
            <p:ph type="title"/>
          </p:nvPr>
        </p:nvSpPr>
        <p:spPr/>
        <p:txBody>
          <a:bodyPr>
            <a:normAutofit/>
          </a:bodyPr>
          <a:lstStyle/>
          <a:p>
            <a:r>
              <a:rPr kumimoji="0" lang="es-ES" sz="2800" b="1" i="0" u="none" strike="noStrike" kern="1200" cap="none" spc="0" normalizeH="0" baseline="0" noProof="0" dirty="0">
                <a:ln>
                  <a:noFill/>
                </a:ln>
                <a:solidFill>
                  <a:prstClr val="black"/>
                </a:solidFill>
                <a:effectLst/>
                <a:uLnTx/>
                <a:uFillTx/>
                <a:latin typeface="Calibri"/>
                <a:ea typeface="+mj-ea"/>
                <a:cs typeface="+mj-cs"/>
              </a:rPr>
              <a:t>Reacciones al documento de los obispos USA (II)</a:t>
            </a:r>
            <a:endParaRPr lang="es-ES" sz="2800" b="1" dirty="0"/>
          </a:p>
        </p:txBody>
      </p:sp>
      <p:sp>
        <p:nvSpPr>
          <p:cNvPr id="3" name="Marcador de contenido 2">
            <a:extLst>
              <a:ext uri="{FF2B5EF4-FFF2-40B4-BE49-F238E27FC236}">
                <a16:creationId xmlns:a16="http://schemas.microsoft.com/office/drawing/2014/main" id="{4ABAE2C9-2E02-ADAC-1DC6-7E6DB3BBC860}"/>
              </a:ext>
            </a:extLst>
          </p:cNvPr>
          <p:cNvSpPr>
            <a:spLocks noGrp="1"/>
          </p:cNvSpPr>
          <p:nvPr>
            <p:ph idx="1"/>
          </p:nvPr>
        </p:nvSpPr>
        <p:spPr/>
        <p:txBody>
          <a:bodyPr>
            <a:normAutofit fontScale="47500" lnSpcReduction="20000"/>
          </a:bodyPr>
          <a:lstStyle/>
          <a:p>
            <a:pPr marL="0" indent="0">
              <a:buNone/>
            </a:pPr>
            <a:endParaRPr lang="es-ES" dirty="0"/>
          </a:p>
          <a:p>
            <a:pPr algn="just"/>
            <a:r>
              <a:rPr lang="es-ES" sz="3300" dirty="0"/>
              <a:t>La </a:t>
            </a:r>
            <a:r>
              <a:rPr lang="es-ES" sz="3300" b="1" dirty="0"/>
              <a:t>iniciativa individual </a:t>
            </a:r>
            <a:r>
              <a:rPr lang="es-ES" sz="3300" dirty="0"/>
              <a:t>es una virtud “relativamente olvidada por los teólogos”.</a:t>
            </a:r>
          </a:p>
          <a:p>
            <a:pPr marL="0" indent="0" algn="just">
              <a:buNone/>
            </a:pPr>
            <a:r>
              <a:rPr lang="es-ES" sz="3300" dirty="0"/>
              <a:t> </a:t>
            </a:r>
          </a:p>
          <a:p>
            <a:pPr algn="just"/>
            <a:r>
              <a:rPr lang="es-ES" sz="3300" b="1" dirty="0"/>
              <a:t>No tiene sentido referirse </a:t>
            </a:r>
            <a:r>
              <a:rPr lang="es-ES" sz="3300" dirty="0"/>
              <a:t>–como hizo Juan Pablo II- </a:t>
            </a:r>
            <a:r>
              <a:rPr lang="es-ES" sz="3300" b="1" dirty="0"/>
              <a:t>a la “prioridad del trabajo sobre el capital”</a:t>
            </a:r>
            <a:r>
              <a:rPr lang="es-ES" sz="3300" dirty="0"/>
              <a:t>.</a:t>
            </a:r>
          </a:p>
          <a:p>
            <a:pPr marL="0" indent="0" algn="just">
              <a:buNone/>
            </a:pPr>
            <a:r>
              <a:rPr lang="es-ES" sz="3300" dirty="0"/>
              <a:t> </a:t>
            </a:r>
          </a:p>
          <a:p>
            <a:pPr algn="just"/>
            <a:r>
              <a:rPr lang="es-ES" sz="3300" dirty="0"/>
              <a:t>“El </a:t>
            </a:r>
            <a:r>
              <a:rPr lang="es-ES" sz="3300" b="1" dirty="0"/>
              <a:t>objetivo del </a:t>
            </a:r>
            <a:r>
              <a:rPr lang="es-ES" sz="3300" b="1" dirty="0" err="1"/>
              <a:t>Kismo</a:t>
            </a:r>
            <a:r>
              <a:rPr lang="es-ES" sz="3300" b="1" dirty="0"/>
              <a:t> </a:t>
            </a:r>
            <a:r>
              <a:rPr lang="es-ES" sz="3300" dirty="0"/>
              <a:t>ha sido superar la tiranía de la pobreza, no sólo para unos pocos…sino para todos”.</a:t>
            </a: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ES" sz="3300" b="0" i="0" u="none" strike="noStrike" kern="1200" cap="none" spc="0" normalizeH="0" baseline="0" noProof="0" dirty="0">
              <a:ln>
                <a:noFill/>
              </a:ln>
              <a:solidFill>
                <a:srgbClr val="FF0000"/>
              </a:solidFill>
              <a:effectLst/>
              <a:uLnTx/>
              <a:uFillTx/>
              <a:latin typeface="Calibri"/>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3300" b="0" i="0" u="none" strike="noStrike" kern="1200" cap="none" spc="0" normalizeH="0" baseline="0" noProof="0" dirty="0">
                <a:ln>
                  <a:noFill/>
                </a:ln>
                <a:solidFill>
                  <a:srgbClr val="FF0000"/>
                </a:solidFill>
                <a:effectLst/>
                <a:uLnTx/>
                <a:uFillTx/>
                <a:latin typeface="Calibri"/>
                <a:ea typeface="+mn-ea"/>
                <a:cs typeface="+mn-cs"/>
              </a:rPr>
              <a:t>El </a:t>
            </a:r>
            <a:r>
              <a:rPr kumimoji="0" lang="es-ES" sz="3300" b="0" i="0" u="none" strike="noStrike" kern="1200" cap="none" spc="0" normalizeH="0" baseline="0" noProof="0" dirty="0" err="1">
                <a:ln>
                  <a:noFill/>
                </a:ln>
                <a:solidFill>
                  <a:srgbClr val="FF0000"/>
                </a:solidFill>
                <a:effectLst/>
                <a:uLnTx/>
                <a:uFillTx/>
                <a:latin typeface="Calibri"/>
                <a:ea typeface="+mn-ea"/>
                <a:cs typeface="+mn-cs"/>
              </a:rPr>
              <a:t>Bº</a:t>
            </a:r>
            <a:r>
              <a:rPr kumimoji="0" lang="es-ES" sz="3300" b="0" i="0" u="none" strike="noStrike" kern="1200" cap="none" spc="0" normalizeH="0" baseline="0" noProof="0" dirty="0">
                <a:ln>
                  <a:noFill/>
                </a:ln>
                <a:solidFill>
                  <a:srgbClr val="FF0000"/>
                </a:solidFill>
                <a:effectLst/>
                <a:uLnTx/>
                <a:uFillTx/>
                <a:latin typeface="Calibri"/>
                <a:ea typeface="+mn-ea"/>
                <a:cs typeface="+mn-cs"/>
              </a:rPr>
              <a:t> estimula la iniciativa empresarial</a:t>
            </a:r>
            <a:r>
              <a:rPr kumimoji="0" lang="es-ES" sz="3300" b="0" i="0" u="none" strike="noStrike" kern="1200" cap="none" spc="0" normalizeH="0" baseline="0" noProof="0" dirty="0">
                <a:ln>
                  <a:noFill/>
                </a:ln>
                <a:solidFill>
                  <a:prstClr val="black"/>
                </a:solidFill>
                <a:effectLst/>
                <a:uLnTx/>
                <a:uFillTx/>
                <a:latin typeface="Calibri"/>
                <a:ea typeface="+mn-ea"/>
                <a:cs typeface="+mn-cs"/>
              </a:rPr>
              <a:t> y asigna los recursos de forma creadora. Es la recompensa del talento, de la cualificación y de las actividades del empresario.</a:t>
            </a: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ES" sz="33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3300" b="0" i="0" u="none" strike="noStrike" kern="1200" cap="none" spc="0" normalizeH="0" baseline="0" noProof="0" dirty="0">
                <a:ln>
                  <a:noFill/>
                </a:ln>
                <a:solidFill>
                  <a:srgbClr val="FF0000"/>
                </a:solidFill>
                <a:effectLst/>
                <a:uLnTx/>
                <a:uFillTx/>
                <a:latin typeface="Calibri"/>
                <a:ea typeface="+mn-ea"/>
                <a:cs typeface="+mn-cs"/>
              </a:rPr>
              <a:t>Los sistemas basados en el </a:t>
            </a:r>
            <a:r>
              <a:rPr kumimoji="0" lang="es-ES" sz="3300" b="0" i="0" u="none" strike="noStrike" kern="1200" cap="none" spc="0" normalizeH="0" baseline="0" noProof="0" dirty="0" err="1">
                <a:ln>
                  <a:noFill/>
                </a:ln>
                <a:solidFill>
                  <a:srgbClr val="FF0000"/>
                </a:solidFill>
                <a:effectLst/>
                <a:uLnTx/>
                <a:uFillTx/>
                <a:latin typeface="Calibri"/>
                <a:ea typeface="+mn-ea"/>
                <a:cs typeface="+mn-cs"/>
              </a:rPr>
              <a:t>Bº</a:t>
            </a:r>
            <a:r>
              <a:rPr kumimoji="0" lang="es-ES" sz="3300" b="0" i="0" u="none" strike="noStrike" kern="1200" cap="none" spc="0" normalizeH="0" baseline="0" noProof="0" dirty="0">
                <a:ln>
                  <a:noFill/>
                </a:ln>
                <a:solidFill>
                  <a:srgbClr val="FF0000"/>
                </a:solidFill>
                <a:effectLst/>
                <a:uLnTx/>
                <a:uFillTx/>
                <a:latin typeface="Calibri"/>
                <a:ea typeface="+mn-ea"/>
                <a:cs typeface="+mn-cs"/>
              </a:rPr>
              <a:t> contribuyen a mejorar las condiciones de vida de las personas en mayor medida que el resto de los sistemas </a:t>
            </a:r>
            <a:r>
              <a:rPr kumimoji="0" lang="es-ES" sz="3300" b="0" i="0" u="none" strike="noStrike" kern="1200" cap="none" spc="0" normalizeH="0" baseline="0" noProof="0" dirty="0">
                <a:ln>
                  <a:noFill/>
                </a:ln>
                <a:solidFill>
                  <a:prstClr val="black"/>
                </a:solidFill>
                <a:effectLst/>
                <a:uLnTx/>
                <a:uFillTx/>
                <a:latin typeface="Calibri"/>
                <a:ea typeface="+mn-ea"/>
                <a:cs typeface="+mn-cs"/>
              </a:rPr>
              <a:t>+ mantienen en mayor grado “las libertades para la vida moral y cultural”.</a:t>
            </a: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ES" sz="33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3300" b="0" i="0" u="none" strike="noStrike" kern="1200" cap="none" spc="0" normalizeH="0" baseline="0" noProof="0" dirty="0">
                <a:ln>
                  <a:noFill/>
                </a:ln>
                <a:solidFill>
                  <a:prstClr val="black"/>
                </a:solidFill>
                <a:effectLst/>
                <a:uLnTx/>
                <a:uFillTx/>
                <a:latin typeface="Calibri"/>
                <a:ea typeface="+mn-ea"/>
                <a:cs typeface="+mn-cs"/>
              </a:rPr>
              <a:t>“Ningún sistema libre puede obligar a sus miembros a un comportamiento virtuoso” </a:t>
            </a:r>
            <a:r>
              <a:rPr kumimoji="0" lang="es-ES" sz="33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 </a:t>
            </a:r>
            <a:r>
              <a:rPr kumimoji="0" lang="es-ES" sz="3300" b="0" i="0" u="none" strike="noStrike" kern="1200" cap="none" spc="0" normalizeH="0" baseline="0" noProof="0" dirty="0">
                <a:ln>
                  <a:noFill/>
                </a:ln>
                <a:solidFill>
                  <a:srgbClr val="FF0000"/>
                </a:solidFill>
                <a:effectLst/>
                <a:uLnTx/>
                <a:uFillTx/>
                <a:latin typeface="Calibri"/>
                <a:ea typeface="+mn-ea"/>
                <a:cs typeface="+mn-cs"/>
                <a:sym typeface="Wingdings" panose="05000000000000000000" pitchFamily="2" charset="2"/>
              </a:rPr>
              <a:t>son las leyes las que regulan el comportamiento de las personas</a:t>
            </a:r>
            <a:r>
              <a:rPr kumimoji="0" lang="es-ES" sz="33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endParaRPr kumimoji="0" lang="es-ES" sz="3300" b="0" i="0" u="none" strike="noStrike" kern="1200" cap="none" spc="0" normalizeH="0" baseline="0" noProof="0" dirty="0">
              <a:ln>
                <a:noFill/>
              </a:ln>
              <a:solidFill>
                <a:prstClr val="black"/>
              </a:solidFill>
              <a:effectLst/>
              <a:uLnTx/>
              <a:uFillTx/>
              <a:latin typeface="Calibri"/>
              <a:ea typeface="+mn-ea"/>
              <a:cs typeface="+mn-cs"/>
            </a:endParaRPr>
          </a:p>
          <a:p>
            <a:endParaRPr lang="es-ES" dirty="0"/>
          </a:p>
        </p:txBody>
      </p:sp>
      <p:sp>
        <p:nvSpPr>
          <p:cNvPr id="4" name="Marcador de número de diapositiva 3">
            <a:extLst>
              <a:ext uri="{FF2B5EF4-FFF2-40B4-BE49-F238E27FC236}">
                <a16:creationId xmlns:a16="http://schemas.microsoft.com/office/drawing/2014/main" id="{3966085B-C110-ACEB-8299-F50EBA2DD7B9}"/>
              </a:ext>
            </a:extLst>
          </p:cNvPr>
          <p:cNvSpPr>
            <a:spLocks noGrp="1"/>
          </p:cNvSpPr>
          <p:nvPr>
            <p:ph type="sldNum" sz="quarter" idx="12"/>
          </p:nvPr>
        </p:nvSpPr>
        <p:spPr/>
        <p:txBody>
          <a:bodyPr/>
          <a:lstStyle/>
          <a:p>
            <a:fld id="{3C752B35-DF81-4FA4-8B3A-91FEA4BF5B75}" type="slidenum">
              <a:rPr lang="es-ES" smtClean="0"/>
              <a:pPr/>
              <a:t>48</a:t>
            </a:fld>
            <a:endParaRPr lang="es-ES"/>
          </a:p>
        </p:txBody>
      </p:sp>
      <p:sp>
        <p:nvSpPr>
          <p:cNvPr id="5" name="Marcador de pie de página 4">
            <a:extLst>
              <a:ext uri="{FF2B5EF4-FFF2-40B4-BE49-F238E27FC236}">
                <a16:creationId xmlns:a16="http://schemas.microsoft.com/office/drawing/2014/main" id="{2AEF8936-67B1-D578-1C04-07C1743035B3}"/>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8332013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88D515-A06C-78D5-A687-51E42B7F084F}"/>
              </a:ext>
            </a:extLst>
          </p:cNvPr>
          <p:cNvSpPr>
            <a:spLocks noGrp="1"/>
          </p:cNvSpPr>
          <p:nvPr>
            <p:ph type="title"/>
          </p:nvPr>
        </p:nvSpPr>
        <p:spPr/>
        <p:txBody>
          <a:bodyPr>
            <a:normAutofit/>
          </a:bodyPr>
          <a:lstStyle/>
          <a:p>
            <a:r>
              <a:rPr kumimoji="0" lang="es-ES" sz="2800" b="1" i="0" u="none" strike="noStrike" kern="1200" cap="none" spc="0" normalizeH="0" baseline="0" noProof="0" dirty="0">
                <a:ln>
                  <a:noFill/>
                </a:ln>
                <a:solidFill>
                  <a:prstClr val="black"/>
                </a:solidFill>
                <a:effectLst/>
                <a:uLnTx/>
                <a:uFillTx/>
                <a:latin typeface="Calibri"/>
                <a:ea typeface="+mj-ea"/>
                <a:cs typeface="+mj-cs"/>
              </a:rPr>
              <a:t>Reacciones al documento de los obispos USA (III)</a:t>
            </a:r>
            <a:endParaRPr lang="es-ES" sz="2800" b="1" dirty="0"/>
          </a:p>
        </p:txBody>
      </p:sp>
      <p:sp>
        <p:nvSpPr>
          <p:cNvPr id="3" name="Marcador de contenido 2">
            <a:extLst>
              <a:ext uri="{FF2B5EF4-FFF2-40B4-BE49-F238E27FC236}">
                <a16:creationId xmlns:a16="http://schemas.microsoft.com/office/drawing/2014/main" id="{3BC4450F-2100-CF4C-A19A-E66F5BF09459}"/>
              </a:ext>
            </a:extLst>
          </p:cNvPr>
          <p:cNvSpPr>
            <a:spLocks noGrp="1"/>
          </p:cNvSpPr>
          <p:nvPr>
            <p:ph idx="1"/>
          </p:nvPr>
        </p:nvSpPr>
        <p:spPr/>
        <p:txBody>
          <a:bodyPr>
            <a:normAutofit fontScale="70000" lnSpcReduction="20000"/>
          </a:bodyPr>
          <a:lstStyle/>
          <a:p>
            <a:pPr algn="just"/>
            <a:r>
              <a:rPr lang="es-ES" dirty="0">
                <a:solidFill>
                  <a:srgbClr val="FF0000"/>
                </a:solidFill>
              </a:rPr>
              <a:t>Los beneficios no son morales ni amorales </a:t>
            </a:r>
            <a:r>
              <a:rPr lang="es-ES" dirty="0">
                <a:sym typeface="Wingdings" panose="05000000000000000000" pitchFamily="2" charset="2"/>
              </a:rPr>
              <a:t> expresan el reconocimiento social por la libertad personal y la creatividad</a:t>
            </a:r>
          </a:p>
          <a:p>
            <a:pPr algn="just"/>
            <a:endParaRPr lang="es-ES" dirty="0">
              <a:sym typeface="Wingdings" panose="05000000000000000000" pitchFamily="2" charset="2"/>
            </a:endParaRPr>
          </a:p>
          <a:p>
            <a:pPr algn="just"/>
            <a:r>
              <a:rPr lang="es-ES" dirty="0">
                <a:sym typeface="Wingdings" panose="05000000000000000000" pitchFamily="2" charset="2"/>
              </a:rPr>
              <a:t>“Un sistema de mercado es un sistema de servicio a los demás. Está tan abierto a los abusos como lo está la libertad humana, y es tan noble como ella”. </a:t>
            </a:r>
            <a:r>
              <a:rPr lang="es-ES" dirty="0">
                <a:solidFill>
                  <a:srgbClr val="FF0000"/>
                </a:solidFill>
                <a:sym typeface="Wingdings" panose="05000000000000000000" pitchFamily="2" charset="2"/>
              </a:rPr>
              <a:t>Las EMN “se encuentran entre las instituciones más creativas de la era moderna”.</a:t>
            </a:r>
          </a:p>
          <a:p>
            <a:pPr algn="just"/>
            <a:endParaRPr lang="es-ES" dirty="0">
              <a:sym typeface="Wingdings" panose="05000000000000000000" pitchFamily="2" charset="2"/>
            </a:endParaRPr>
          </a:p>
          <a:p>
            <a:pPr algn="just"/>
            <a:r>
              <a:rPr lang="es-ES" dirty="0">
                <a:sym typeface="Wingdings" panose="05000000000000000000" pitchFamily="2" charset="2"/>
              </a:rPr>
              <a:t>Citando a </a:t>
            </a:r>
            <a:r>
              <a:rPr lang="es-ES" dirty="0" err="1">
                <a:sym typeface="Wingdings" panose="05000000000000000000" pitchFamily="2" charset="2"/>
              </a:rPr>
              <a:t>Freedom</a:t>
            </a:r>
            <a:r>
              <a:rPr lang="es-ES" dirty="0">
                <a:sym typeface="Wingdings" panose="05000000000000000000" pitchFamily="2" charset="2"/>
              </a:rPr>
              <a:t> House sostuvieron que </a:t>
            </a:r>
            <a:r>
              <a:rPr lang="es-ES" dirty="0">
                <a:solidFill>
                  <a:srgbClr val="FF0000"/>
                </a:solidFill>
                <a:sym typeface="Wingdings" panose="05000000000000000000" pitchFamily="2" charset="2"/>
              </a:rPr>
              <a:t>“Todas las naciones libres y todas aquellas que gozan de mayor grado de respeto de los derechos humanos son sociedades capitalistas”</a:t>
            </a:r>
          </a:p>
          <a:p>
            <a:pPr algn="just"/>
            <a:endParaRPr lang="es-ES" dirty="0">
              <a:sym typeface="Wingdings" panose="05000000000000000000" pitchFamily="2" charset="2"/>
            </a:endParaRPr>
          </a:p>
          <a:p>
            <a:pPr algn="just"/>
            <a:r>
              <a:rPr lang="es-ES" dirty="0">
                <a:solidFill>
                  <a:srgbClr val="FF0000"/>
                </a:solidFill>
                <a:sym typeface="Wingdings" panose="05000000000000000000" pitchFamily="2" charset="2"/>
              </a:rPr>
              <a:t>“la sociedad liberal cumple sus promesas tanto en el orden económico como político”</a:t>
            </a:r>
            <a:endParaRPr lang="es-ES" dirty="0">
              <a:solidFill>
                <a:srgbClr val="FF0000"/>
              </a:solidFill>
            </a:endParaRPr>
          </a:p>
        </p:txBody>
      </p:sp>
      <p:sp>
        <p:nvSpPr>
          <p:cNvPr id="4" name="Marcador de número de diapositiva 3">
            <a:extLst>
              <a:ext uri="{FF2B5EF4-FFF2-40B4-BE49-F238E27FC236}">
                <a16:creationId xmlns:a16="http://schemas.microsoft.com/office/drawing/2014/main" id="{9997FC3A-B3CB-E671-B95A-8055549B7D98}"/>
              </a:ext>
            </a:extLst>
          </p:cNvPr>
          <p:cNvSpPr>
            <a:spLocks noGrp="1"/>
          </p:cNvSpPr>
          <p:nvPr>
            <p:ph type="sldNum" sz="quarter" idx="12"/>
          </p:nvPr>
        </p:nvSpPr>
        <p:spPr/>
        <p:txBody>
          <a:bodyPr/>
          <a:lstStyle/>
          <a:p>
            <a:fld id="{3C752B35-DF81-4FA4-8B3A-91FEA4BF5B75}" type="slidenum">
              <a:rPr lang="es-ES" smtClean="0"/>
              <a:pPr/>
              <a:t>49</a:t>
            </a:fld>
            <a:endParaRPr lang="es-ES"/>
          </a:p>
        </p:txBody>
      </p:sp>
      <p:sp>
        <p:nvSpPr>
          <p:cNvPr id="5" name="Marcador de pie de página 4">
            <a:extLst>
              <a:ext uri="{FF2B5EF4-FFF2-40B4-BE49-F238E27FC236}">
                <a16:creationId xmlns:a16="http://schemas.microsoft.com/office/drawing/2014/main" id="{266EBD30-D3DB-E05D-578B-246303D02A60}"/>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3950012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32DDC7-199C-E18C-0F64-71F6BDE754B1}"/>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a:ea typeface="+mj-ea"/>
                <a:cs typeface="+mj-cs"/>
              </a:rPr>
              <a:t>NOTAS INTRODUCTORIAS (II)</a:t>
            </a:r>
            <a:endParaRPr lang="es-ES" dirty="0"/>
          </a:p>
        </p:txBody>
      </p:sp>
      <p:sp>
        <p:nvSpPr>
          <p:cNvPr id="3" name="Marcador de contenido 2">
            <a:extLst>
              <a:ext uri="{FF2B5EF4-FFF2-40B4-BE49-F238E27FC236}">
                <a16:creationId xmlns:a16="http://schemas.microsoft.com/office/drawing/2014/main" id="{5796C5D8-876A-8096-A711-7CAEF2333C49}"/>
              </a:ext>
            </a:extLst>
          </p:cNvPr>
          <p:cNvSpPr>
            <a:spLocks noGrp="1"/>
          </p:cNvSpPr>
          <p:nvPr>
            <p:ph idx="1"/>
          </p:nvPr>
        </p:nvSpPr>
        <p:spPr/>
        <p:txBody>
          <a:bodyPr>
            <a:normAutofit fontScale="85000" lnSpcReduction="10000"/>
          </a:bodyPr>
          <a:lstStyle/>
          <a:p>
            <a:pPr algn="just"/>
            <a:r>
              <a:rPr lang="es-ES" dirty="0">
                <a:solidFill>
                  <a:srgbClr val="FF0000"/>
                </a:solidFill>
              </a:rPr>
              <a:t>La referencia que guía la presente lección es la </a:t>
            </a:r>
            <a:r>
              <a:rPr lang="es-ES" b="1" dirty="0">
                <a:solidFill>
                  <a:srgbClr val="FF0000"/>
                </a:solidFill>
              </a:rPr>
              <a:t>“libertad negativa</a:t>
            </a:r>
            <a:r>
              <a:rPr lang="es-ES" b="1" dirty="0"/>
              <a:t>”, </a:t>
            </a:r>
            <a:r>
              <a:rPr lang="es-ES" dirty="0"/>
              <a:t>en el sentido de </a:t>
            </a:r>
            <a:r>
              <a:rPr lang="es-ES" b="1" dirty="0">
                <a:solidFill>
                  <a:srgbClr val="FF0000"/>
                </a:solidFill>
              </a:rPr>
              <a:t>I. </a:t>
            </a:r>
            <a:r>
              <a:rPr lang="es-ES" b="1" dirty="0" err="1">
                <a:solidFill>
                  <a:srgbClr val="FF0000"/>
                </a:solidFill>
              </a:rPr>
              <a:t>Berlin</a:t>
            </a:r>
            <a:r>
              <a:rPr lang="es-ES" dirty="0"/>
              <a:t>.</a:t>
            </a:r>
          </a:p>
          <a:p>
            <a:pPr algn="just"/>
            <a:endParaRPr lang="es-ES" b="1" dirty="0">
              <a:solidFill>
                <a:srgbClr val="FF0000"/>
              </a:solidFill>
            </a:endParaRPr>
          </a:p>
          <a:p>
            <a:pPr algn="just"/>
            <a:r>
              <a:rPr lang="es-ES" b="1" dirty="0">
                <a:solidFill>
                  <a:srgbClr val="FF0000"/>
                </a:solidFill>
              </a:rPr>
              <a:t>Libertad negativa</a:t>
            </a:r>
            <a:r>
              <a:rPr lang="es-ES" dirty="0"/>
              <a:t>: “</a:t>
            </a:r>
            <a:r>
              <a:rPr lang="es-ES" dirty="0">
                <a:solidFill>
                  <a:srgbClr val="FF0000"/>
                </a:solidFill>
              </a:rPr>
              <a:t>ausencia de obstáculos que bloquean la actividad humana</a:t>
            </a:r>
            <a:r>
              <a:rPr lang="es-ES" dirty="0"/>
              <a:t>…hay falta de libertad política…cuando los obstáculos son creados por el hombre, tanto de forma deliberada como involuntaria”.</a:t>
            </a:r>
          </a:p>
          <a:p>
            <a:pPr algn="just"/>
            <a:endParaRPr lang="es-ES" b="1" dirty="0">
              <a:solidFill>
                <a:srgbClr val="FF0000"/>
              </a:solidFill>
            </a:endParaRPr>
          </a:p>
          <a:p>
            <a:pPr algn="just"/>
            <a:r>
              <a:rPr lang="es-ES" b="1" dirty="0">
                <a:solidFill>
                  <a:srgbClr val="FF0000"/>
                </a:solidFill>
              </a:rPr>
              <a:t>Libertad positiva</a:t>
            </a:r>
            <a:r>
              <a:rPr lang="es-ES" dirty="0"/>
              <a:t>: deseo de cada persona de ser su amo y señor, dueña de sus decisiones, sin que nadie pueda interferir en las mismas</a:t>
            </a:r>
          </a:p>
        </p:txBody>
      </p:sp>
      <p:sp>
        <p:nvSpPr>
          <p:cNvPr id="4" name="Marcador de número de diapositiva 3">
            <a:extLst>
              <a:ext uri="{FF2B5EF4-FFF2-40B4-BE49-F238E27FC236}">
                <a16:creationId xmlns:a16="http://schemas.microsoft.com/office/drawing/2014/main" id="{2DB8B40A-79C9-4D22-9CD6-F160054EAF41}"/>
              </a:ext>
            </a:extLst>
          </p:cNvPr>
          <p:cNvSpPr>
            <a:spLocks noGrp="1"/>
          </p:cNvSpPr>
          <p:nvPr>
            <p:ph type="sldNum" sz="quarter" idx="12"/>
          </p:nvPr>
        </p:nvSpPr>
        <p:spPr/>
        <p:txBody>
          <a:bodyPr/>
          <a:lstStyle/>
          <a:p>
            <a:fld id="{3C752B35-DF81-4FA4-8B3A-91FEA4BF5B75}" type="slidenum">
              <a:rPr lang="es-ES" smtClean="0"/>
              <a:pPr/>
              <a:t>5</a:t>
            </a:fld>
            <a:endParaRPr lang="es-ES" dirty="0"/>
          </a:p>
        </p:txBody>
      </p:sp>
      <p:sp>
        <p:nvSpPr>
          <p:cNvPr id="5" name="Marcador de pie de página 4">
            <a:extLst>
              <a:ext uri="{FF2B5EF4-FFF2-40B4-BE49-F238E27FC236}">
                <a16:creationId xmlns:a16="http://schemas.microsoft.com/office/drawing/2014/main" id="{3D117CEE-36EB-36E9-8D22-F5C83D8B995F}"/>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6001750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27584" y="926242"/>
            <a:ext cx="7596844" cy="6971139"/>
          </a:xfrm>
          <a:prstGeom prst="rect">
            <a:avLst/>
          </a:prstGeom>
        </p:spPr>
        <p:txBody>
          <a:bodyPr wrap="square">
            <a:spAutoFit/>
          </a:bodyPr>
          <a:lstStyle/>
          <a:p>
            <a:r>
              <a:rPr lang="es-ES" dirty="0"/>
              <a:t>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1600" dirty="0"/>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t>Tras la II WW, </a:t>
            </a:r>
            <a:r>
              <a:rPr kumimoji="0" lang="es-ES" sz="1600" b="0" i="0" u="none" strike="noStrike" kern="1200" cap="none" spc="0" normalizeH="0" baseline="0" noProof="0" dirty="0">
                <a:ln>
                  <a:noFill/>
                </a:ln>
                <a:solidFill>
                  <a:srgbClr val="FF0000"/>
                </a:solidFill>
                <a:effectLst/>
                <a:uLnTx/>
                <a:uFillTx/>
                <a:latin typeface="Calibri"/>
                <a:ea typeface="+mn-ea"/>
                <a:cs typeface="+mn-cs"/>
              </a:rPr>
              <a:t>Los norteamericanos vinieron a Europa con la legislación antitrust en las mochilas </a:t>
            </a:r>
            <a:r>
              <a:rPr kumimoji="0" lang="es-ES" sz="1600" b="0" i="0" u="none" strike="noStrike" kern="1200" cap="none" spc="0" normalizeH="0" baseline="0" noProof="0" dirty="0">
                <a:ln>
                  <a:noFill/>
                </a:ln>
                <a:solidFill>
                  <a:prstClr val="black"/>
                </a:solidFill>
                <a:effectLst/>
                <a:uLnTx/>
                <a:uFillTx/>
                <a:latin typeface="Calibri"/>
                <a:ea typeface="+mn-ea"/>
                <a:cs typeface="+mn-cs"/>
              </a:rPr>
              <a:t>(J. Garrigues, 1964) </a:t>
            </a:r>
            <a:r>
              <a:rPr kumimoji="0" lang="es-ES" sz="16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sz="1600" b="0" i="0" u="none" strike="noStrike" kern="1200" cap="none" spc="0" normalizeH="0" baseline="0" noProof="0" dirty="0">
                <a:ln>
                  <a:noFill/>
                </a:ln>
                <a:solidFill>
                  <a:prstClr val="black"/>
                </a:solidFill>
                <a:effectLst/>
                <a:uLnTx/>
                <a:uFillTx/>
                <a:latin typeface="Calibri"/>
                <a:ea typeface="+mn-ea"/>
                <a:cs typeface="+mn-cs"/>
              </a:rPr>
              <a:t> </a:t>
            </a:r>
            <a:r>
              <a:rPr kumimoji="0" lang="es-ES" sz="1600" b="0" i="0" u="none" strike="noStrike" kern="1200" cap="none" spc="0" normalizeH="0" baseline="0" noProof="0" dirty="0">
                <a:ln>
                  <a:noFill/>
                </a:ln>
                <a:solidFill>
                  <a:srgbClr val="FF0000"/>
                </a:solidFill>
                <a:effectLst/>
                <a:uLnTx/>
                <a:uFillTx/>
                <a:latin typeface="Calibri"/>
                <a:ea typeface="+mn-ea"/>
                <a:cs typeface="+mn-cs"/>
              </a:rPr>
              <a:t>Presionaron a favor de una LDC española.</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ES" sz="1600" dirty="0">
              <a:solidFill>
                <a:srgbClr val="FF0000"/>
              </a:solidFill>
              <a:latin typeface="Calibri"/>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600" dirty="0">
                <a:latin typeface="Calibri"/>
              </a:rPr>
              <a:t>E</a:t>
            </a:r>
            <a:r>
              <a:rPr lang="es-ES" sz="1600" dirty="0"/>
              <a:t>n el contexto de restructuración europea: conveniencia de que los sectores estratégicos del carbón y del acero aseguraran el abastecimiento y operasen de acuerdo con los principios de la libre competencia </a:t>
            </a:r>
            <a:r>
              <a:rPr lang="es-ES" sz="1600" dirty="0">
                <a:sym typeface="Wingdings" panose="05000000000000000000" pitchFamily="2" charset="2"/>
              </a:rPr>
              <a:t></a:t>
            </a:r>
            <a:r>
              <a:rPr lang="es-ES" sz="1600" dirty="0"/>
              <a:t> Creación de la </a:t>
            </a:r>
            <a:r>
              <a:rPr lang="es-ES" sz="1600" dirty="0">
                <a:solidFill>
                  <a:srgbClr val="FF0000"/>
                </a:solidFill>
              </a:rPr>
              <a:t>Comunidad Europea del Carbón y del Acero</a:t>
            </a:r>
            <a:r>
              <a:rPr lang="es-ES" sz="1600" dirty="0"/>
              <a:t> (CECA) (18.04.1951), preludio de la Comunidad Económica Europea (CEE)</a:t>
            </a:r>
          </a:p>
          <a:p>
            <a:pPr algn="just"/>
            <a:r>
              <a:rPr lang="es-ES" sz="1600" dirty="0"/>
              <a:t> </a:t>
            </a:r>
          </a:p>
          <a:p>
            <a:pPr marL="285750" indent="-285750" algn="just">
              <a:buFont typeface="Arial" panose="020B0604020202020204" pitchFamily="34" charset="0"/>
              <a:buChar char="•"/>
            </a:pPr>
            <a:r>
              <a:rPr lang="es-ES" sz="1600" dirty="0"/>
              <a:t>Prohibía:  conductas dirigidas a adquirir una posición de MON mediante ↓p, conductas discriminatorias, colusión y CONC</a:t>
            </a:r>
          </a:p>
          <a:p>
            <a:pPr algn="just"/>
            <a:endParaRPr lang="es-ES" sz="1600" dirty="0"/>
          </a:p>
          <a:p>
            <a:pPr marL="285750" indent="-285750" algn="just">
              <a:buFont typeface="Arial" panose="020B0604020202020204" pitchFamily="34" charset="0"/>
              <a:buChar char="•"/>
            </a:pPr>
            <a:r>
              <a:rPr lang="es-ES" sz="1600" dirty="0">
                <a:solidFill>
                  <a:srgbClr val="FF0000"/>
                </a:solidFill>
              </a:rPr>
              <a:t>A diferencia de USA podía autorizar determinados acuerdos cuando los efectos anticompetitivos resultaban compensados por sus efectos positivos </a:t>
            </a:r>
            <a:r>
              <a:rPr lang="es-ES" sz="1600" dirty="0"/>
              <a:t>y permitía la intervención pública en casos decisivos (fijación de p </a:t>
            </a:r>
            <a:r>
              <a:rPr lang="es-ES" sz="1600" dirty="0" err="1"/>
              <a:t>máx</a:t>
            </a:r>
            <a:r>
              <a:rPr lang="es-ES" sz="1600" dirty="0"/>
              <a:t> o </a:t>
            </a:r>
            <a:r>
              <a:rPr lang="es-ES" sz="1600" dirty="0" err="1"/>
              <a:t>mín</a:t>
            </a:r>
            <a:r>
              <a:rPr lang="es-ES" sz="1600" dirty="0"/>
              <a:t>)</a:t>
            </a:r>
          </a:p>
          <a:p>
            <a:pPr algn="just"/>
            <a:r>
              <a:rPr lang="es-ES" sz="1600" dirty="0"/>
              <a:t> </a:t>
            </a:r>
          </a:p>
          <a:p>
            <a:pPr marL="285750" indent="-285750" algn="just">
              <a:buFont typeface="Arial" panose="020B0604020202020204" pitchFamily="34" charset="0"/>
              <a:buChar char="•"/>
            </a:pPr>
            <a:r>
              <a:rPr lang="es-ES" sz="1600" dirty="0"/>
              <a:t>El art. 65 </a:t>
            </a:r>
            <a:r>
              <a:rPr lang="es-ES" sz="1600" dirty="0">
                <a:solidFill>
                  <a:srgbClr val="FF0000"/>
                </a:solidFill>
              </a:rPr>
              <a:t>sentó las bases de la defensa de la competencia</a:t>
            </a:r>
            <a:r>
              <a:rPr lang="es-ES" sz="1600" dirty="0"/>
              <a:t>: prohibía acuerdos, decisiones de asociaciones y prácticas concertadas + control CONC y de situaciones de posición de domin</a:t>
            </a:r>
            <a:r>
              <a:rPr lang="es-ES" dirty="0"/>
              <a:t>io</a:t>
            </a:r>
          </a:p>
          <a:p>
            <a:br>
              <a:rPr lang="es-ES" sz="1700" dirty="0"/>
            </a:br>
            <a:r>
              <a:rPr lang="es-ES" dirty="0"/>
              <a:t> </a:t>
            </a:r>
          </a:p>
          <a:p>
            <a:br>
              <a:rPr lang="es-ES" dirty="0"/>
            </a:br>
            <a:r>
              <a:rPr lang="es-ES" dirty="0"/>
              <a:t> </a:t>
            </a:r>
          </a:p>
          <a:p>
            <a:endParaRPr lang="es-ES" dirty="0"/>
          </a:p>
          <a:p>
            <a:endParaRPr lang="es-ES" dirty="0"/>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692696"/>
            <a:ext cx="6624736" cy="523220"/>
          </a:xfrm>
          <a:prstGeom prst="rect">
            <a:avLst/>
          </a:prstGeom>
          <a:noFill/>
        </p:spPr>
        <p:txBody>
          <a:bodyPr wrap="square" rtlCol="0">
            <a:spAutoFit/>
          </a:bodyPr>
          <a:lstStyle/>
          <a:p>
            <a:pPr algn="ctr"/>
            <a:r>
              <a:rPr lang="es-ES" sz="2800" b="1" dirty="0"/>
              <a:t>EL TRATADO CECA</a:t>
            </a:r>
          </a:p>
        </p:txBody>
      </p:sp>
      <p:sp>
        <p:nvSpPr>
          <p:cNvPr id="5" name="Marcador de número de diapositiva 4">
            <a:extLst>
              <a:ext uri="{FF2B5EF4-FFF2-40B4-BE49-F238E27FC236}">
                <a16:creationId xmlns:a16="http://schemas.microsoft.com/office/drawing/2014/main" id="{CCD78F4E-27FD-40EF-8EEB-D8A5E7C3EB81}"/>
              </a:ext>
            </a:extLst>
          </p:cNvPr>
          <p:cNvSpPr>
            <a:spLocks noGrp="1"/>
          </p:cNvSpPr>
          <p:nvPr>
            <p:ph type="sldNum" sz="quarter" idx="12"/>
          </p:nvPr>
        </p:nvSpPr>
        <p:spPr/>
        <p:txBody>
          <a:bodyPr/>
          <a:lstStyle/>
          <a:p>
            <a:fld id="{3C752B35-DF81-4FA4-8B3A-91FEA4BF5B75}" type="slidenum">
              <a:rPr lang="es-ES" smtClean="0"/>
              <a:pPr/>
              <a:t>50</a:t>
            </a:fld>
            <a:endParaRPr lang="es-ES"/>
          </a:p>
        </p:txBody>
      </p:sp>
      <p:sp>
        <p:nvSpPr>
          <p:cNvPr id="2" name="Marcador de pie de página 1">
            <a:extLst>
              <a:ext uri="{FF2B5EF4-FFF2-40B4-BE49-F238E27FC236}">
                <a16:creationId xmlns:a16="http://schemas.microsoft.com/office/drawing/2014/main" id="{43EE7300-BE84-62A6-2CCE-C53A16912BCE}"/>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7494383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73578" y="1400582"/>
            <a:ext cx="7596844" cy="7186583"/>
          </a:xfrm>
          <a:prstGeom prst="rect">
            <a:avLst/>
          </a:prstGeom>
        </p:spPr>
        <p:txBody>
          <a:bodyPr wrap="square">
            <a:spAutoFit/>
          </a:bodyPr>
          <a:lstStyle/>
          <a:p>
            <a:r>
              <a:rPr lang="es-ES" dirty="0"/>
              <a:t> </a:t>
            </a:r>
          </a:p>
          <a:p>
            <a:pPr marL="285750" indent="-285750" algn="just">
              <a:buFont typeface="Arial" panose="020B0604020202020204" pitchFamily="34" charset="0"/>
              <a:buChar char="•"/>
            </a:pPr>
            <a:r>
              <a:rPr lang="es-ES" sz="2000" dirty="0"/>
              <a:t>Firmado en Roma el día 25.03.1957 </a:t>
            </a:r>
            <a:r>
              <a:rPr lang="es-ES" sz="2000" dirty="0">
                <a:sym typeface="Wingdings" panose="05000000000000000000" pitchFamily="2" charset="2"/>
              </a:rPr>
              <a:t></a:t>
            </a:r>
            <a:r>
              <a:rPr lang="es-ES" sz="2000" dirty="0"/>
              <a:t> “promover…un desarrollo armonioso de las actividades económicas en el conjunto de la Comunidad, una expansión continua y equilibrada, una estabilidad creciente, una elevación acelerada del nivel de vida y relaciones más estrechas entre los Estados que la integran”.</a:t>
            </a:r>
          </a:p>
          <a:p>
            <a:pPr algn="just"/>
            <a:r>
              <a:rPr lang="es-ES" sz="2000" dirty="0"/>
              <a:t> </a:t>
            </a:r>
          </a:p>
          <a:p>
            <a:pPr marL="285750" indent="-285750">
              <a:buFont typeface="Arial" panose="020B0604020202020204" pitchFamily="34" charset="0"/>
              <a:buChar char="•"/>
            </a:pPr>
            <a:r>
              <a:rPr lang="es-ES" sz="2000" b="1" dirty="0"/>
              <a:t>PROHIBICIÓN DE</a:t>
            </a:r>
            <a:r>
              <a:rPr lang="es-ES" sz="2000" dirty="0"/>
              <a:t>:</a:t>
            </a:r>
          </a:p>
          <a:p>
            <a:endParaRPr lang="es-ES" sz="2000" dirty="0"/>
          </a:p>
          <a:p>
            <a:pPr marL="1074738" indent="-1074738">
              <a:tabLst>
                <a:tab pos="896938" algn="l"/>
                <a:tab pos="1074738" algn="l"/>
              </a:tabLst>
            </a:pPr>
            <a:r>
              <a:rPr lang="es-ES" sz="2000" dirty="0"/>
              <a:t>	-	</a:t>
            </a:r>
            <a:r>
              <a:rPr lang="es-ES" sz="2000" b="1" dirty="0"/>
              <a:t>ACUERDOS</a:t>
            </a:r>
            <a:r>
              <a:rPr lang="es-ES" sz="2000" dirty="0"/>
              <a:t> “que tengan por objeto o efecto, impedir, restringir o falsear el juego de la competencia dentro del mercado común” (art. 85) </a:t>
            </a:r>
            <a:r>
              <a:rPr lang="es-ES" sz="2000" dirty="0">
                <a:sym typeface="Wingdings" panose="05000000000000000000" pitchFamily="2" charset="2"/>
              </a:rPr>
              <a:t></a:t>
            </a:r>
            <a:r>
              <a:rPr lang="es-ES" sz="2000" dirty="0"/>
              <a:t> nulos de pleno derecho</a:t>
            </a:r>
          </a:p>
          <a:p>
            <a:r>
              <a:rPr lang="es-ES" sz="2000" dirty="0"/>
              <a:t>	</a:t>
            </a:r>
          </a:p>
          <a:p>
            <a:r>
              <a:rPr lang="es-ES" sz="2000" b="1" dirty="0"/>
              <a:t>	- ABUSO DE POSICIÓN DE DOMINIO</a:t>
            </a:r>
            <a:r>
              <a:rPr lang="es-ES" sz="2000" dirty="0"/>
              <a:t> (art. 86)</a:t>
            </a:r>
          </a:p>
          <a:p>
            <a:r>
              <a:rPr lang="es-ES" sz="2000" dirty="0"/>
              <a:t>	</a:t>
            </a:r>
          </a:p>
          <a:p>
            <a:r>
              <a:rPr lang="es-ES" sz="2000" b="1" dirty="0"/>
              <a:t>	- DUMPING + AYUDAS DE ESTADO</a:t>
            </a:r>
          </a:p>
          <a:p>
            <a:br>
              <a:rPr lang="es-ES" dirty="0"/>
            </a:br>
            <a:r>
              <a:rPr lang="es-ES" dirty="0"/>
              <a:t> </a:t>
            </a:r>
          </a:p>
          <a:p>
            <a:br>
              <a:rPr lang="es-ES" sz="1700" dirty="0"/>
            </a:br>
            <a:r>
              <a:rPr lang="es-ES" dirty="0"/>
              <a:t> </a:t>
            </a:r>
          </a:p>
          <a:p>
            <a:br>
              <a:rPr lang="es-ES" dirty="0"/>
            </a:br>
            <a:r>
              <a:rPr lang="es-ES" dirty="0"/>
              <a:t> </a:t>
            </a:r>
          </a:p>
          <a:p>
            <a:endParaRPr lang="es-ES" dirty="0"/>
          </a:p>
          <a:p>
            <a:endParaRPr lang="es-ES" dirty="0"/>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836712"/>
            <a:ext cx="6624736" cy="707886"/>
          </a:xfrm>
          <a:prstGeom prst="rect">
            <a:avLst/>
          </a:prstGeom>
          <a:noFill/>
        </p:spPr>
        <p:txBody>
          <a:bodyPr wrap="square" rtlCol="0">
            <a:spAutoFit/>
          </a:bodyPr>
          <a:lstStyle/>
          <a:p>
            <a:pPr algn="ctr"/>
            <a:r>
              <a:rPr lang="es-ES" sz="2000" b="1" dirty="0"/>
              <a:t>EL TRATADO CONSTITUTIVO DE LA COMUNIDAD ECONÓMICA EUROPEA (TCCEE)</a:t>
            </a:r>
          </a:p>
        </p:txBody>
      </p:sp>
      <p:sp>
        <p:nvSpPr>
          <p:cNvPr id="5" name="Marcador de número de diapositiva 4">
            <a:extLst>
              <a:ext uri="{FF2B5EF4-FFF2-40B4-BE49-F238E27FC236}">
                <a16:creationId xmlns:a16="http://schemas.microsoft.com/office/drawing/2014/main" id="{2F74FA6C-8AF7-4EB5-B989-4BA7B23EAAB6}"/>
              </a:ext>
            </a:extLst>
          </p:cNvPr>
          <p:cNvSpPr>
            <a:spLocks noGrp="1"/>
          </p:cNvSpPr>
          <p:nvPr>
            <p:ph type="sldNum" sz="quarter" idx="12"/>
          </p:nvPr>
        </p:nvSpPr>
        <p:spPr/>
        <p:txBody>
          <a:bodyPr/>
          <a:lstStyle/>
          <a:p>
            <a:fld id="{3C752B35-DF81-4FA4-8B3A-91FEA4BF5B75}" type="slidenum">
              <a:rPr lang="es-ES" smtClean="0"/>
              <a:pPr/>
              <a:t>51</a:t>
            </a:fld>
            <a:endParaRPr lang="es-ES"/>
          </a:p>
        </p:txBody>
      </p:sp>
      <p:sp>
        <p:nvSpPr>
          <p:cNvPr id="6" name="Rectángulo 5">
            <a:extLst>
              <a:ext uri="{FF2B5EF4-FFF2-40B4-BE49-F238E27FC236}">
                <a16:creationId xmlns:a16="http://schemas.microsoft.com/office/drawing/2014/main" id="{C9691973-DC04-4F85-A24C-0350D06C1AC4}"/>
              </a:ext>
            </a:extLst>
          </p:cNvPr>
          <p:cNvSpPr/>
          <p:nvPr/>
        </p:nvSpPr>
        <p:spPr>
          <a:xfrm>
            <a:off x="4427984" y="195168"/>
            <a:ext cx="4572000" cy="430887"/>
          </a:xfrm>
          <a:prstGeom prst="rect">
            <a:avLst/>
          </a:prstGeom>
        </p:spPr>
        <p:txBody>
          <a:bodyPr>
            <a:spAutoFit/>
          </a:bodyPr>
          <a:lstStyle/>
          <a:p>
            <a:pPr lvl="0" algn="r"/>
            <a:r>
              <a:rPr lang="es-ES" sz="1100" dirty="0">
                <a:solidFill>
                  <a:srgbClr val="4BACC6">
                    <a:lumMod val="50000"/>
                  </a:srgbClr>
                </a:solidFill>
              </a:rPr>
              <a:t>MÓDULO 1. ANÁLISIS HISTÓRICO, FUNDAMENTOS Y MARCO INSTITUCIONAL DE LA POLÍTICA DE COMPETENCIA Y MEJORA DE LA REGULACIÓN</a:t>
            </a:r>
          </a:p>
        </p:txBody>
      </p:sp>
      <p:sp>
        <p:nvSpPr>
          <p:cNvPr id="2" name="Marcador de pie de página 1">
            <a:extLst>
              <a:ext uri="{FF2B5EF4-FFF2-40B4-BE49-F238E27FC236}">
                <a16:creationId xmlns:a16="http://schemas.microsoft.com/office/drawing/2014/main" id="{53C06A43-E29D-767E-356C-45A210885E03}"/>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32245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73578" y="1400582"/>
            <a:ext cx="7596844" cy="4739759"/>
          </a:xfrm>
          <a:prstGeom prst="rect">
            <a:avLst/>
          </a:prstGeom>
        </p:spPr>
        <p:txBody>
          <a:bodyPr wrap="square">
            <a:spAutoFit/>
          </a:bodyPr>
          <a:lstStyle/>
          <a:p>
            <a:r>
              <a:rPr lang="es-ES" dirty="0"/>
              <a:t> </a:t>
            </a:r>
          </a:p>
          <a:p>
            <a:pPr marL="285750" indent="-285750" algn="just">
              <a:buFont typeface="Arial" panose="020B0604020202020204" pitchFamily="34" charset="0"/>
              <a:buChar char="•"/>
            </a:pPr>
            <a:r>
              <a:rPr lang="es-ES" sz="1400" dirty="0"/>
              <a:t>Ciertamente, sin BE los MON serían efímeros. Pero éste no siempre es el caso: Agua, gas, electricidad, teléfono, tabaco, petróleos, concesiones de transportes por carretera,</a:t>
            </a:r>
            <a:r>
              <a:rPr lang="es-ES" sz="1400" dirty="0">
                <a:sym typeface="Wingdings" panose="05000000000000000000" pitchFamily="2" charset="2"/>
              </a:rPr>
              <a:t> </a:t>
            </a:r>
            <a:r>
              <a:rPr lang="es-ES" sz="1400" dirty="0">
                <a:solidFill>
                  <a:srgbClr val="FF0000"/>
                </a:solidFill>
                <a:sym typeface="Wingdings" panose="05000000000000000000" pitchFamily="2" charset="2"/>
              </a:rPr>
              <a:t>Aversión a los monopolios sin aprecio por la competencia (≠ defensa de la COMP).</a:t>
            </a:r>
          </a:p>
          <a:p>
            <a:pPr algn="just"/>
            <a:endParaRPr lang="es-ES" sz="1400" dirty="0">
              <a:solidFill>
                <a:srgbClr val="FF0000"/>
              </a:solidFill>
              <a:sym typeface="Wingdings" panose="05000000000000000000" pitchFamily="2" charset="2"/>
            </a:endParaRPr>
          </a:p>
          <a:p>
            <a:pPr marL="285750" indent="-285750" algn="just">
              <a:buFont typeface="Arial" panose="020B0604020202020204" pitchFamily="34" charset="0"/>
              <a:buChar char="•"/>
            </a:pPr>
            <a:r>
              <a:rPr lang="es-ES" sz="1400" dirty="0">
                <a:sym typeface="Wingdings" panose="05000000000000000000" pitchFamily="2" charset="2"/>
              </a:rPr>
              <a:t>Tras la Guerra Civil, regulación asfixiante (y corrupción) </a:t>
            </a:r>
            <a:r>
              <a:rPr lang="es-ES" sz="1400" dirty="0"/>
              <a:t> freno al crecimiento de la economía.</a:t>
            </a:r>
          </a:p>
          <a:p>
            <a:pPr marL="285750" indent="-285750" algn="just">
              <a:buFont typeface="Arial" panose="020B0604020202020204" pitchFamily="34" charset="0"/>
              <a:buChar char="•"/>
            </a:pPr>
            <a:endParaRPr lang="es-ES" sz="1400" dirty="0"/>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400" b="0" i="0" u="none" strike="noStrike" kern="1200" cap="none" spc="0" normalizeH="0" baseline="0" noProof="0" dirty="0">
                <a:ln>
                  <a:noFill/>
                </a:ln>
                <a:solidFill>
                  <a:srgbClr val="FF0000"/>
                </a:solidFill>
                <a:effectLst/>
                <a:uLnTx/>
                <a:uFillTx/>
                <a:latin typeface="Calibri"/>
                <a:ea typeface="+mn-ea"/>
                <a:cs typeface="+mn-cs"/>
              </a:rPr>
              <a:t>Payne, Palacios </a:t>
            </a:r>
            <a:r>
              <a:rPr kumimoji="0" lang="es-ES" sz="1400" b="0" i="0" u="none" strike="noStrike" kern="1200" cap="none" spc="0" normalizeH="0" baseline="0" noProof="0" dirty="0">
                <a:ln>
                  <a:noFill/>
                </a:ln>
                <a:solidFill>
                  <a:prstClr val="black"/>
                </a:solidFill>
                <a:effectLst/>
                <a:uLnTx/>
                <a:uFillTx/>
                <a:latin typeface="Calibri"/>
                <a:ea typeface="+mn-ea"/>
                <a:cs typeface="+mn-cs"/>
              </a:rPr>
              <a:t>(2014): la política del general Franco fue “estatista, autoritaria, nacionalista y autárquica”. En otras palabras: </a:t>
            </a:r>
            <a:r>
              <a:rPr kumimoji="0" lang="es-ES" sz="1400" b="0" i="0" u="none" strike="noStrike" kern="1200" cap="none" spc="0" normalizeH="0" baseline="0" noProof="0" dirty="0">
                <a:ln>
                  <a:noFill/>
                </a:ln>
                <a:solidFill>
                  <a:srgbClr val="FF0000"/>
                </a:solidFill>
                <a:effectLst/>
                <a:uLnTx/>
                <a:uFillTx/>
                <a:latin typeface="Calibri"/>
                <a:ea typeface="+mn-ea"/>
                <a:cs typeface="+mn-cs"/>
              </a:rPr>
              <a:t>Intervencionista + antiliberal.</a:t>
            </a:r>
            <a:r>
              <a:rPr kumimoji="0" lang="es-ES" sz="1400" b="0" i="0" u="none" strike="noStrike" kern="1200" cap="none" spc="0" normalizeH="0" baseline="0" noProof="0" dirty="0">
                <a:ln>
                  <a:noFill/>
                </a:ln>
                <a:solidFill>
                  <a:prstClr val="black"/>
                </a:solidFill>
                <a:effectLst/>
                <a:uLnTx/>
                <a:uFillTx/>
                <a:latin typeface="Calibri"/>
                <a:ea typeface="+mn-ea"/>
                <a:cs typeface="+mn-cs"/>
              </a:rPr>
              <a:t> Además, se basó en los principios del nacionalsindicalismo, pero con la industrialización como referencia.</a:t>
            </a:r>
            <a:endParaRPr lang="es-ES" sz="1400" dirty="0"/>
          </a:p>
          <a:p>
            <a:pPr algn="just"/>
            <a:endParaRPr lang="es-ES" sz="1400" dirty="0"/>
          </a:p>
          <a:p>
            <a:pPr marL="285750" indent="-285750" algn="just">
              <a:buFont typeface="Arial" panose="020B0604020202020204" pitchFamily="34" charset="0"/>
              <a:buChar char="•"/>
            </a:pPr>
            <a:r>
              <a:rPr lang="es-ES" sz="1400" dirty="0"/>
              <a:t>Los </a:t>
            </a:r>
            <a:r>
              <a:rPr lang="es-ES" sz="1400" dirty="0" err="1"/>
              <a:t>joseantonianos</a:t>
            </a:r>
            <a:r>
              <a:rPr lang="es-ES" sz="1400" dirty="0"/>
              <a:t> (antiliberales) tenían aversión a la economía de mercado y a los monopolios </a:t>
            </a:r>
            <a:r>
              <a:rPr lang="es-ES" sz="1400" dirty="0">
                <a:sym typeface="Wingdings" panose="05000000000000000000" pitchFamily="2" charset="2"/>
              </a:rPr>
              <a:t> lucha contra los monopolios </a:t>
            </a:r>
            <a:r>
              <a:rPr lang="es-ES" sz="1400" i="1" dirty="0">
                <a:sym typeface="Wingdings" panose="05000000000000000000" pitchFamily="2" charset="2"/>
              </a:rPr>
              <a:t>per se</a:t>
            </a:r>
          </a:p>
          <a:p>
            <a:pPr algn="just"/>
            <a:endParaRPr lang="es-ES" sz="1400" i="1" dirty="0">
              <a:sym typeface="Wingdings" panose="05000000000000000000" pitchFamily="2" charset="2"/>
            </a:endParaRPr>
          </a:p>
          <a:p>
            <a:pPr marL="285750" indent="-285750" algn="just">
              <a:buFont typeface="Arial" panose="020B0604020202020204" pitchFamily="34" charset="0"/>
              <a:buChar char="•"/>
            </a:pPr>
            <a:r>
              <a:rPr lang="es-ES" sz="1400" dirty="0">
                <a:sym typeface="Wingdings" panose="05000000000000000000" pitchFamily="2" charset="2"/>
              </a:rPr>
              <a:t>Inicio del debate: 1953 en el </a:t>
            </a:r>
            <a:r>
              <a:rPr lang="es-ES" sz="1400" b="1" dirty="0">
                <a:solidFill>
                  <a:srgbClr val="FF0000"/>
                </a:solidFill>
                <a:sym typeface="Wingdings" panose="05000000000000000000" pitchFamily="2" charset="2"/>
              </a:rPr>
              <a:t>Diario Arriba </a:t>
            </a:r>
            <a:r>
              <a:rPr lang="es-ES" sz="1400" dirty="0">
                <a:sym typeface="Wingdings" panose="05000000000000000000" pitchFamily="2" charset="2"/>
              </a:rPr>
              <a:t>(</a:t>
            </a:r>
            <a:r>
              <a:rPr lang="es-ES" sz="1400" b="1" dirty="0">
                <a:sym typeface="Wingdings" panose="05000000000000000000" pitchFamily="2" charset="2"/>
              </a:rPr>
              <a:t>Fuentes, Velarde</a:t>
            </a:r>
            <a:r>
              <a:rPr lang="es-ES" sz="1400" dirty="0">
                <a:sym typeface="Wingdings" panose="05000000000000000000" pitchFamily="2" charset="2"/>
              </a:rPr>
              <a:t>: Efectos del monopolio en la economía española): Buen diagnóstico: los monopolios no sintetizan todos los males, aunque sí un buen número de ellos</a:t>
            </a:r>
          </a:p>
          <a:p>
            <a:pPr algn="just"/>
            <a:endParaRPr lang="es-ES" sz="1400" dirty="0">
              <a:sym typeface="Wingdings" panose="05000000000000000000" pitchFamily="2" charset="2"/>
            </a:endParaRPr>
          </a:p>
          <a:p>
            <a:pPr marL="285750" indent="-285750" algn="just">
              <a:buFont typeface="Arial" panose="020B0604020202020204" pitchFamily="34" charset="0"/>
              <a:buChar char="•"/>
            </a:pPr>
            <a:r>
              <a:rPr lang="es-ES" sz="1400" dirty="0">
                <a:sym typeface="Wingdings" panose="05000000000000000000" pitchFamily="2" charset="2"/>
              </a:rPr>
              <a:t>Editorial de Arriba: La economía española en unas pocas manos. </a:t>
            </a:r>
            <a:r>
              <a:rPr lang="es-ES" sz="1400" b="1" dirty="0">
                <a:solidFill>
                  <a:srgbClr val="FF0000"/>
                </a:solidFill>
                <a:sym typeface="Wingdings" panose="05000000000000000000" pitchFamily="2" charset="2"/>
              </a:rPr>
              <a:t>CERROLAZA</a:t>
            </a:r>
            <a:r>
              <a:rPr lang="es-ES" sz="1400" dirty="0">
                <a:sym typeface="Wingdings" panose="05000000000000000000" pitchFamily="2" charset="2"/>
              </a:rPr>
              <a:t> (1954): Importantes privilegios concedidos por la Ley a las industrias ya establecidas</a:t>
            </a:r>
          </a:p>
          <a:p>
            <a:endParaRPr lang="es-ES" dirty="0"/>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692696"/>
            <a:ext cx="6624736" cy="707886"/>
          </a:xfrm>
          <a:prstGeom prst="rect">
            <a:avLst/>
          </a:prstGeom>
          <a:noFill/>
        </p:spPr>
        <p:txBody>
          <a:bodyPr wrap="square" rtlCol="0">
            <a:spAutoFit/>
          </a:bodyPr>
          <a:lstStyle/>
          <a:p>
            <a:pPr algn="ctr"/>
            <a:r>
              <a:rPr lang="es-ES" sz="2000" b="1" dirty="0"/>
              <a:t>MIENTRAS TANTO, EN ESPAÑA LOS MONOPOLIOS ESTABAN EN EL PUNTO DE MIRA</a:t>
            </a:r>
          </a:p>
        </p:txBody>
      </p:sp>
      <p:sp>
        <p:nvSpPr>
          <p:cNvPr id="5" name="Marcador de número de diapositiva 4">
            <a:extLst>
              <a:ext uri="{FF2B5EF4-FFF2-40B4-BE49-F238E27FC236}">
                <a16:creationId xmlns:a16="http://schemas.microsoft.com/office/drawing/2014/main" id="{3453933F-646C-4190-97A5-77731963B2C0}"/>
              </a:ext>
            </a:extLst>
          </p:cNvPr>
          <p:cNvSpPr>
            <a:spLocks noGrp="1"/>
          </p:cNvSpPr>
          <p:nvPr>
            <p:ph type="sldNum" sz="quarter" idx="12"/>
          </p:nvPr>
        </p:nvSpPr>
        <p:spPr/>
        <p:txBody>
          <a:bodyPr/>
          <a:lstStyle/>
          <a:p>
            <a:fld id="{3C752B35-DF81-4FA4-8B3A-91FEA4BF5B75}" type="slidenum">
              <a:rPr lang="es-ES" smtClean="0"/>
              <a:pPr/>
              <a:t>52</a:t>
            </a:fld>
            <a:endParaRPr lang="es-ES"/>
          </a:p>
        </p:txBody>
      </p:sp>
      <p:sp>
        <p:nvSpPr>
          <p:cNvPr id="2" name="Marcador de pie de página 1">
            <a:extLst>
              <a:ext uri="{FF2B5EF4-FFF2-40B4-BE49-F238E27FC236}">
                <a16:creationId xmlns:a16="http://schemas.microsoft.com/office/drawing/2014/main" id="{C051320E-598E-25E3-74FE-1145AD66BE1D}"/>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8447485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73578" y="1092806"/>
            <a:ext cx="7596844" cy="5078313"/>
          </a:xfrm>
          <a:prstGeom prst="rect">
            <a:avLst/>
          </a:prstGeom>
        </p:spPr>
        <p:txBody>
          <a:bodyPr wrap="square">
            <a:spAutoFit/>
          </a:bodyPr>
          <a:lstStyle/>
          <a:p>
            <a:pPr marL="285750" indent="-285750" algn="just">
              <a:buFont typeface="Arial" panose="020B0604020202020204" pitchFamily="34" charset="0"/>
              <a:buChar char="•"/>
            </a:pPr>
            <a:r>
              <a:rPr lang="es-ES" dirty="0"/>
              <a:t> En el </a:t>
            </a:r>
            <a:r>
              <a:rPr lang="es-ES" b="1" dirty="0"/>
              <a:t>Congreso Nacional de la Falange </a:t>
            </a:r>
            <a:r>
              <a:rPr lang="es-ES" dirty="0"/>
              <a:t>(24-20 de octubre de 1953) y en el </a:t>
            </a:r>
            <a:r>
              <a:rPr lang="es-ES" b="1" dirty="0"/>
              <a:t>III Congreso Nacional de Trabajadores</a:t>
            </a:r>
            <a:r>
              <a:rPr lang="es-ES" dirty="0"/>
              <a:t> (11-16 de julio de 1955) se debatieron multitud de cuestiones relacionadas con los monopolios </a:t>
            </a:r>
            <a:r>
              <a:rPr lang="es-ES" dirty="0">
                <a:sym typeface="Wingdings" panose="05000000000000000000" pitchFamily="2" charset="2"/>
              </a:rPr>
              <a:t> </a:t>
            </a:r>
            <a:r>
              <a:rPr lang="es-ES" dirty="0">
                <a:solidFill>
                  <a:srgbClr val="FF0000"/>
                </a:solidFill>
                <a:sym typeface="Wingdings" panose="05000000000000000000" pitchFamily="2" charset="2"/>
              </a:rPr>
              <a:t>propuesta de una Comisión para la revisión de todos los monopolios (legales y de hecho) </a:t>
            </a:r>
            <a:r>
              <a:rPr lang="es-ES" dirty="0">
                <a:sym typeface="Wingdings" panose="05000000000000000000" pitchFamily="2" charset="2"/>
              </a:rPr>
              <a:t> </a:t>
            </a:r>
            <a:r>
              <a:rPr lang="es-ES" dirty="0">
                <a:solidFill>
                  <a:srgbClr val="FF0000"/>
                </a:solidFill>
                <a:sym typeface="Wingdings" panose="05000000000000000000" pitchFamily="2" charset="2"/>
              </a:rPr>
              <a:t>se apuntó la pertinencia de una ley antimonopolio, pero no de defensa de la competencia</a:t>
            </a:r>
          </a:p>
          <a:p>
            <a:pPr marL="342900" indent="-342900" algn="just">
              <a:buFont typeface="Arial" panose="020B0604020202020204" pitchFamily="34" charset="0"/>
              <a:buChar char="•"/>
            </a:pPr>
            <a:endParaRPr lang="es-ES" dirty="0">
              <a:sym typeface="Wingdings" panose="05000000000000000000" pitchFamily="2" charset="2"/>
            </a:endParaRPr>
          </a:p>
          <a:p>
            <a:pPr marL="285750" indent="-285750" algn="just">
              <a:buFont typeface="Arial" panose="020B0604020202020204" pitchFamily="34" charset="0"/>
              <a:buChar char="•"/>
            </a:pPr>
            <a:r>
              <a:rPr lang="es-ES" dirty="0">
                <a:sym typeface="Wingdings" panose="05000000000000000000" pitchFamily="2" charset="2"/>
              </a:rPr>
              <a:t>Interés de los economistas como </a:t>
            </a:r>
            <a:r>
              <a:rPr lang="es-ES" b="1" dirty="0">
                <a:sym typeface="Wingdings" panose="05000000000000000000" pitchFamily="2" charset="2"/>
              </a:rPr>
              <a:t>de la SIERRA, F. </a:t>
            </a:r>
            <a:r>
              <a:rPr lang="es-ES" dirty="0">
                <a:sym typeface="Wingdings" panose="05000000000000000000" pitchFamily="2" charset="2"/>
              </a:rPr>
              <a:t>(1953): </a:t>
            </a:r>
            <a:r>
              <a:rPr lang="es-ES" dirty="0">
                <a:solidFill>
                  <a:srgbClr val="FF0000"/>
                </a:solidFill>
                <a:sym typeface="Wingdings" panose="05000000000000000000" pitchFamily="2" charset="2"/>
              </a:rPr>
              <a:t>Consejeros comunes</a:t>
            </a:r>
            <a:r>
              <a:rPr lang="es-ES" dirty="0">
                <a:sym typeface="Wingdings" panose="05000000000000000000" pitchFamily="2" charset="2"/>
              </a:rPr>
              <a:t>  Las industrias consideradas son típicamente oligopolistas; </a:t>
            </a:r>
            <a:r>
              <a:rPr lang="es-ES" b="1" dirty="0">
                <a:sym typeface="Wingdings" panose="05000000000000000000" pitchFamily="2" charset="2"/>
              </a:rPr>
              <a:t>MUÑOZ LINARES </a:t>
            </a:r>
            <a:r>
              <a:rPr lang="es-ES" dirty="0">
                <a:sym typeface="Wingdings" panose="05000000000000000000" pitchFamily="2" charset="2"/>
              </a:rPr>
              <a:t>(“El </a:t>
            </a:r>
            <a:r>
              <a:rPr lang="es-ES" dirty="0" err="1">
                <a:solidFill>
                  <a:srgbClr val="FF0000"/>
                </a:solidFill>
                <a:sym typeface="Wingdings" panose="05000000000000000000" pitchFamily="2" charset="2"/>
              </a:rPr>
              <a:t>pliopolio</a:t>
            </a:r>
            <a:r>
              <a:rPr lang="es-ES" dirty="0">
                <a:sym typeface="Wingdings" panose="05000000000000000000" pitchFamily="2" charset="2"/>
              </a:rPr>
              <a:t> en algunos sectores del sistema económico español”, 1955) o </a:t>
            </a:r>
            <a:r>
              <a:rPr lang="es-ES" b="1" dirty="0">
                <a:sym typeface="Wingdings" panose="05000000000000000000" pitchFamily="2" charset="2"/>
              </a:rPr>
              <a:t>BOUTHELIER</a:t>
            </a:r>
            <a:r>
              <a:rPr lang="es-ES" dirty="0">
                <a:sym typeface="Wingdings" panose="05000000000000000000" pitchFamily="2" charset="2"/>
              </a:rPr>
              <a:t> (“Consideraciones en torno de un anteproyecto de regulación de la competencia”, 1962). El </a:t>
            </a:r>
            <a:r>
              <a:rPr lang="es-ES" dirty="0" err="1">
                <a:solidFill>
                  <a:srgbClr val="FF0000"/>
                </a:solidFill>
                <a:sym typeface="Wingdings" panose="05000000000000000000" pitchFamily="2" charset="2"/>
              </a:rPr>
              <a:t>pliopolio</a:t>
            </a:r>
            <a:r>
              <a:rPr lang="es-ES" dirty="0">
                <a:sym typeface="Wingdings" panose="05000000000000000000" pitchFamily="2" charset="2"/>
              </a:rPr>
              <a:t> (</a:t>
            </a:r>
            <a:r>
              <a:rPr lang="es-ES" dirty="0" err="1">
                <a:sym typeface="Wingdings" panose="05000000000000000000" pitchFamily="2" charset="2"/>
              </a:rPr>
              <a:t>Machlup</a:t>
            </a:r>
            <a:r>
              <a:rPr lang="es-ES" dirty="0">
                <a:sym typeface="Wingdings" panose="05000000000000000000" pitchFamily="2" charset="2"/>
              </a:rPr>
              <a:t>) se refería a la capacidad del mercado para incorporar a nuevos competidores).</a:t>
            </a:r>
          </a:p>
          <a:p>
            <a:pPr marL="342900" indent="-342900" algn="just">
              <a:buFont typeface="Arial" panose="020B0604020202020204" pitchFamily="34" charset="0"/>
              <a:buChar char="•"/>
            </a:pPr>
            <a:endParaRPr lang="es-ES" dirty="0">
              <a:sym typeface="Wingdings" panose="05000000000000000000" pitchFamily="2" charset="2"/>
            </a:endParaRPr>
          </a:p>
          <a:p>
            <a:pPr marL="285750" indent="-285750" algn="just">
              <a:buFont typeface="Arial" panose="020B0604020202020204" pitchFamily="34" charset="0"/>
              <a:buChar char="•"/>
            </a:pPr>
            <a:r>
              <a:rPr lang="es-ES" dirty="0">
                <a:sym typeface="Wingdings" panose="05000000000000000000" pitchFamily="2" charset="2"/>
              </a:rPr>
              <a:t>La preocupación por el tema del MON  </a:t>
            </a:r>
            <a:r>
              <a:rPr lang="es-ES" dirty="0">
                <a:solidFill>
                  <a:srgbClr val="FF0000"/>
                </a:solidFill>
                <a:sym typeface="Wingdings" panose="05000000000000000000" pitchFamily="2" charset="2"/>
              </a:rPr>
              <a:t>reforma tributaria de 1957</a:t>
            </a:r>
            <a:r>
              <a:rPr lang="es-ES" dirty="0">
                <a:sym typeface="Wingdings" panose="05000000000000000000" pitchFamily="2" charset="2"/>
              </a:rPr>
              <a:t>: propuesta de </a:t>
            </a:r>
            <a:r>
              <a:rPr lang="es-ES" dirty="0">
                <a:solidFill>
                  <a:srgbClr val="FF0000"/>
                </a:solidFill>
                <a:sym typeface="Wingdings" panose="05000000000000000000" pitchFamily="2" charset="2"/>
              </a:rPr>
              <a:t>recargos fiscales</a:t>
            </a:r>
            <a:r>
              <a:rPr lang="es-ES" dirty="0">
                <a:sym typeface="Wingdings" panose="05000000000000000000" pitchFamily="2" charset="2"/>
              </a:rPr>
              <a:t> a quienes llevaren a cabo conductas contrarias a la COMP</a:t>
            </a:r>
            <a:endParaRPr lang="es-ES" dirty="0"/>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692696"/>
            <a:ext cx="6624736" cy="400110"/>
          </a:xfrm>
          <a:prstGeom prst="rect">
            <a:avLst/>
          </a:prstGeom>
          <a:noFill/>
        </p:spPr>
        <p:txBody>
          <a:bodyPr wrap="square" rtlCol="0">
            <a:spAutoFit/>
          </a:bodyPr>
          <a:lstStyle/>
          <a:p>
            <a:pPr algn="ctr"/>
            <a:r>
              <a:rPr lang="es-ES" sz="2000" b="1" dirty="0"/>
              <a:t>LA OBSESIÓN ANTIMONOPOLISTA</a:t>
            </a:r>
          </a:p>
        </p:txBody>
      </p:sp>
      <p:sp>
        <p:nvSpPr>
          <p:cNvPr id="5" name="Marcador de número de diapositiva 4">
            <a:extLst>
              <a:ext uri="{FF2B5EF4-FFF2-40B4-BE49-F238E27FC236}">
                <a16:creationId xmlns:a16="http://schemas.microsoft.com/office/drawing/2014/main" id="{8308915E-2025-4121-8E53-BE4330974258}"/>
              </a:ext>
            </a:extLst>
          </p:cNvPr>
          <p:cNvSpPr>
            <a:spLocks noGrp="1"/>
          </p:cNvSpPr>
          <p:nvPr>
            <p:ph type="sldNum" sz="quarter" idx="12"/>
          </p:nvPr>
        </p:nvSpPr>
        <p:spPr/>
        <p:txBody>
          <a:bodyPr/>
          <a:lstStyle/>
          <a:p>
            <a:fld id="{3C752B35-DF81-4FA4-8B3A-91FEA4BF5B75}" type="slidenum">
              <a:rPr lang="es-ES" smtClean="0"/>
              <a:pPr/>
              <a:t>53</a:t>
            </a:fld>
            <a:endParaRPr lang="es-ES"/>
          </a:p>
        </p:txBody>
      </p:sp>
      <p:sp>
        <p:nvSpPr>
          <p:cNvPr id="2" name="Marcador de pie de página 1">
            <a:extLst>
              <a:ext uri="{FF2B5EF4-FFF2-40B4-BE49-F238E27FC236}">
                <a16:creationId xmlns:a16="http://schemas.microsoft.com/office/drawing/2014/main" id="{4B9785D2-F1A8-556D-9E7A-8E7C6791E8CB}"/>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7676138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83568" y="2157101"/>
            <a:ext cx="7596844" cy="4524315"/>
          </a:xfrm>
          <a:prstGeom prst="rect">
            <a:avLst/>
          </a:prstGeom>
        </p:spPr>
        <p:txBody>
          <a:bodyPr wrap="square">
            <a:spAutoFit/>
          </a:bodyPr>
          <a:lstStyle/>
          <a:p>
            <a:r>
              <a:rPr lang="es-ES" dirty="0"/>
              <a:t> </a:t>
            </a:r>
            <a:r>
              <a:rPr lang="es-ES" dirty="0">
                <a:solidFill>
                  <a:srgbClr val="FF0000"/>
                </a:solidFill>
                <a:latin typeface="Calibri"/>
              </a:rPr>
              <a:t>España estaba cerca de la bancarrota</a:t>
            </a:r>
          </a:p>
          <a:p>
            <a:endParaRPr lang="es-ES" dirty="0">
              <a:solidFill>
                <a:prstClr val="black"/>
              </a:solidFill>
              <a:latin typeface="Calibri"/>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800" b="1" i="0" u="none" strike="noStrike" kern="1200" cap="none" spc="0" normalizeH="0" baseline="0" noProof="0" dirty="0">
                <a:ln>
                  <a:noFill/>
                </a:ln>
                <a:solidFill>
                  <a:prstClr val="black"/>
                </a:solidFill>
                <a:effectLst/>
                <a:uLnTx/>
                <a:uFillTx/>
                <a:latin typeface="Calibri"/>
                <a:ea typeface="+mn-ea"/>
                <a:cs typeface="+mn-cs"/>
              </a:rPr>
              <a:t>1951</a:t>
            </a:r>
            <a:r>
              <a:rPr kumimoji="0" lang="es-ES" sz="1800" b="0" i="0" u="none" strike="noStrike" kern="1200" cap="none" spc="0" normalizeH="0" baseline="0" noProof="0" dirty="0">
                <a:ln>
                  <a:noFill/>
                </a:ln>
                <a:solidFill>
                  <a:prstClr val="black"/>
                </a:solidFill>
                <a:effectLst/>
                <a:uLnTx/>
                <a:uFillTx/>
                <a:latin typeface="Calibri"/>
                <a:ea typeface="+mn-ea"/>
                <a:cs typeface="+mn-cs"/>
              </a:rPr>
              <a:t>: Contactos entre la Embajada USA y el general Franco</a:t>
            </a:r>
          </a:p>
          <a:p>
            <a:pPr algn="just"/>
            <a:endParaRPr lang="es-ES" dirty="0">
              <a:solidFill>
                <a:prstClr val="black"/>
              </a:solidFill>
              <a:latin typeface="Calibri"/>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prstClr val="black"/>
                </a:solidFill>
                <a:effectLst/>
                <a:uLnTx/>
                <a:uFillTx/>
                <a:latin typeface="Calibri"/>
                <a:ea typeface="+mn-ea"/>
                <a:cs typeface="+mn-cs"/>
              </a:rPr>
              <a:t>El embajador USA –James Clement- y el </a:t>
            </a:r>
            <a:r>
              <a:rPr kumimoji="0" lang="es-ES" b="0" i="0" u="none" strike="noStrike" kern="1200" cap="none" spc="0" normalizeH="0" baseline="0" noProof="0" dirty="0" err="1">
                <a:ln>
                  <a:noFill/>
                </a:ln>
                <a:solidFill>
                  <a:prstClr val="black"/>
                </a:solidFill>
                <a:effectLst/>
                <a:uLnTx/>
                <a:uFillTx/>
                <a:latin typeface="Calibri"/>
                <a:ea typeface="+mn-ea"/>
                <a:cs typeface="+mn-cs"/>
              </a:rPr>
              <a:t>mAE</a:t>
            </a:r>
            <a:r>
              <a:rPr kumimoji="0" lang="es-ES" b="0" i="0" u="none" strike="noStrike" kern="1200" cap="none" spc="0" normalizeH="0" baseline="0" noProof="0" dirty="0">
                <a:ln>
                  <a:noFill/>
                </a:ln>
                <a:solidFill>
                  <a:prstClr val="black"/>
                </a:solidFill>
                <a:effectLst/>
                <a:uLnTx/>
                <a:uFillTx/>
                <a:latin typeface="Calibri"/>
                <a:ea typeface="+mn-ea"/>
                <a:cs typeface="+mn-cs"/>
              </a:rPr>
              <a:t> español- Martín Artajo- firmaron 3 convenios (1953). El tercero incluía la voluntad de que España dispusiera de una </a:t>
            </a:r>
            <a:r>
              <a:rPr kumimoji="0" lang="es-ES" b="1" i="0" u="none" strike="noStrike" kern="1200" cap="none" spc="0" normalizeH="0" baseline="0" noProof="0" dirty="0">
                <a:ln>
                  <a:noFill/>
                </a:ln>
                <a:solidFill>
                  <a:prstClr val="black"/>
                </a:solidFill>
                <a:effectLst/>
                <a:uLnTx/>
                <a:uFillTx/>
                <a:latin typeface="Calibri"/>
                <a:ea typeface="+mn-ea"/>
                <a:cs typeface="+mn-cs"/>
              </a:rPr>
              <a:t>norma de defensa de la competencia</a:t>
            </a:r>
            <a:endParaRPr kumimoji="0" lang="es-ES"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prstClr val="black"/>
                </a:solidFill>
                <a:effectLst/>
                <a:uLnTx/>
                <a:uFillTx/>
                <a:latin typeface="Calibri"/>
                <a:ea typeface="+mn-ea"/>
                <a:cs typeface="+mn-cs"/>
              </a:rPr>
              <a:t>Art. II: </a:t>
            </a:r>
            <a:r>
              <a:rPr kumimoji="0" lang="es-ES" b="1" i="0" u="none" strike="noStrike" kern="1200" cap="none" spc="0" normalizeH="0" baseline="0" noProof="0" dirty="0">
                <a:ln>
                  <a:noFill/>
                </a:ln>
                <a:solidFill>
                  <a:srgbClr val="FF0000"/>
                </a:solidFill>
                <a:effectLst/>
                <a:uLnTx/>
                <a:uFillTx/>
                <a:latin typeface="Calibri"/>
                <a:ea typeface="+mn-ea"/>
                <a:cs typeface="+mn-cs"/>
              </a:rPr>
              <a:t>necesidad de “estimular la competencia y la productividad y facilitar y fomentar el desarrollo del comercio internacional, reduciendo los obstáculos que puedan entorpecerlo cuando ello afecte a la realización del programa convenido”</a:t>
            </a:r>
            <a:r>
              <a:rPr kumimoji="0" lang="es-ES" b="1" i="0" u="none" strike="noStrike" kern="1200" cap="none" spc="0" normalizeH="0" baseline="0" noProof="0" dirty="0">
                <a:ln>
                  <a:noFill/>
                </a:ln>
                <a:solidFill>
                  <a:prstClr val="black"/>
                </a:solidFill>
                <a:effectLst/>
                <a:uLnTx/>
                <a:uFillTx/>
                <a:latin typeface="Calibri"/>
                <a:ea typeface="+mn-ea"/>
                <a:cs typeface="+mn-cs"/>
              </a:rPr>
              <a:t>.</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prstClr val="black"/>
                </a:solidFill>
                <a:effectLst/>
                <a:uLnTx/>
                <a:uFillTx/>
                <a:latin typeface="Calibri"/>
                <a:ea typeface="+mn-ea"/>
                <a:cs typeface="+mn-cs"/>
              </a:rPr>
              <a:t>Los americanos ¿fueron generosos?: situación estratégica de España + anticomunismo del Régimen + INV USA</a:t>
            </a:r>
          </a:p>
          <a:p>
            <a:pPr algn="just"/>
            <a:endParaRPr lang="es-ES" dirty="0"/>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976949"/>
            <a:ext cx="6624736" cy="707886"/>
          </a:xfrm>
          <a:prstGeom prst="rect">
            <a:avLst/>
          </a:prstGeom>
          <a:noFill/>
        </p:spPr>
        <p:txBody>
          <a:bodyPr wrap="square" rtlCol="0">
            <a:spAutoFit/>
          </a:bodyPr>
          <a:lstStyle/>
          <a:p>
            <a:pPr algn="ctr"/>
            <a:r>
              <a:rPr lang="es-ES" sz="2000" b="1" dirty="0"/>
              <a:t>EL LARGO CAMINO HACIA LA LRPRC1963: LOS PACTOS DE MADRID</a:t>
            </a:r>
          </a:p>
        </p:txBody>
      </p:sp>
      <p:sp>
        <p:nvSpPr>
          <p:cNvPr id="5" name="Marcador de número de diapositiva 4">
            <a:extLst>
              <a:ext uri="{FF2B5EF4-FFF2-40B4-BE49-F238E27FC236}">
                <a16:creationId xmlns:a16="http://schemas.microsoft.com/office/drawing/2014/main" id="{CC0A55AF-6548-4EC7-A13C-CBA4484CE7DB}"/>
              </a:ext>
            </a:extLst>
          </p:cNvPr>
          <p:cNvSpPr>
            <a:spLocks noGrp="1"/>
          </p:cNvSpPr>
          <p:nvPr>
            <p:ph type="sldNum" sz="quarter" idx="12"/>
          </p:nvPr>
        </p:nvSpPr>
        <p:spPr/>
        <p:txBody>
          <a:bodyPr/>
          <a:lstStyle/>
          <a:p>
            <a:fld id="{3C752B35-DF81-4FA4-8B3A-91FEA4BF5B75}" type="slidenum">
              <a:rPr lang="es-ES" smtClean="0"/>
              <a:pPr/>
              <a:t>54</a:t>
            </a:fld>
            <a:endParaRPr lang="es-ES"/>
          </a:p>
        </p:txBody>
      </p:sp>
      <p:sp>
        <p:nvSpPr>
          <p:cNvPr id="2" name="Marcador de pie de página 1">
            <a:extLst>
              <a:ext uri="{FF2B5EF4-FFF2-40B4-BE49-F238E27FC236}">
                <a16:creationId xmlns:a16="http://schemas.microsoft.com/office/drawing/2014/main" id="{FE4A3C6B-4F11-ABFC-0080-FDB4D8311B27}"/>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853364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1400582"/>
            <a:ext cx="7596844" cy="5632311"/>
          </a:xfrm>
          <a:prstGeom prst="rect">
            <a:avLst/>
          </a:prstGeom>
        </p:spPr>
        <p:txBody>
          <a:bodyPr wrap="square">
            <a:spAutoFit/>
          </a:bodyPr>
          <a:lstStyle/>
          <a:p>
            <a:r>
              <a:rPr lang="es-ES" dirty="0"/>
              <a:t> </a:t>
            </a:r>
          </a:p>
          <a:p>
            <a:pPr marL="285750" indent="-285750" algn="just">
              <a:buFont typeface="Arial" panose="020B0604020202020204" pitchFamily="34" charset="0"/>
              <a:buChar char="•"/>
            </a:pPr>
            <a:r>
              <a:rPr lang="es-ES" sz="2400" dirty="0"/>
              <a:t>Gobierno de los tecnócratas (1957): Carrero Blanco, López Rodó… + </a:t>
            </a:r>
            <a:r>
              <a:rPr lang="es-ES" sz="2400" dirty="0" err="1"/>
              <a:t>Ullastres</a:t>
            </a:r>
            <a:r>
              <a:rPr lang="es-ES" sz="2400" dirty="0"/>
              <a:t> + Mariano Rubio (determinante), con el contrapeso de la Falange (Arrese, Solís, Sanz </a:t>
            </a:r>
            <a:r>
              <a:rPr lang="es-ES" sz="2400" dirty="0" err="1"/>
              <a:t>Orrio</a:t>
            </a:r>
            <a:r>
              <a:rPr lang="es-ES" sz="2400" dirty="0"/>
              <a:t>…)</a:t>
            </a:r>
          </a:p>
          <a:p>
            <a:pPr marL="285750" indent="-285750" algn="just">
              <a:buFont typeface="Arial" panose="020B0604020202020204" pitchFamily="34" charset="0"/>
              <a:buChar char="•"/>
            </a:pPr>
            <a:endParaRPr lang="es-ES" sz="2400" dirty="0"/>
          </a:p>
          <a:p>
            <a:pPr marL="285750" indent="-285750" algn="just">
              <a:buFont typeface="Arial" panose="020B0604020202020204" pitchFamily="34" charset="0"/>
              <a:buChar char="•"/>
            </a:pPr>
            <a:r>
              <a:rPr lang="es-ES" sz="2400" dirty="0">
                <a:solidFill>
                  <a:srgbClr val="FF0000"/>
                </a:solidFill>
              </a:rPr>
              <a:t>Relevante</a:t>
            </a:r>
            <a:r>
              <a:rPr lang="es-ES" sz="2400" dirty="0"/>
              <a:t>: </a:t>
            </a:r>
            <a:r>
              <a:rPr lang="es-ES" sz="2400" b="1" dirty="0" err="1"/>
              <a:t>Ullastres</a:t>
            </a:r>
            <a:r>
              <a:rPr lang="es-ES" sz="2400" b="1" dirty="0"/>
              <a:t> + Navarro Rubio </a:t>
            </a:r>
            <a:r>
              <a:rPr lang="es-ES" sz="2400" dirty="0"/>
              <a:t>configuraron un equipo, conocedores del oficio, dirigidos por Joan </a:t>
            </a:r>
            <a:r>
              <a:rPr lang="es-ES" sz="2400" dirty="0" err="1"/>
              <a:t>Sardà</a:t>
            </a:r>
            <a:r>
              <a:rPr lang="es-ES" sz="2400" dirty="0"/>
              <a:t> </a:t>
            </a:r>
            <a:r>
              <a:rPr lang="es-ES" sz="2400" dirty="0">
                <a:sym typeface="Wingdings" panose="05000000000000000000" pitchFamily="2" charset="2"/>
              </a:rPr>
              <a:t> objetivo: romper el principio franquista de que la economía debía subordinarse a la política</a:t>
            </a:r>
          </a:p>
          <a:p>
            <a:pPr marL="285750" indent="-285750" algn="just">
              <a:buFont typeface="Arial" panose="020B0604020202020204" pitchFamily="34" charset="0"/>
              <a:buChar char="•"/>
            </a:pPr>
            <a:endParaRPr lang="es-ES" sz="2400" dirty="0">
              <a:sym typeface="Wingdings" panose="05000000000000000000" pitchFamily="2" charset="2"/>
            </a:endParaRPr>
          </a:p>
          <a:p>
            <a:pPr marL="285750" indent="-285750" algn="just">
              <a:buFont typeface="Arial" panose="020B0604020202020204" pitchFamily="34" charset="0"/>
              <a:buChar char="•"/>
            </a:pPr>
            <a:r>
              <a:rPr lang="es-ES" sz="2400" dirty="0">
                <a:sym typeface="Wingdings" panose="05000000000000000000" pitchFamily="2" charset="2"/>
              </a:rPr>
              <a:t>Muchos funcionarios colaboraron; el Opus Dei fue ambiguo </a:t>
            </a:r>
          </a:p>
          <a:p>
            <a:pPr marL="285750" indent="-285750" algn="just">
              <a:buFont typeface="Arial" panose="020B0604020202020204" pitchFamily="34" charset="0"/>
              <a:buChar char="•"/>
            </a:pPr>
            <a:endParaRPr lang="es-ES" dirty="0">
              <a:sym typeface="Wingdings" panose="05000000000000000000" pitchFamily="2" charset="2"/>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18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endParaRPr>
          </a:p>
          <a:p>
            <a:pPr marL="285750" indent="-285750" algn="just">
              <a:buFont typeface="Arial" panose="020B0604020202020204" pitchFamily="34" charset="0"/>
              <a:buChar char="•"/>
            </a:pPr>
            <a:endParaRPr lang="es-ES" dirty="0">
              <a:sym typeface="Wingdings" panose="05000000000000000000" pitchFamily="2" charset="2"/>
            </a:endParaRPr>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692696"/>
            <a:ext cx="6624736" cy="707886"/>
          </a:xfrm>
          <a:prstGeom prst="rect">
            <a:avLst/>
          </a:prstGeom>
          <a:noFill/>
        </p:spPr>
        <p:txBody>
          <a:bodyPr wrap="square" rtlCol="0">
            <a:spAutoFit/>
          </a:bodyPr>
          <a:lstStyle/>
          <a:p>
            <a:pPr algn="ctr"/>
            <a:r>
              <a:rPr lang="es-ES" sz="2000" b="1" dirty="0"/>
              <a:t>EL LARGO CAMINO HACIA LA LRPRC1963: LOS TECNÓCRATAS, LOS LIBERALES Y LA DECISIÓN DE LIBERALIZAR</a:t>
            </a:r>
          </a:p>
        </p:txBody>
      </p:sp>
      <p:sp>
        <p:nvSpPr>
          <p:cNvPr id="5" name="Marcador de número de diapositiva 4">
            <a:extLst>
              <a:ext uri="{FF2B5EF4-FFF2-40B4-BE49-F238E27FC236}">
                <a16:creationId xmlns:a16="http://schemas.microsoft.com/office/drawing/2014/main" id="{CDDFE8A1-FD64-48C7-9F1A-F5E54A0E3C09}"/>
              </a:ext>
            </a:extLst>
          </p:cNvPr>
          <p:cNvSpPr>
            <a:spLocks noGrp="1"/>
          </p:cNvSpPr>
          <p:nvPr>
            <p:ph type="sldNum" sz="quarter" idx="12"/>
          </p:nvPr>
        </p:nvSpPr>
        <p:spPr/>
        <p:txBody>
          <a:bodyPr/>
          <a:lstStyle/>
          <a:p>
            <a:fld id="{3C752B35-DF81-4FA4-8B3A-91FEA4BF5B75}" type="slidenum">
              <a:rPr lang="es-ES" smtClean="0"/>
              <a:pPr/>
              <a:t>55</a:t>
            </a:fld>
            <a:endParaRPr lang="es-ES"/>
          </a:p>
        </p:txBody>
      </p:sp>
      <p:sp>
        <p:nvSpPr>
          <p:cNvPr id="6" name="Rectángulo 5">
            <a:extLst>
              <a:ext uri="{FF2B5EF4-FFF2-40B4-BE49-F238E27FC236}">
                <a16:creationId xmlns:a16="http://schemas.microsoft.com/office/drawing/2014/main" id="{14097745-90B4-450C-8649-068BADA902BF}"/>
              </a:ext>
            </a:extLst>
          </p:cNvPr>
          <p:cNvSpPr/>
          <p:nvPr/>
        </p:nvSpPr>
        <p:spPr>
          <a:xfrm>
            <a:off x="4267200" y="261809"/>
            <a:ext cx="4572000" cy="430887"/>
          </a:xfrm>
          <a:prstGeom prst="rect">
            <a:avLst/>
          </a:prstGeom>
        </p:spPr>
        <p:txBody>
          <a:bodyPr>
            <a:spAutoFit/>
          </a:bodyPr>
          <a:lstStyle/>
          <a:p>
            <a:pPr lvl="0" algn="r"/>
            <a:r>
              <a:rPr lang="es-ES" sz="1100" dirty="0">
                <a:solidFill>
                  <a:srgbClr val="4BACC6">
                    <a:lumMod val="50000"/>
                  </a:srgbClr>
                </a:solidFill>
              </a:rPr>
              <a:t>MÓDULO 1. ANÁLISIS HISTÓRICO, FUNDAMENTOS Y MARCO INSTITUCIONAL DE LA POLÍTICA DE COMPETENCIA Y MEJORA DE LA REGULACIÓN</a:t>
            </a:r>
          </a:p>
        </p:txBody>
      </p:sp>
      <p:sp>
        <p:nvSpPr>
          <p:cNvPr id="2" name="Marcador de pie de página 1">
            <a:extLst>
              <a:ext uri="{FF2B5EF4-FFF2-40B4-BE49-F238E27FC236}">
                <a16:creationId xmlns:a16="http://schemas.microsoft.com/office/drawing/2014/main" id="{D48FDD79-D047-3690-E536-91530171A887}"/>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32076687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73578" y="1484784"/>
            <a:ext cx="7596844" cy="5293757"/>
          </a:xfrm>
          <a:prstGeom prst="rect">
            <a:avLst/>
          </a:prstGeom>
        </p:spPr>
        <p:txBody>
          <a:bodyPr wrap="square">
            <a:spAutoFit/>
          </a:bodyPr>
          <a:lstStyle/>
          <a:p>
            <a:pPr marL="342900" indent="-342900" algn="just">
              <a:buFont typeface="Arial" panose="020B0604020202020204" pitchFamily="34" charset="0"/>
              <a:buChar char="•"/>
            </a:pPr>
            <a:r>
              <a:rPr kumimoji="0" lang="es-ES" sz="2000" b="1" i="0" u="none" strike="noStrike" kern="1200" cap="none" spc="0" normalizeH="0" baseline="0" noProof="0" dirty="0">
                <a:ln>
                  <a:noFill/>
                </a:ln>
                <a:solidFill>
                  <a:prstClr val="black"/>
                </a:solidFill>
                <a:effectLst/>
                <a:uLnTx/>
                <a:uFillTx/>
                <a:latin typeface="Calibri"/>
                <a:ea typeface="+mn-ea"/>
                <a:cs typeface="+mn-cs"/>
              </a:rPr>
              <a:t>Decreto-Ley de Ordenación Económica, de 21.07.1959</a:t>
            </a:r>
            <a:r>
              <a:rPr kumimoji="0" lang="es-ES" sz="2000" b="0" i="0" u="none" strike="noStrike" kern="1200" cap="none" spc="0" normalizeH="0" baseline="0" noProof="0" dirty="0">
                <a:ln>
                  <a:noFill/>
                </a:ln>
                <a:solidFill>
                  <a:prstClr val="black"/>
                </a:solidFill>
                <a:effectLst/>
                <a:uLnTx/>
                <a:uFillTx/>
                <a:latin typeface="Calibri"/>
                <a:ea typeface="+mn-ea"/>
                <a:cs typeface="+mn-cs"/>
              </a:rPr>
              <a:t>: se disponía que el Gobierno impulsaría las oportunas decisiones para prevenir y combatir las conductas monopolísticas y demás actividades contrarias a la competencia. </a:t>
            </a:r>
            <a:r>
              <a:rPr kumimoji="0" lang="es-ES" sz="2000" b="1" i="0" u="none" strike="noStrike" kern="1200" cap="none" spc="0" normalizeH="0" baseline="0" noProof="0" dirty="0">
                <a:ln>
                  <a:noFill/>
                </a:ln>
                <a:solidFill>
                  <a:prstClr val="black"/>
                </a:solidFill>
                <a:effectLst/>
                <a:uLnTx/>
                <a:uFillTx/>
                <a:latin typeface="Calibri"/>
                <a:ea typeface="+mn-ea"/>
                <a:cs typeface="+mn-cs"/>
              </a:rPr>
              <a:t>ERA LA PRIMERA VEZ QUE SE HACÍA MENCIÓN DE UNA SUERTE DE LDC</a:t>
            </a:r>
            <a:r>
              <a:rPr kumimoji="0" lang="es-ES" sz="2000" b="0" i="0" u="none" strike="noStrike" kern="1200" cap="none" spc="0" normalizeH="0" baseline="0" noProof="0" dirty="0">
                <a:ln>
                  <a:noFill/>
                </a:ln>
                <a:solidFill>
                  <a:prstClr val="black"/>
                </a:solidFill>
                <a:effectLst/>
                <a:uLnTx/>
                <a:uFillTx/>
                <a:latin typeface="Calibri"/>
                <a:ea typeface="+mn-ea"/>
                <a:cs typeface="+mn-cs"/>
              </a:rPr>
              <a:t> </a:t>
            </a:r>
            <a:r>
              <a:rPr kumimoji="0" lang="es-ES" sz="20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sz="2000" b="0" i="0" u="none" strike="noStrike" kern="1200" cap="none" spc="0" normalizeH="0" baseline="0" noProof="0" dirty="0">
                <a:ln>
                  <a:noFill/>
                </a:ln>
                <a:solidFill>
                  <a:prstClr val="black"/>
                </a:solidFill>
                <a:effectLst/>
                <a:uLnTx/>
                <a:uFillTx/>
                <a:latin typeface="Calibri"/>
                <a:ea typeface="+mn-ea"/>
                <a:cs typeface="+mn-cs"/>
              </a:rPr>
              <a:t> art. 10: “El Ministro de Comercio propondrá al Gobierno las normas necesarias para la defensa de la competencia” </a:t>
            </a:r>
            <a:r>
              <a:rPr kumimoji="0" lang="es-ES" sz="20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a:t>
            </a:r>
            <a:r>
              <a:rPr kumimoji="0" lang="es-ES" sz="2000" b="0" i="0" u="none" strike="noStrike" kern="1200" cap="none" spc="0" normalizeH="0" baseline="0" noProof="0" dirty="0">
                <a:ln>
                  <a:noFill/>
                </a:ln>
                <a:solidFill>
                  <a:prstClr val="black"/>
                </a:solidFill>
                <a:effectLst/>
                <a:uLnTx/>
                <a:uFillTx/>
                <a:latin typeface="Calibri"/>
                <a:ea typeface="+mn-ea"/>
                <a:cs typeface="+mn-cs"/>
              </a:rPr>
              <a:t> La solicitud de adhesión al TCCEE estaba en el horizonte </a:t>
            </a:r>
            <a:r>
              <a:rPr lang="es-ES" sz="2000" dirty="0"/>
              <a:t> </a:t>
            </a:r>
          </a:p>
          <a:p>
            <a:pPr marL="342900" indent="-342900" algn="just">
              <a:buFont typeface="Arial" panose="020B0604020202020204" pitchFamily="34" charset="0"/>
              <a:buChar char="•"/>
            </a:pPr>
            <a:endParaRPr lang="es-ES" sz="2000" dirty="0">
              <a:sym typeface="Wingdings" panose="05000000000000000000" pitchFamily="2" charset="2"/>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000" b="0" i="0" u="none" strike="noStrike" kern="1200" cap="none" spc="0" normalizeH="0" baseline="0" noProof="0" dirty="0">
                <a:ln>
                  <a:noFill/>
                </a:ln>
                <a:solidFill>
                  <a:prstClr val="black"/>
                </a:solidFill>
                <a:effectLst/>
                <a:uLnTx/>
                <a:uFillTx/>
                <a:latin typeface="Calibri"/>
                <a:ea typeface="+mn-ea"/>
                <a:cs typeface="+mn-cs"/>
              </a:rPr>
              <a:t>El debate parlamentario (1963). El Proyecto de Ley fue coordinado por </a:t>
            </a:r>
            <a:r>
              <a:rPr kumimoji="0" lang="es-ES" sz="2000" b="1" i="0" u="none" strike="noStrike" kern="1200" cap="none" spc="0" normalizeH="0" baseline="0" noProof="0" dirty="0">
                <a:ln>
                  <a:noFill/>
                </a:ln>
                <a:solidFill>
                  <a:prstClr val="black"/>
                </a:solidFill>
                <a:effectLst/>
                <a:uLnTx/>
                <a:uFillTx/>
                <a:latin typeface="Calibri"/>
                <a:ea typeface="+mn-ea"/>
                <a:cs typeface="+mn-cs"/>
              </a:rPr>
              <a:t>Villar Palasí</a:t>
            </a:r>
            <a:r>
              <a:rPr kumimoji="0" lang="es-ES" sz="2000" b="0" i="0" u="none" strike="noStrike" kern="1200" cap="none" spc="0" normalizeH="0" baseline="0" noProof="0" dirty="0">
                <a:ln>
                  <a:noFill/>
                </a:ln>
                <a:solidFill>
                  <a:prstClr val="black"/>
                </a:solidFill>
                <a:effectLst/>
                <a:uLnTx/>
                <a:uFillTx/>
                <a:latin typeface="Calibri"/>
                <a:ea typeface="+mn-ea"/>
                <a:cs typeface="+mn-cs"/>
              </a:rPr>
              <a:t>. Exposición de motivos, brillante. Se dijo que </a:t>
            </a:r>
            <a:r>
              <a:rPr kumimoji="0" lang="es-ES" sz="2000" b="0" i="0" u="none" strike="noStrike" kern="1200" cap="none" spc="0" normalizeH="0" baseline="0" noProof="0" dirty="0">
                <a:ln>
                  <a:noFill/>
                </a:ln>
                <a:solidFill>
                  <a:srgbClr val="FF0000"/>
                </a:solidFill>
                <a:effectLst/>
                <a:uLnTx/>
                <a:uFillTx/>
                <a:latin typeface="Calibri"/>
                <a:ea typeface="+mn-ea"/>
                <a:cs typeface="+mn-cs"/>
              </a:rPr>
              <a:t>“el monopolio se asemeja al pecado”</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sz="20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2000" b="0" i="0" u="none" strike="noStrike" kern="1200" cap="none" spc="0" normalizeH="0" baseline="0" noProof="0" dirty="0">
                <a:ln>
                  <a:noFill/>
                </a:ln>
                <a:solidFill>
                  <a:prstClr val="black"/>
                </a:solidFill>
                <a:effectLst/>
                <a:uLnTx/>
                <a:uFillTx/>
                <a:latin typeface="Calibri"/>
                <a:ea typeface="+mn-ea"/>
                <a:cs typeface="+mn-cs"/>
              </a:rPr>
              <a:t>Punto de partida (discutible): “todo mercado abandonado a su propia racionalidad conduce, indefectiblemente, a situaciones monopólicas”</a:t>
            </a:r>
          </a:p>
          <a:p>
            <a:pPr marL="285750" indent="-285750" algn="just">
              <a:buFont typeface="Arial" panose="020B0604020202020204" pitchFamily="34" charset="0"/>
              <a:buChar char="•"/>
            </a:pPr>
            <a:endParaRPr lang="es-ES" dirty="0">
              <a:sym typeface="Wingdings" panose="05000000000000000000" pitchFamily="2" charset="2"/>
            </a:endParaRPr>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692696"/>
            <a:ext cx="6624736" cy="707886"/>
          </a:xfrm>
          <a:prstGeom prst="rect">
            <a:avLst/>
          </a:prstGeom>
          <a:noFill/>
        </p:spPr>
        <p:txBody>
          <a:bodyPr wrap="square" rtlCol="0">
            <a:spAutoFit/>
          </a:bodyPr>
          <a:lstStyle/>
          <a:p>
            <a:pPr algn="ctr"/>
            <a:r>
              <a:rPr lang="es-ES" sz="2000" b="1" dirty="0"/>
              <a:t>LA PREPARACIÓN DE LA LEY 110/63 LRPRC: EL DEBATE PARLAMENTARIO</a:t>
            </a:r>
          </a:p>
        </p:txBody>
      </p:sp>
      <p:sp>
        <p:nvSpPr>
          <p:cNvPr id="5" name="Marcador de número de diapositiva 4">
            <a:extLst>
              <a:ext uri="{FF2B5EF4-FFF2-40B4-BE49-F238E27FC236}">
                <a16:creationId xmlns:a16="http://schemas.microsoft.com/office/drawing/2014/main" id="{5D04E736-1325-4B1D-9D81-8AD729244AF0}"/>
              </a:ext>
            </a:extLst>
          </p:cNvPr>
          <p:cNvSpPr>
            <a:spLocks noGrp="1"/>
          </p:cNvSpPr>
          <p:nvPr>
            <p:ph type="sldNum" sz="quarter" idx="12"/>
          </p:nvPr>
        </p:nvSpPr>
        <p:spPr/>
        <p:txBody>
          <a:bodyPr/>
          <a:lstStyle/>
          <a:p>
            <a:fld id="{3C752B35-DF81-4FA4-8B3A-91FEA4BF5B75}" type="slidenum">
              <a:rPr lang="es-ES" smtClean="0"/>
              <a:pPr/>
              <a:t>56</a:t>
            </a:fld>
            <a:endParaRPr lang="es-ES"/>
          </a:p>
        </p:txBody>
      </p:sp>
      <p:sp>
        <p:nvSpPr>
          <p:cNvPr id="2" name="Marcador de pie de página 1">
            <a:extLst>
              <a:ext uri="{FF2B5EF4-FFF2-40B4-BE49-F238E27FC236}">
                <a16:creationId xmlns:a16="http://schemas.microsoft.com/office/drawing/2014/main" id="{B04E08EC-8F93-1B69-B6F9-16A102F59B5F}"/>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90069071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73578" y="1844824"/>
            <a:ext cx="7596844" cy="4093428"/>
          </a:xfrm>
          <a:prstGeom prst="rect">
            <a:avLst/>
          </a:prstGeom>
        </p:spPr>
        <p:txBody>
          <a:bodyPr wrap="square">
            <a:spAutoFit/>
          </a:bodyPr>
          <a:lstStyle/>
          <a:p>
            <a:pPr marL="285750" indent="-285750" algn="just">
              <a:buFont typeface="Arial" panose="020B0604020202020204" pitchFamily="34" charset="0"/>
              <a:buChar char="•"/>
            </a:pPr>
            <a:r>
              <a:rPr lang="es-ES" sz="2000" b="1" dirty="0" err="1">
                <a:solidFill>
                  <a:srgbClr val="FF0000"/>
                </a:solidFill>
              </a:rPr>
              <a:t>Ullastres</a:t>
            </a:r>
            <a:r>
              <a:rPr lang="es-ES" sz="2000" b="1" dirty="0"/>
              <a:t> afinó la propuesta</a:t>
            </a:r>
            <a:r>
              <a:rPr lang="es-ES" sz="2000" dirty="0"/>
              <a:t>: </a:t>
            </a:r>
            <a:r>
              <a:rPr lang="es-ES" sz="2000" b="1" dirty="0"/>
              <a:t>No se trata de una Ley antimonopolística, sino de una ley contra los abusos y las colusiones</a:t>
            </a:r>
            <a:r>
              <a:rPr lang="es-ES" sz="2000" dirty="0"/>
              <a:t>. </a:t>
            </a:r>
            <a:r>
              <a:rPr lang="es-ES" sz="2000" dirty="0">
                <a:solidFill>
                  <a:srgbClr val="FF0000"/>
                </a:solidFill>
              </a:rPr>
              <a:t>Cautelas</a:t>
            </a:r>
            <a:r>
              <a:rPr lang="es-ES" sz="2000" dirty="0"/>
              <a:t>: “prácticas que habían de ser consideradas como viciosas, anormales e injustas en países maduros, industrial y económicamente, en general habrán de ser muchas veces toleradas, permitidas o incluso fomentadas por la política económica española, porque es completamente diferente la política de precios y la política de beneficios en los países ya maduros que en los países en trance de desarrollo” </a:t>
            </a:r>
          </a:p>
          <a:p>
            <a:pPr marL="285750" indent="-285750" algn="just">
              <a:buFont typeface="Arial" panose="020B0604020202020204" pitchFamily="34" charset="0"/>
              <a:buChar char="•"/>
            </a:pPr>
            <a:endParaRPr lang="es-ES" sz="2000" dirty="0"/>
          </a:p>
          <a:p>
            <a:pPr marL="285750" indent="-285750" algn="just">
              <a:buFont typeface="Arial" panose="020B0604020202020204" pitchFamily="34" charset="0"/>
              <a:buChar char="•"/>
            </a:pPr>
            <a:r>
              <a:rPr lang="es-ES" sz="2000" b="1" dirty="0">
                <a:solidFill>
                  <a:srgbClr val="FF0000"/>
                </a:solidFill>
              </a:rPr>
              <a:t>La LRPRC sirvió para muy poco</a:t>
            </a:r>
            <a:r>
              <a:rPr lang="es-ES" sz="2000" dirty="0">
                <a:solidFill>
                  <a:srgbClr val="FF0000"/>
                </a:solidFill>
              </a:rPr>
              <a:t>. “Si el Servicio instruye poco, el Tribunal condena menos” </a:t>
            </a:r>
            <a:r>
              <a:rPr lang="es-ES" sz="2000" dirty="0">
                <a:solidFill>
                  <a:srgbClr val="FF0000"/>
                </a:solidFill>
                <a:sym typeface="Wingdings" panose="05000000000000000000" pitchFamily="2" charset="2"/>
              </a:rPr>
              <a:t> sólo propuso una sanción y fue rechazada por el Gobierno</a:t>
            </a:r>
            <a:endParaRPr lang="es-ES" sz="2000" dirty="0">
              <a:solidFill>
                <a:srgbClr val="FF0000"/>
              </a:solidFill>
            </a:endParaRPr>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692696"/>
            <a:ext cx="6624736" cy="400110"/>
          </a:xfrm>
          <a:prstGeom prst="rect">
            <a:avLst/>
          </a:prstGeom>
          <a:noFill/>
        </p:spPr>
        <p:txBody>
          <a:bodyPr wrap="square" rtlCol="0">
            <a:spAutoFit/>
          </a:bodyPr>
          <a:lstStyle/>
          <a:p>
            <a:pPr algn="ctr"/>
            <a:r>
              <a:rPr lang="es-ES" sz="2000" b="1" dirty="0"/>
              <a:t> LA LEY 110/63 LRPRC: CAUTELAS Y UTILIDAD</a:t>
            </a:r>
          </a:p>
        </p:txBody>
      </p:sp>
      <p:sp>
        <p:nvSpPr>
          <p:cNvPr id="5" name="Marcador de número de diapositiva 4">
            <a:extLst>
              <a:ext uri="{FF2B5EF4-FFF2-40B4-BE49-F238E27FC236}">
                <a16:creationId xmlns:a16="http://schemas.microsoft.com/office/drawing/2014/main" id="{B5F075FB-AD18-4473-9B3C-77DAF3D1BC57}"/>
              </a:ext>
            </a:extLst>
          </p:cNvPr>
          <p:cNvSpPr>
            <a:spLocks noGrp="1"/>
          </p:cNvSpPr>
          <p:nvPr>
            <p:ph type="sldNum" sz="quarter" idx="12"/>
          </p:nvPr>
        </p:nvSpPr>
        <p:spPr/>
        <p:txBody>
          <a:bodyPr/>
          <a:lstStyle/>
          <a:p>
            <a:fld id="{3C752B35-DF81-4FA4-8B3A-91FEA4BF5B75}" type="slidenum">
              <a:rPr lang="es-ES" smtClean="0"/>
              <a:pPr/>
              <a:t>57</a:t>
            </a:fld>
            <a:endParaRPr lang="es-ES"/>
          </a:p>
        </p:txBody>
      </p:sp>
      <p:sp>
        <p:nvSpPr>
          <p:cNvPr id="2" name="Marcador de pie de página 1">
            <a:extLst>
              <a:ext uri="{FF2B5EF4-FFF2-40B4-BE49-F238E27FC236}">
                <a16:creationId xmlns:a16="http://schemas.microsoft.com/office/drawing/2014/main" id="{FC0323C1-E81A-E72B-8B59-C25F57F2CED9}"/>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1204382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73578" y="1700808"/>
            <a:ext cx="7596844" cy="4524315"/>
          </a:xfrm>
          <a:prstGeom prst="rect">
            <a:avLst/>
          </a:prstGeom>
        </p:spPr>
        <p:txBody>
          <a:bodyPr wrap="square">
            <a:spAutoFit/>
          </a:bodyPr>
          <a:lstStyle/>
          <a:p>
            <a:r>
              <a:rPr lang="es-ES" dirty="0"/>
              <a:t> </a:t>
            </a:r>
          </a:p>
          <a:p>
            <a:pPr marL="285750" indent="-285750" algn="just">
              <a:buFont typeface="Arial" panose="020B0604020202020204" pitchFamily="34" charset="0"/>
              <a:buChar char="•"/>
            </a:pPr>
            <a:r>
              <a:rPr lang="es-ES" dirty="0"/>
              <a:t>La voluntad intervencionista prevaleció sobre la libertad de mercado </a:t>
            </a:r>
            <a:r>
              <a:rPr lang="es-ES" dirty="0">
                <a:sym typeface="Wingdings" panose="05000000000000000000" pitchFamily="2" charset="2"/>
              </a:rPr>
              <a:t></a:t>
            </a:r>
            <a:r>
              <a:rPr lang="es-ES" dirty="0"/>
              <a:t>  La administración no manifestó ningún interés por impulsar la COMP </a:t>
            </a:r>
            <a:r>
              <a:rPr lang="es-ES" dirty="0">
                <a:sym typeface="Wingdings" panose="05000000000000000000" pitchFamily="2" charset="2"/>
              </a:rPr>
              <a:t></a:t>
            </a:r>
            <a:r>
              <a:rPr lang="es-ES" dirty="0"/>
              <a:t>  </a:t>
            </a:r>
            <a:r>
              <a:rPr lang="es-ES" dirty="0">
                <a:solidFill>
                  <a:srgbClr val="FF0000"/>
                </a:solidFill>
              </a:rPr>
              <a:t>La aplicación de la ley fue “escasa y poco relevante” (Fuentes Quintana, 1989)</a:t>
            </a:r>
          </a:p>
          <a:p>
            <a:pPr marL="285750" indent="-285750" algn="just">
              <a:buFont typeface="Arial" panose="020B0604020202020204" pitchFamily="34" charset="0"/>
              <a:buChar char="•"/>
            </a:pPr>
            <a:endParaRPr lang="es-ES" dirty="0">
              <a:solidFill>
                <a:srgbClr val="FF0000"/>
              </a:solidFill>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Pregunta: </a:t>
            </a:r>
            <a:r>
              <a:rPr kumimoji="0" lang="es-ES" b="1" i="0" u="none" strike="noStrike" kern="1200" cap="none" spc="0" normalizeH="0" baseline="0" noProof="0" dirty="0">
                <a:ln>
                  <a:noFill/>
                </a:ln>
                <a:solidFill>
                  <a:srgbClr val="FF0000"/>
                </a:solidFill>
                <a:effectLst/>
                <a:uLnTx/>
                <a:uFillTx/>
                <a:latin typeface="Calibri"/>
                <a:ea typeface="+mn-ea"/>
                <a:cs typeface="+mn-cs"/>
                <a:sym typeface="Wingdings" panose="05000000000000000000" pitchFamily="2" charset="2"/>
              </a:rPr>
              <a:t>¿POR QUÉ NO SE FUE MÁS ALLÁ EN LA ADOPCIÓN DE MEDIDAS LIBERALIZADORAS? </a:t>
            </a:r>
            <a:r>
              <a:rPr kumimoji="0" lang="es-ES"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(González, 1979)  Por la política de los sucesores de Navarro Rubio y </a:t>
            </a:r>
            <a:r>
              <a:rPr kumimoji="0" lang="es-ES" b="0" i="0" u="none" strike="noStrike" kern="1200" cap="none" spc="0" normalizeH="0" baseline="0" noProof="0" dirty="0" err="1">
                <a:ln>
                  <a:noFill/>
                </a:ln>
                <a:solidFill>
                  <a:prstClr val="black"/>
                </a:solidFill>
                <a:effectLst/>
                <a:uLnTx/>
                <a:uFillTx/>
                <a:latin typeface="Calibri"/>
                <a:ea typeface="+mn-ea"/>
                <a:cs typeface="+mn-cs"/>
                <a:sym typeface="Wingdings" panose="05000000000000000000" pitchFamily="2" charset="2"/>
              </a:rPr>
              <a:t>Ullastres</a:t>
            </a:r>
            <a:r>
              <a:rPr kumimoji="0" lang="es-ES"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 Capitalismo paternalista  Se prefirieron las prebendas </a:t>
            </a:r>
            <a:r>
              <a:rPr lang="es-ES" dirty="0">
                <a:solidFill>
                  <a:prstClr val="black"/>
                </a:solidFill>
                <a:latin typeface="Calibri"/>
                <a:sym typeface="Wingdings" panose="05000000000000000000" pitchFamily="2" charset="2"/>
              </a:rPr>
              <a:t></a:t>
            </a:r>
            <a:r>
              <a:rPr kumimoji="0" lang="es-ES"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La liberalización avanzó con marcha corta</a:t>
            </a:r>
          </a:p>
          <a:p>
            <a:pPr algn="just"/>
            <a:endParaRPr lang="es-ES" dirty="0"/>
          </a:p>
          <a:p>
            <a:pPr marL="285750" indent="-285750" algn="just">
              <a:buFont typeface="Arial" panose="020B0604020202020204" pitchFamily="34" charset="0"/>
              <a:buChar char="•"/>
            </a:pPr>
            <a:r>
              <a:rPr lang="es-ES" dirty="0"/>
              <a:t>Tras la aprobación de la LRPRC: </a:t>
            </a:r>
            <a:r>
              <a:rPr lang="es-ES" dirty="0">
                <a:solidFill>
                  <a:srgbClr val="FF0000"/>
                </a:solidFill>
              </a:rPr>
              <a:t>intervencionismo y control, especialmente en materia de precios</a:t>
            </a:r>
            <a:r>
              <a:rPr lang="es-ES" dirty="0"/>
              <a:t>; ¡¡¡UNA OBSESIÓN!!! Se fijaron </a:t>
            </a:r>
            <a:r>
              <a:rPr lang="es-ES" dirty="0">
                <a:solidFill>
                  <a:srgbClr val="FF0000"/>
                </a:solidFill>
              </a:rPr>
              <a:t>precios máximos </a:t>
            </a:r>
            <a:r>
              <a:rPr lang="es-ES" dirty="0">
                <a:sym typeface="Wingdings" panose="05000000000000000000" pitchFamily="2" charset="2"/>
              </a:rPr>
              <a:t></a:t>
            </a:r>
            <a:r>
              <a:rPr lang="es-ES" dirty="0"/>
              <a:t>  Fallecido el general Franco, el ministro García Díez firmó el RD 2895/1977, de 28 de octubre, sobre normativa en materia de precios, reiterando una regulación al estilo de las administraciones anteriores, de marcado carácter intervencionista</a:t>
            </a:r>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692696"/>
            <a:ext cx="6624736" cy="707886"/>
          </a:xfrm>
          <a:prstGeom prst="rect">
            <a:avLst/>
          </a:prstGeom>
          <a:noFill/>
        </p:spPr>
        <p:txBody>
          <a:bodyPr wrap="square" rtlCol="0">
            <a:spAutoFit/>
          </a:bodyPr>
          <a:lstStyle/>
          <a:p>
            <a:pPr algn="ctr"/>
            <a:endParaRPr lang="es-ES" sz="2000" dirty="0"/>
          </a:p>
          <a:p>
            <a:pPr algn="ctr"/>
            <a:r>
              <a:rPr lang="es-ES" sz="2000" b="1" dirty="0"/>
              <a:t>PROMESAS LIBERALES Y POLÍTICAS INTERVENCIONISTAS </a:t>
            </a:r>
          </a:p>
        </p:txBody>
      </p:sp>
      <p:sp>
        <p:nvSpPr>
          <p:cNvPr id="5" name="Marcador de número de diapositiva 4">
            <a:extLst>
              <a:ext uri="{FF2B5EF4-FFF2-40B4-BE49-F238E27FC236}">
                <a16:creationId xmlns:a16="http://schemas.microsoft.com/office/drawing/2014/main" id="{5E5F59A6-05B0-43E3-9FD5-9876ADBA9C90}"/>
              </a:ext>
            </a:extLst>
          </p:cNvPr>
          <p:cNvSpPr>
            <a:spLocks noGrp="1"/>
          </p:cNvSpPr>
          <p:nvPr>
            <p:ph type="sldNum" sz="quarter" idx="12"/>
          </p:nvPr>
        </p:nvSpPr>
        <p:spPr/>
        <p:txBody>
          <a:bodyPr/>
          <a:lstStyle/>
          <a:p>
            <a:fld id="{3C752B35-DF81-4FA4-8B3A-91FEA4BF5B75}" type="slidenum">
              <a:rPr lang="es-ES" smtClean="0"/>
              <a:pPr/>
              <a:t>58</a:t>
            </a:fld>
            <a:endParaRPr lang="es-ES"/>
          </a:p>
        </p:txBody>
      </p:sp>
      <p:sp>
        <p:nvSpPr>
          <p:cNvPr id="2" name="Marcador de pie de página 1">
            <a:extLst>
              <a:ext uri="{FF2B5EF4-FFF2-40B4-BE49-F238E27FC236}">
                <a16:creationId xmlns:a16="http://schemas.microsoft.com/office/drawing/2014/main" id="{74782669-E34D-A6DE-1657-34AE2DED5A92}"/>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0753293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73578" y="1700808"/>
            <a:ext cx="7596844" cy="4555093"/>
          </a:xfrm>
          <a:prstGeom prst="rect">
            <a:avLst/>
          </a:prstGeom>
        </p:spPr>
        <p:txBody>
          <a:bodyPr wrap="square">
            <a:spAutoFit/>
          </a:bodyPr>
          <a:lstStyle/>
          <a:p>
            <a:r>
              <a:rPr lang="es-ES" dirty="0"/>
              <a:t> </a:t>
            </a:r>
            <a:r>
              <a:rPr lang="es-ES" sz="1600" dirty="0"/>
              <a:t>CE 1978 + Adhesión de España al TCCEE </a:t>
            </a:r>
            <a:r>
              <a:rPr lang="es-ES" sz="1600" dirty="0">
                <a:sym typeface="Wingdings" panose="05000000000000000000" pitchFamily="2" charset="2"/>
              </a:rPr>
              <a:t> </a:t>
            </a:r>
            <a:r>
              <a:rPr lang="es-ES" sz="1600" dirty="0">
                <a:solidFill>
                  <a:srgbClr val="FF0000"/>
                </a:solidFill>
                <a:sym typeface="Wingdings" panose="05000000000000000000" pitchFamily="2" charset="2"/>
              </a:rPr>
              <a:t>Ley 16/1989, de 17 de julio, de Defensa de la Competencia</a:t>
            </a:r>
          </a:p>
          <a:p>
            <a:pPr marL="285750" indent="-285750" algn="just">
              <a:buFont typeface="Arial" panose="020B0604020202020204" pitchFamily="34" charset="0"/>
              <a:buChar char="•"/>
            </a:pPr>
            <a:endParaRPr lang="es-ES" sz="1600" dirty="0">
              <a:sym typeface="Wingdings" panose="05000000000000000000" pitchFamily="2" charset="2"/>
            </a:endParaRPr>
          </a:p>
          <a:p>
            <a:pPr marL="285750" indent="-285750" algn="just">
              <a:buFont typeface="Arial" panose="020B0604020202020204" pitchFamily="34" charset="0"/>
              <a:buChar char="•"/>
            </a:pPr>
            <a:r>
              <a:rPr lang="es-ES" sz="1600" dirty="0">
                <a:solidFill>
                  <a:srgbClr val="FF0000"/>
                </a:solidFill>
                <a:sym typeface="Wingdings" panose="05000000000000000000" pitchFamily="2" charset="2"/>
              </a:rPr>
              <a:t>Art. 38 CE</a:t>
            </a:r>
            <a:r>
              <a:rPr lang="es-ES" sz="1600" dirty="0">
                <a:sym typeface="Wingdings" panose="05000000000000000000" pitchFamily="2" charset="2"/>
              </a:rPr>
              <a:t>, libertad de empresa con planificación. Pero, </a:t>
            </a:r>
            <a:r>
              <a:rPr lang="es-ES" sz="1600" dirty="0">
                <a:solidFill>
                  <a:srgbClr val="FF0000"/>
                </a:solidFill>
                <a:sym typeface="Wingdings" panose="05000000000000000000" pitchFamily="2" charset="2"/>
              </a:rPr>
              <a:t>art. 128.2 CE</a:t>
            </a:r>
            <a:r>
              <a:rPr lang="es-ES" sz="1600" dirty="0">
                <a:sym typeface="Wingdings" panose="05000000000000000000" pitchFamily="2" charset="2"/>
              </a:rPr>
              <a:t>: Mediante ley se podrá reservar al sector público recursos o servicios esenciales, especialmente en caso de monopolio y asimismo acordar la intervención de empresas “cuando así lo exigiese el interés general”  pero prevalece la libertad de empresa.  </a:t>
            </a:r>
            <a:r>
              <a:rPr lang="es-ES" sz="1600" dirty="0" err="1">
                <a:sym typeface="Wingdings" panose="05000000000000000000" pitchFamily="2" charset="2"/>
              </a:rPr>
              <a:t>TSupremo</a:t>
            </a:r>
            <a:r>
              <a:rPr lang="es-ES" sz="1600" dirty="0">
                <a:sym typeface="Wingdings" panose="05000000000000000000" pitchFamily="2" charset="2"/>
              </a:rPr>
              <a:t>: el Derecho de la competencia es “una forma de intervención del Estado en la regulación del mercado”, de acuerdo con el art. 38CE</a:t>
            </a:r>
          </a:p>
          <a:p>
            <a:pPr marL="285750" indent="-285750" algn="just">
              <a:buFont typeface="Arial" panose="020B0604020202020204" pitchFamily="34" charset="0"/>
              <a:buChar char="•"/>
            </a:pPr>
            <a:endParaRPr lang="es-ES" sz="1600" dirty="0">
              <a:sym typeface="Wingdings" panose="05000000000000000000" pitchFamily="2" charset="2"/>
            </a:endParaRPr>
          </a:p>
          <a:p>
            <a:pPr marL="285750" indent="-285750" algn="just">
              <a:buFont typeface="Arial" panose="020B0604020202020204" pitchFamily="34" charset="0"/>
              <a:buChar char="•"/>
            </a:pPr>
            <a:r>
              <a:rPr lang="es-ES" sz="1600" dirty="0">
                <a:sym typeface="Wingdings" panose="05000000000000000000" pitchFamily="2" charset="2"/>
              </a:rPr>
              <a:t>M. Aragón: </a:t>
            </a:r>
            <a:r>
              <a:rPr lang="es-ES" sz="1600" dirty="0">
                <a:solidFill>
                  <a:srgbClr val="FF0000"/>
                </a:solidFill>
                <a:sym typeface="Wingdings" panose="05000000000000000000" pitchFamily="2" charset="2"/>
              </a:rPr>
              <a:t>la economía de mercado debe concebirse como “una garantía institucional” que no puede desfigurarse</a:t>
            </a:r>
            <a:r>
              <a:rPr lang="es-ES" sz="1600" dirty="0">
                <a:sym typeface="Wingdings" panose="05000000000000000000" pitchFamily="2" charset="2"/>
              </a:rPr>
              <a:t>; en otros términos: no puede desfigurarse la “imagen maestra” de dicha garantía.</a:t>
            </a:r>
          </a:p>
          <a:p>
            <a:pPr marL="285750" indent="-285750" algn="just">
              <a:buFont typeface="Arial" panose="020B0604020202020204" pitchFamily="34" charset="0"/>
              <a:buChar char="•"/>
            </a:pPr>
            <a:endParaRPr lang="es-ES" sz="1600" dirty="0">
              <a:sym typeface="Wingdings" panose="05000000000000000000" pitchFamily="2" charset="2"/>
            </a:endParaRPr>
          </a:p>
          <a:p>
            <a:pPr marL="285750" indent="-285750" algn="just">
              <a:buFont typeface="Arial" panose="020B0604020202020204" pitchFamily="34" charset="0"/>
              <a:buChar char="•"/>
            </a:pPr>
            <a:r>
              <a:rPr lang="es-ES" sz="1600" dirty="0"/>
              <a:t>Acuerdos, abusos, competencia desleal y elaboración de informes. Posteriormente, control previo de CONC </a:t>
            </a:r>
            <a:r>
              <a:rPr lang="es-ES" sz="1600" dirty="0">
                <a:sym typeface="Wingdings" panose="05000000000000000000" pitchFamily="2" charset="2"/>
              </a:rPr>
              <a:t> ¿es necesario?</a:t>
            </a:r>
          </a:p>
          <a:p>
            <a:pPr marL="285750" indent="-285750" algn="just">
              <a:buFont typeface="Arial" panose="020B0604020202020204" pitchFamily="34" charset="0"/>
              <a:buChar char="•"/>
            </a:pPr>
            <a:endParaRPr lang="es-ES" sz="1600" dirty="0">
              <a:sym typeface="Wingdings" panose="05000000000000000000" pitchFamily="2" charset="2"/>
            </a:endParaRPr>
          </a:p>
          <a:p>
            <a:pPr marL="285750" indent="-285750" algn="just">
              <a:buFont typeface="Arial" panose="020B0604020202020204" pitchFamily="34" charset="0"/>
              <a:buChar char="•"/>
            </a:pPr>
            <a:r>
              <a:rPr lang="es-ES" sz="1600" dirty="0">
                <a:sym typeface="Wingdings" panose="05000000000000000000" pitchFamily="2" charset="2"/>
              </a:rPr>
              <a:t>La nueva ley supuso </a:t>
            </a:r>
            <a:r>
              <a:rPr lang="es-ES" sz="1600" dirty="0"/>
              <a:t>↑</a:t>
            </a:r>
            <a:r>
              <a:rPr lang="es-ES" sz="1600" dirty="0">
                <a:sym typeface="Wingdings" panose="05000000000000000000" pitchFamily="2" charset="2"/>
              </a:rPr>
              <a:t> número de expedientes</a:t>
            </a:r>
            <a:endParaRPr lang="es-ES" sz="1600" dirty="0"/>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1051141"/>
            <a:ext cx="6624736" cy="461665"/>
          </a:xfrm>
          <a:prstGeom prst="rect">
            <a:avLst/>
          </a:prstGeom>
          <a:noFill/>
        </p:spPr>
        <p:txBody>
          <a:bodyPr wrap="square" rtlCol="0">
            <a:spAutoFit/>
          </a:bodyPr>
          <a:lstStyle/>
          <a:p>
            <a:pPr algn="ctr"/>
            <a:r>
              <a:rPr lang="es-ES" sz="2400" b="1" dirty="0"/>
              <a:t>LDC 1989, UNA LEY CONSTITUCIONAL Y EUROPEA</a:t>
            </a:r>
          </a:p>
        </p:txBody>
      </p:sp>
      <p:sp>
        <p:nvSpPr>
          <p:cNvPr id="5" name="Marcador de número de diapositiva 4">
            <a:extLst>
              <a:ext uri="{FF2B5EF4-FFF2-40B4-BE49-F238E27FC236}">
                <a16:creationId xmlns:a16="http://schemas.microsoft.com/office/drawing/2014/main" id="{CA01D16B-776C-40A8-BEF1-FBFC4A9B30A4}"/>
              </a:ext>
            </a:extLst>
          </p:cNvPr>
          <p:cNvSpPr>
            <a:spLocks noGrp="1"/>
          </p:cNvSpPr>
          <p:nvPr>
            <p:ph type="sldNum" sz="quarter" idx="12"/>
          </p:nvPr>
        </p:nvSpPr>
        <p:spPr/>
        <p:txBody>
          <a:bodyPr/>
          <a:lstStyle/>
          <a:p>
            <a:fld id="{3C752B35-DF81-4FA4-8B3A-91FEA4BF5B75}" type="slidenum">
              <a:rPr lang="es-ES" smtClean="0"/>
              <a:pPr/>
              <a:t>59</a:t>
            </a:fld>
            <a:endParaRPr lang="es-ES"/>
          </a:p>
        </p:txBody>
      </p:sp>
      <p:sp>
        <p:nvSpPr>
          <p:cNvPr id="2" name="Marcador de pie de página 1">
            <a:extLst>
              <a:ext uri="{FF2B5EF4-FFF2-40B4-BE49-F238E27FC236}">
                <a16:creationId xmlns:a16="http://schemas.microsoft.com/office/drawing/2014/main" id="{20A4E39B-AC30-0BEE-5630-81D0CCFA6F52}"/>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742092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C40633-15EB-700C-A61C-A70C26386313}"/>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a:ea typeface="+mj-ea"/>
                <a:cs typeface="+mj-cs"/>
              </a:rPr>
              <a:t>NOTAS INTRODUCTORIAS (III)</a:t>
            </a:r>
            <a:endParaRPr lang="es-ES" dirty="0"/>
          </a:p>
        </p:txBody>
      </p:sp>
      <p:sp>
        <p:nvSpPr>
          <p:cNvPr id="3" name="Marcador de contenido 2">
            <a:extLst>
              <a:ext uri="{FF2B5EF4-FFF2-40B4-BE49-F238E27FC236}">
                <a16:creationId xmlns:a16="http://schemas.microsoft.com/office/drawing/2014/main" id="{47CAEFC9-9BE8-2CB1-370A-65F357882C46}"/>
              </a:ext>
            </a:extLst>
          </p:cNvPr>
          <p:cNvSpPr>
            <a:spLocks noGrp="1"/>
          </p:cNvSpPr>
          <p:nvPr>
            <p:ph idx="1"/>
          </p:nvPr>
        </p:nvSpPr>
        <p:spPr/>
        <p:txBody>
          <a:bodyPr>
            <a:normAutofit fontScale="62500" lnSpcReduction="20000"/>
          </a:bodyPr>
          <a:lstStyle/>
          <a:p>
            <a:pPr algn="just"/>
            <a:r>
              <a:rPr lang="es-ES" dirty="0"/>
              <a:t>La </a:t>
            </a:r>
            <a:r>
              <a:rPr lang="es-ES" dirty="0" err="1"/>
              <a:t>Hª</a:t>
            </a:r>
            <a:r>
              <a:rPr lang="es-ES" dirty="0"/>
              <a:t> de la humanidad ha sido la </a:t>
            </a:r>
            <a:r>
              <a:rPr lang="es-ES" dirty="0" err="1">
                <a:solidFill>
                  <a:srgbClr val="FF0000"/>
                </a:solidFill>
              </a:rPr>
              <a:t>hª</a:t>
            </a:r>
            <a:r>
              <a:rPr lang="es-ES" dirty="0">
                <a:solidFill>
                  <a:srgbClr val="FF0000"/>
                </a:solidFill>
              </a:rPr>
              <a:t> del progreso y de los intercambios</a:t>
            </a:r>
          </a:p>
          <a:p>
            <a:pPr algn="just"/>
            <a:endParaRPr lang="es-ES" dirty="0">
              <a:solidFill>
                <a:srgbClr val="FF0000"/>
              </a:solidFill>
            </a:endParaRPr>
          </a:p>
          <a:p>
            <a:pPr algn="just"/>
            <a:r>
              <a:rPr lang="es-ES" dirty="0"/>
              <a:t>Pero, </a:t>
            </a:r>
            <a:r>
              <a:rPr lang="es-ES" dirty="0">
                <a:solidFill>
                  <a:srgbClr val="FF0000"/>
                </a:solidFill>
              </a:rPr>
              <a:t>también</a:t>
            </a:r>
            <a:r>
              <a:rPr lang="es-ES" dirty="0"/>
              <a:t>, ha sido la </a:t>
            </a:r>
            <a:r>
              <a:rPr lang="es-ES" dirty="0" err="1">
                <a:solidFill>
                  <a:srgbClr val="FF0000"/>
                </a:solidFill>
              </a:rPr>
              <a:t>hª</a:t>
            </a:r>
            <a:r>
              <a:rPr lang="es-ES" dirty="0">
                <a:solidFill>
                  <a:srgbClr val="FF0000"/>
                </a:solidFill>
              </a:rPr>
              <a:t> del intervencionismo ineficiente</a:t>
            </a:r>
            <a:r>
              <a:rPr lang="es-ES" dirty="0"/>
              <a:t>, del abuso del poder sobre los intercambios y los mercados, de los acuerdos anticompetitivos </a:t>
            </a:r>
            <a:r>
              <a:rPr lang="es-ES" dirty="0">
                <a:solidFill>
                  <a:srgbClr val="FF0000"/>
                </a:solidFill>
              </a:rPr>
              <a:t>y de las correspondientes reacciones de los ciudadanos y de los operadores económicos</a:t>
            </a:r>
            <a:r>
              <a:rPr lang="es-ES" dirty="0"/>
              <a:t>.</a:t>
            </a:r>
          </a:p>
          <a:p>
            <a:pPr algn="just"/>
            <a:endParaRPr lang="es-ES" dirty="0"/>
          </a:p>
          <a:p>
            <a:pPr marL="342900" marR="0" lvl="0" indent="-34290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3200" b="0" i="0" u="none" strike="noStrike" kern="1200" cap="none" spc="0" normalizeH="0" baseline="0" noProof="0" dirty="0">
                <a:ln>
                  <a:noFill/>
                </a:ln>
                <a:solidFill>
                  <a:prstClr val="black"/>
                </a:solidFill>
                <a:effectLst/>
                <a:uLnTx/>
                <a:uFillTx/>
                <a:latin typeface="Calibri"/>
                <a:ea typeface="+mn-ea"/>
                <a:cs typeface="+mn-cs"/>
              </a:rPr>
              <a:t>El desarrollo de las actividades económicas ha estado condicionado por:</a:t>
            </a:r>
          </a:p>
          <a:p>
            <a:pPr marL="742950" marR="0" lvl="1" indent="-28575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ES" sz="28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Calibri"/>
                <a:ea typeface="+mn-ea"/>
                <a:cs typeface="+mn-cs"/>
              </a:rPr>
              <a:t>Las condiciones de PROD, DIST</a:t>
            </a:r>
          </a:p>
          <a:p>
            <a:pPr marL="742950" marR="0" lvl="1" indent="-28575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s-ES" sz="2800" b="0" i="0" u="none" strike="noStrike" kern="1200" cap="none" spc="0" normalizeH="0" baseline="0" noProof="0" dirty="0">
              <a:ln>
                <a:noFill/>
              </a:ln>
              <a:solidFill>
                <a:prstClr val="black"/>
              </a:solidFill>
              <a:effectLst/>
              <a:uLnTx/>
              <a:uFillTx/>
              <a:latin typeface="Calibri"/>
              <a:ea typeface="+mn-ea"/>
              <a:cs typeface="+mn-cs"/>
            </a:endParaRPr>
          </a:p>
          <a:p>
            <a:pPr marL="742950" marR="0" lvl="1" indent="-285750" algn="just"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Calibri"/>
                <a:ea typeface="+mn-ea"/>
                <a:cs typeface="+mn-cs"/>
              </a:rPr>
              <a:t>La </a:t>
            </a:r>
            <a:r>
              <a:rPr kumimoji="0" lang="es-ES" sz="2800" b="0" i="0" u="none" strike="noStrike" kern="1200" cap="none" spc="0" normalizeH="0" baseline="0" noProof="0" dirty="0">
                <a:ln>
                  <a:noFill/>
                </a:ln>
                <a:solidFill>
                  <a:srgbClr val="FF0000"/>
                </a:solidFill>
                <a:effectLst/>
                <a:uLnTx/>
                <a:uFillTx/>
                <a:latin typeface="Calibri"/>
                <a:ea typeface="+mn-ea"/>
                <a:cs typeface="+mn-cs"/>
              </a:rPr>
              <a:t>conducta de las instituciones </a:t>
            </a:r>
            <a:r>
              <a:rPr kumimoji="0" lang="es-ES" sz="2800" b="0" i="0" u="none" strike="noStrike" kern="1200" cap="none" spc="0" normalizeH="0" baseline="0" noProof="0" dirty="0">
                <a:ln>
                  <a:noFill/>
                </a:ln>
                <a:solidFill>
                  <a:prstClr val="black"/>
                </a:solidFill>
                <a:effectLst/>
                <a:uLnTx/>
                <a:uFillTx/>
                <a:latin typeface="Calibri"/>
                <a:ea typeface="+mn-ea"/>
                <a:cs typeface="+mn-cs"/>
              </a:rPr>
              <a:t>(AAPP, Asociaciones y organizaciones (patronales, sindicatos…Iglesia…). </a:t>
            </a:r>
            <a:r>
              <a:rPr kumimoji="0" lang="es-ES" sz="2800" b="1" i="0" u="none" strike="noStrike" kern="1200" cap="none" spc="0" normalizeH="0" baseline="0" noProof="0" dirty="0">
                <a:ln>
                  <a:noFill/>
                </a:ln>
                <a:solidFill>
                  <a:srgbClr val="FF0000"/>
                </a:solidFill>
                <a:effectLst/>
                <a:uLnTx/>
                <a:uFillTx/>
                <a:latin typeface="Calibri"/>
                <a:ea typeface="+mn-ea"/>
                <a:cs typeface="+mn-cs"/>
              </a:rPr>
              <a:t>Hoy nos referiremos, en particular,  a las instituciones</a:t>
            </a:r>
            <a:endParaRPr lang="es-ES" b="1" dirty="0">
              <a:solidFill>
                <a:srgbClr val="FF0000"/>
              </a:solidFill>
            </a:endParaRPr>
          </a:p>
          <a:p>
            <a:pPr algn="just"/>
            <a:endParaRPr lang="es-ES" dirty="0"/>
          </a:p>
          <a:p>
            <a:pPr algn="just"/>
            <a:r>
              <a:rPr lang="es-ES" dirty="0">
                <a:solidFill>
                  <a:srgbClr val="FF0000"/>
                </a:solidFill>
              </a:rPr>
              <a:t>La economía refleja un proceso dinámico de acciones y reacciones</a:t>
            </a:r>
          </a:p>
        </p:txBody>
      </p:sp>
      <p:sp>
        <p:nvSpPr>
          <p:cNvPr id="4" name="Marcador de número de diapositiva 3">
            <a:extLst>
              <a:ext uri="{FF2B5EF4-FFF2-40B4-BE49-F238E27FC236}">
                <a16:creationId xmlns:a16="http://schemas.microsoft.com/office/drawing/2014/main" id="{CBBEC025-581F-3B41-29A4-BC69D41E8897}"/>
              </a:ext>
            </a:extLst>
          </p:cNvPr>
          <p:cNvSpPr>
            <a:spLocks noGrp="1"/>
          </p:cNvSpPr>
          <p:nvPr>
            <p:ph type="sldNum" sz="quarter" idx="12"/>
          </p:nvPr>
        </p:nvSpPr>
        <p:spPr/>
        <p:txBody>
          <a:bodyPr/>
          <a:lstStyle/>
          <a:p>
            <a:fld id="{3C752B35-DF81-4FA4-8B3A-91FEA4BF5B75}" type="slidenum">
              <a:rPr lang="es-ES" smtClean="0"/>
              <a:pPr/>
              <a:t>6</a:t>
            </a:fld>
            <a:endParaRPr lang="es-ES"/>
          </a:p>
        </p:txBody>
      </p:sp>
      <p:sp>
        <p:nvSpPr>
          <p:cNvPr id="5" name="Marcador de pie de página 4">
            <a:extLst>
              <a:ext uri="{FF2B5EF4-FFF2-40B4-BE49-F238E27FC236}">
                <a16:creationId xmlns:a16="http://schemas.microsoft.com/office/drawing/2014/main" id="{0A41DC7C-A62F-74D3-5C31-DE3F0AC66A9A}"/>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4997887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73578" y="2132856"/>
            <a:ext cx="7596844" cy="2015936"/>
          </a:xfrm>
          <a:prstGeom prst="rect">
            <a:avLst/>
          </a:prstGeom>
        </p:spPr>
        <p:txBody>
          <a:bodyPr wrap="square">
            <a:spAutoFit/>
          </a:bodyPr>
          <a:lstStyle/>
          <a:p>
            <a:r>
              <a:rPr lang="es-ES" dirty="0"/>
              <a:t> </a:t>
            </a:r>
          </a:p>
          <a:p>
            <a:pPr marL="285750" indent="-285750" algn="just">
              <a:buFont typeface="Arial" panose="020B0604020202020204" pitchFamily="34" charset="0"/>
              <a:buChar char="•"/>
            </a:pPr>
            <a:r>
              <a:rPr lang="es-ES" dirty="0"/>
              <a:t>El Plan de Liberalización aprobado por el </a:t>
            </a:r>
            <a:r>
              <a:rPr lang="es-ES" dirty="0" err="1"/>
              <a:t>Cministros</a:t>
            </a:r>
            <a:r>
              <a:rPr lang="es-ES" dirty="0"/>
              <a:t> de 21.02.1997 fijó como uno de sus objetivos la reforma del sistema de defensa de la competencia </a:t>
            </a:r>
            <a:r>
              <a:rPr lang="es-ES" dirty="0">
                <a:sym typeface="Wingdings" panose="05000000000000000000" pitchFamily="2" charset="2"/>
              </a:rPr>
              <a:t> proceso de modernización de normas que culminaron en la ley 15/2007   Relevancia de la unidad de mercado (+ ley de coordinación) pero, problemas: NO SE HIZO BIEN</a:t>
            </a:r>
          </a:p>
          <a:p>
            <a:pPr marL="285750" indent="-285750" algn="just">
              <a:buFont typeface="Arial" panose="020B0604020202020204" pitchFamily="34" charset="0"/>
              <a:buChar char="•"/>
            </a:pPr>
            <a:endParaRPr lang="es-ES" sz="1700" dirty="0">
              <a:sym typeface="Wingdings" panose="05000000000000000000" pitchFamily="2" charset="2"/>
            </a:endParaRPr>
          </a:p>
        </p:txBody>
      </p:sp>
      <p:sp>
        <p:nvSpPr>
          <p:cNvPr id="3" name="CuadroTexto 2">
            <a:extLst>
              <a:ext uri="{FF2B5EF4-FFF2-40B4-BE49-F238E27FC236}">
                <a16:creationId xmlns:a16="http://schemas.microsoft.com/office/drawing/2014/main" id="{275F9514-886B-4AD1-B33F-9288F50EA4A3}"/>
              </a:ext>
            </a:extLst>
          </p:cNvPr>
          <p:cNvSpPr txBox="1"/>
          <p:nvPr/>
        </p:nvSpPr>
        <p:spPr>
          <a:xfrm>
            <a:off x="1259632" y="692696"/>
            <a:ext cx="6624736" cy="1323439"/>
          </a:xfrm>
          <a:prstGeom prst="rect">
            <a:avLst/>
          </a:prstGeom>
          <a:noFill/>
        </p:spPr>
        <p:txBody>
          <a:bodyPr wrap="square" rtlCol="0">
            <a:spAutoFit/>
          </a:bodyPr>
          <a:lstStyle/>
          <a:p>
            <a:pPr algn="ctr"/>
            <a:endParaRPr lang="es-ES" sz="2000" dirty="0"/>
          </a:p>
          <a:p>
            <a:pPr algn="ctr"/>
            <a:endParaRPr lang="es-ES" sz="2000" dirty="0"/>
          </a:p>
          <a:p>
            <a:pPr algn="ctr"/>
            <a:r>
              <a:rPr lang="es-ES" sz="2000" b="1" dirty="0"/>
              <a:t>LA LEY 15/2007, DE 3 DE JULIO, DE DEFENSA DE LA COMPETENCIA</a:t>
            </a:r>
          </a:p>
        </p:txBody>
      </p:sp>
      <p:sp>
        <p:nvSpPr>
          <p:cNvPr id="5" name="Marcador de número de diapositiva 4">
            <a:extLst>
              <a:ext uri="{FF2B5EF4-FFF2-40B4-BE49-F238E27FC236}">
                <a16:creationId xmlns:a16="http://schemas.microsoft.com/office/drawing/2014/main" id="{B555D604-5F2F-4BBC-AB05-9614BDD309CD}"/>
              </a:ext>
            </a:extLst>
          </p:cNvPr>
          <p:cNvSpPr>
            <a:spLocks noGrp="1"/>
          </p:cNvSpPr>
          <p:nvPr>
            <p:ph type="sldNum" sz="quarter" idx="12"/>
          </p:nvPr>
        </p:nvSpPr>
        <p:spPr/>
        <p:txBody>
          <a:bodyPr/>
          <a:lstStyle/>
          <a:p>
            <a:fld id="{3C752B35-DF81-4FA4-8B3A-91FEA4BF5B75}" type="slidenum">
              <a:rPr lang="es-ES" smtClean="0"/>
              <a:pPr/>
              <a:t>60</a:t>
            </a:fld>
            <a:endParaRPr lang="es-ES"/>
          </a:p>
        </p:txBody>
      </p:sp>
      <p:sp>
        <p:nvSpPr>
          <p:cNvPr id="2" name="Marcador de pie de página 1">
            <a:extLst>
              <a:ext uri="{FF2B5EF4-FFF2-40B4-BE49-F238E27FC236}">
                <a16:creationId xmlns:a16="http://schemas.microsoft.com/office/drawing/2014/main" id="{063E9117-153D-188C-F095-6119D8FF16A9}"/>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7461100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2B9906-FA10-8614-1F8E-D23CF11C39F4}"/>
              </a:ext>
            </a:extLst>
          </p:cNvPr>
          <p:cNvSpPr>
            <a:spLocks noGrp="1"/>
          </p:cNvSpPr>
          <p:nvPr>
            <p:ph type="title"/>
          </p:nvPr>
        </p:nvSpPr>
        <p:spPr/>
        <p:txBody>
          <a:bodyPr>
            <a:normAutofit fontScale="90000"/>
          </a:bodyPr>
          <a:lstStyle/>
          <a:p>
            <a:r>
              <a:rPr lang="es-ES" b="1" dirty="0"/>
              <a:t>ALGUNAS REFORMAS NECESARIAS (I)</a:t>
            </a:r>
          </a:p>
        </p:txBody>
      </p:sp>
      <p:sp>
        <p:nvSpPr>
          <p:cNvPr id="3" name="Marcador de contenido 2">
            <a:extLst>
              <a:ext uri="{FF2B5EF4-FFF2-40B4-BE49-F238E27FC236}">
                <a16:creationId xmlns:a16="http://schemas.microsoft.com/office/drawing/2014/main" id="{80CC0EB7-F1C7-C017-92FE-014C2D9E22F2}"/>
              </a:ext>
            </a:extLst>
          </p:cNvPr>
          <p:cNvSpPr>
            <a:spLocks noGrp="1"/>
          </p:cNvSpPr>
          <p:nvPr>
            <p:ph idx="1"/>
          </p:nvPr>
        </p:nvSpPr>
        <p:spPr/>
        <p:txBody>
          <a:bodyPr>
            <a:normAutofit fontScale="70000" lnSpcReduction="20000"/>
          </a:bodyPr>
          <a:lstStyle/>
          <a:p>
            <a:pPr algn="just"/>
            <a:r>
              <a:rPr lang="es-ES" dirty="0"/>
              <a:t>Legitimar a la CNMC para impugnar normas de cualquier rango contrarias a la competencia que incumplan las normas española y europea de defensa de la competencia. Incluso, legitimación activa para plantear recursos de inconstitucionalidad en el campo de defensa de la competencia.</a:t>
            </a:r>
          </a:p>
          <a:p>
            <a:pPr algn="just"/>
            <a:endParaRPr lang="es-ES" dirty="0"/>
          </a:p>
          <a:p>
            <a:pPr algn="just"/>
            <a:r>
              <a:rPr lang="es-ES" dirty="0"/>
              <a:t>Exigir la debida motivación a las Resoluciones de la CNMC.</a:t>
            </a:r>
          </a:p>
          <a:p>
            <a:pPr algn="just"/>
            <a:endParaRPr lang="es-ES" dirty="0"/>
          </a:p>
          <a:p>
            <a:pPr algn="just"/>
            <a:r>
              <a:rPr lang="es-ES" dirty="0"/>
              <a:t>Considerar el posible carácter </a:t>
            </a:r>
            <a:r>
              <a:rPr lang="es-ES" dirty="0" err="1"/>
              <a:t>monopsonístico</a:t>
            </a:r>
            <a:r>
              <a:rPr lang="es-ES" dirty="0"/>
              <a:t> de las AAPP y EEPP cuando actúan como contratantes, la posible responsabilidad de las AAPP y de los administradores públicos por acción u omisión y perder el miedo a sancionar a las AAPP por infracciones del Derecho de la Competencia</a:t>
            </a:r>
          </a:p>
        </p:txBody>
      </p:sp>
      <p:sp>
        <p:nvSpPr>
          <p:cNvPr id="4" name="Marcador de número de diapositiva 3">
            <a:extLst>
              <a:ext uri="{FF2B5EF4-FFF2-40B4-BE49-F238E27FC236}">
                <a16:creationId xmlns:a16="http://schemas.microsoft.com/office/drawing/2014/main" id="{64E4D06B-8DDD-F5E7-9D4A-A5D3C1FC42B5}"/>
              </a:ext>
            </a:extLst>
          </p:cNvPr>
          <p:cNvSpPr>
            <a:spLocks noGrp="1"/>
          </p:cNvSpPr>
          <p:nvPr>
            <p:ph type="sldNum" sz="quarter" idx="12"/>
          </p:nvPr>
        </p:nvSpPr>
        <p:spPr/>
        <p:txBody>
          <a:bodyPr/>
          <a:lstStyle/>
          <a:p>
            <a:fld id="{3C752B35-DF81-4FA4-8B3A-91FEA4BF5B75}" type="slidenum">
              <a:rPr lang="es-ES" smtClean="0"/>
              <a:pPr/>
              <a:t>61</a:t>
            </a:fld>
            <a:endParaRPr lang="es-ES"/>
          </a:p>
        </p:txBody>
      </p:sp>
      <p:sp>
        <p:nvSpPr>
          <p:cNvPr id="5" name="Marcador de pie de página 4">
            <a:extLst>
              <a:ext uri="{FF2B5EF4-FFF2-40B4-BE49-F238E27FC236}">
                <a16:creationId xmlns:a16="http://schemas.microsoft.com/office/drawing/2014/main" id="{FA828764-3CDB-C551-E885-148F526CEC15}"/>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426800373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719318-6A25-86ED-CE46-63914AFBB4A1}"/>
              </a:ext>
            </a:extLst>
          </p:cNvPr>
          <p:cNvSpPr>
            <a:spLocks noGrp="1"/>
          </p:cNvSpPr>
          <p:nvPr>
            <p:ph type="title"/>
          </p:nvPr>
        </p:nvSpPr>
        <p:spPr/>
        <p:txBody>
          <a:bodyPr/>
          <a:lstStyle/>
          <a:p>
            <a:r>
              <a:rPr kumimoji="0" lang="es-ES" sz="4000" b="1" i="0" u="none" strike="noStrike" kern="1200" cap="none" spc="0" normalizeH="0" baseline="0" noProof="0" dirty="0">
                <a:ln>
                  <a:noFill/>
                </a:ln>
                <a:solidFill>
                  <a:prstClr val="black"/>
                </a:solidFill>
                <a:effectLst/>
                <a:uLnTx/>
                <a:uFillTx/>
                <a:latin typeface="Calibri"/>
                <a:ea typeface="+mj-ea"/>
                <a:cs typeface="+mj-cs"/>
              </a:rPr>
              <a:t>ALGUNAS REFORMAS NECESARIAS (II)</a:t>
            </a:r>
            <a:endParaRPr lang="es-ES" b="1" dirty="0"/>
          </a:p>
        </p:txBody>
      </p:sp>
      <p:sp>
        <p:nvSpPr>
          <p:cNvPr id="3" name="Marcador de contenido 2">
            <a:extLst>
              <a:ext uri="{FF2B5EF4-FFF2-40B4-BE49-F238E27FC236}">
                <a16:creationId xmlns:a16="http://schemas.microsoft.com/office/drawing/2014/main" id="{CAE6EE77-2CCD-B0BF-CB8B-C46C98B4EC24}"/>
              </a:ext>
            </a:extLst>
          </p:cNvPr>
          <p:cNvSpPr>
            <a:spLocks noGrp="1"/>
          </p:cNvSpPr>
          <p:nvPr>
            <p:ph idx="1"/>
          </p:nvPr>
        </p:nvSpPr>
        <p:spPr/>
        <p:txBody>
          <a:bodyPr>
            <a:normAutofit fontScale="92500" lnSpcReduction="10000"/>
          </a:bodyPr>
          <a:lstStyle/>
          <a:p>
            <a:pPr algn="just"/>
            <a:r>
              <a:rPr lang="es-ES" dirty="0"/>
              <a:t>Definir con precisión la sanción consistente en la prohibición de contratar.</a:t>
            </a:r>
          </a:p>
          <a:p>
            <a:pPr algn="just"/>
            <a:endParaRPr lang="es-ES" dirty="0"/>
          </a:p>
          <a:p>
            <a:pPr algn="just"/>
            <a:r>
              <a:rPr lang="es-ES" dirty="0"/>
              <a:t>Justificar con precisión la cuantía de las multas.</a:t>
            </a:r>
          </a:p>
          <a:p>
            <a:pPr algn="just"/>
            <a:endParaRPr lang="es-ES" dirty="0"/>
          </a:p>
          <a:p>
            <a:pPr algn="just"/>
            <a:r>
              <a:rPr lang="es-ES" dirty="0"/>
              <a:t>Analizar empíricamente los resultados del procedimiento de la compensación por los daños causados. Deben tener un efecto realmente disuasorio</a:t>
            </a:r>
          </a:p>
        </p:txBody>
      </p:sp>
      <p:sp>
        <p:nvSpPr>
          <p:cNvPr id="4" name="Marcador de número de diapositiva 3">
            <a:extLst>
              <a:ext uri="{FF2B5EF4-FFF2-40B4-BE49-F238E27FC236}">
                <a16:creationId xmlns:a16="http://schemas.microsoft.com/office/drawing/2014/main" id="{357E6E7F-BEA6-4A6C-518B-2AF2EFF36E44}"/>
              </a:ext>
            </a:extLst>
          </p:cNvPr>
          <p:cNvSpPr>
            <a:spLocks noGrp="1"/>
          </p:cNvSpPr>
          <p:nvPr>
            <p:ph type="sldNum" sz="quarter" idx="12"/>
          </p:nvPr>
        </p:nvSpPr>
        <p:spPr/>
        <p:txBody>
          <a:bodyPr/>
          <a:lstStyle/>
          <a:p>
            <a:fld id="{3C752B35-DF81-4FA4-8B3A-91FEA4BF5B75}" type="slidenum">
              <a:rPr lang="es-ES" smtClean="0"/>
              <a:pPr/>
              <a:t>62</a:t>
            </a:fld>
            <a:endParaRPr lang="es-ES"/>
          </a:p>
        </p:txBody>
      </p:sp>
      <p:sp>
        <p:nvSpPr>
          <p:cNvPr id="5" name="Marcador de pie de página 4">
            <a:extLst>
              <a:ext uri="{FF2B5EF4-FFF2-40B4-BE49-F238E27FC236}">
                <a16:creationId xmlns:a16="http://schemas.microsoft.com/office/drawing/2014/main" id="{54296260-B492-C0D8-4468-5CEA509C4644}"/>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6404078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68DC49-E060-3782-FF21-34D0B9997509}"/>
              </a:ext>
            </a:extLst>
          </p:cNvPr>
          <p:cNvSpPr>
            <a:spLocks noGrp="1"/>
          </p:cNvSpPr>
          <p:nvPr>
            <p:ph type="title"/>
          </p:nvPr>
        </p:nvSpPr>
        <p:spPr/>
        <p:txBody>
          <a:bodyPr>
            <a:normAutofit fontScale="90000"/>
          </a:bodyPr>
          <a:lstStyle/>
          <a:p>
            <a:r>
              <a:rPr kumimoji="0" lang="es-ES" sz="4000" b="1" i="0" u="none" strike="noStrike" kern="1200" cap="none" spc="0" normalizeH="0" baseline="0" noProof="0" dirty="0">
                <a:ln>
                  <a:noFill/>
                </a:ln>
                <a:solidFill>
                  <a:prstClr val="black"/>
                </a:solidFill>
                <a:effectLst/>
                <a:uLnTx/>
                <a:uFillTx/>
                <a:latin typeface="Calibri"/>
                <a:ea typeface="+mj-ea"/>
                <a:cs typeface="+mj-cs"/>
              </a:rPr>
              <a:t>ALGUNAS REFORMAS NECESARIAS (III)</a:t>
            </a:r>
            <a:endParaRPr lang="es-ES" b="1" dirty="0"/>
          </a:p>
        </p:txBody>
      </p:sp>
      <p:sp>
        <p:nvSpPr>
          <p:cNvPr id="3" name="Marcador de contenido 2">
            <a:extLst>
              <a:ext uri="{FF2B5EF4-FFF2-40B4-BE49-F238E27FC236}">
                <a16:creationId xmlns:a16="http://schemas.microsoft.com/office/drawing/2014/main" id="{4FF5EC85-A452-040A-8AE6-320C0B164BBB}"/>
              </a:ext>
            </a:extLst>
          </p:cNvPr>
          <p:cNvSpPr>
            <a:spLocks noGrp="1"/>
          </p:cNvSpPr>
          <p:nvPr>
            <p:ph idx="1"/>
          </p:nvPr>
        </p:nvSpPr>
        <p:spPr/>
        <p:txBody>
          <a:bodyPr>
            <a:normAutofit lnSpcReduction="10000"/>
          </a:bodyPr>
          <a:lstStyle/>
          <a:p>
            <a:pPr algn="just"/>
            <a:r>
              <a:rPr lang="es-ES" dirty="0"/>
              <a:t>Reforzar el Informe anual sobre ayudas públicas</a:t>
            </a:r>
          </a:p>
          <a:p>
            <a:pPr algn="just"/>
            <a:endParaRPr lang="es-ES" dirty="0"/>
          </a:p>
          <a:p>
            <a:pPr algn="just"/>
            <a:r>
              <a:rPr lang="es-ES" dirty="0"/>
              <a:t>Reconsiderar los archivos o no incoación de los expedientes cuando ante la influencia de tipos infractores</a:t>
            </a:r>
          </a:p>
          <a:p>
            <a:pPr algn="just"/>
            <a:endParaRPr lang="es-ES" dirty="0"/>
          </a:p>
          <a:p>
            <a:pPr algn="just"/>
            <a:r>
              <a:rPr lang="es-ES" dirty="0"/>
              <a:t>Reducir el tiempo de tramitación de los expedientes y asuntos</a:t>
            </a:r>
          </a:p>
        </p:txBody>
      </p:sp>
      <p:sp>
        <p:nvSpPr>
          <p:cNvPr id="4" name="Marcador de número de diapositiva 3">
            <a:extLst>
              <a:ext uri="{FF2B5EF4-FFF2-40B4-BE49-F238E27FC236}">
                <a16:creationId xmlns:a16="http://schemas.microsoft.com/office/drawing/2014/main" id="{CBAF06D8-8F24-DC32-C216-58E9DBD2F630}"/>
              </a:ext>
            </a:extLst>
          </p:cNvPr>
          <p:cNvSpPr>
            <a:spLocks noGrp="1"/>
          </p:cNvSpPr>
          <p:nvPr>
            <p:ph type="sldNum" sz="quarter" idx="12"/>
          </p:nvPr>
        </p:nvSpPr>
        <p:spPr/>
        <p:txBody>
          <a:bodyPr/>
          <a:lstStyle/>
          <a:p>
            <a:fld id="{3C752B35-DF81-4FA4-8B3A-91FEA4BF5B75}" type="slidenum">
              <a:rPr lang="es-ES" smtClean="0"/>
              <a:pPr/>
              <a:t>63</a:t>
            </a:fld>
            <a:endParaRPr lang="es-ES"/>
          </a:p>
        </p:txBody>
      </p:sp>
      <p:sp>
        <p:nvSpPr>
          <p:cNvPr id="5" name="Marcador de pie de página 4">
            <a:extLst>
              <a:ext uri="{FF2B5EF4-FFF2-40B4-BE49-F238E27FC236}">
                <a16:creationId xmlns:a16="http://schemas.microsoft.com/office/drawing/2014/main" id="{3E0CFAE9-B92D-0F9C-DC06-37928349F8A6}"/>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60462136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73578" y="2132856"/>
            <a:ext cx="7596844" cy="3677930"/>
          </a:xfrm>
          <a:prstGeom prst="rect">
            <a:avLst/>
          </a:prstGeom>
        </p:spPr>
        <p:txBody>
          <a:bodyPr wrap="square">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prstClr val="black"/>
                </a:solidFill>
                <a:effectLst/>
                <a:uLnTx/>
                <a:uFillTx/>
                <a:latin typeface="Calibri"/>
                <a:ea typeface="+mn-ea"/>
                <a:cs typeface="+mn-cs"/>
              </a:rPr>
              <a:t>La Iglesia, con algunas excepciones, a lo largo de la Historia, ha mantenido una actitud contraria al liberalismo y a la economía de mercado</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prstClr val="black"/>
                </a:solidFill>
                <a:effectLst/>
                <a:uLnTx/>
                <a:uFillTx/>
                <a:latin typeface="Calibri"/>
                <a:ea typeface="+mn-ea"/>
                <a:cs typeface="+mn-cs"/>
              </a:rPr>
              <a:t>La defensa de la competencia es una tarea difícil. Al poco convencimiento de las autoridades políticas se suma la captura del regulador y la escasez de recursos de las autoridades de defensa de la competencia</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b="0" i="0" u="none" strike="noStrike" kern="1200" cap="none" spc="0" normalizeH="0" baseline="0" noProof="0" dirty="0">
                <a:ln>
                  <a:noFill/>
                </a:ln>
                <a:solidFill>
                  <a:prstClr val="black"/>
                </a:solidFill>
                <a:effectLst/>
                <a:uLnTx/>
                <a:uFillTx/>
                <a:latin typeface="Calibri"/>
                <a:ea typeface="+mn-ea"/>
                <a:cs typeface="+mn-cs"/>
              </a:rPr>
              <a:t>Ahora, es necesaria una nueva ley que facilite la efectividad del quehacer de las autoridades de defensa de la competencia, asegure su independencia, mejore las decisiones y su argumentación, especialmente en el análisis económico, y fomente la eficiencia de los órganos jurisdiccionales, especialmente en el aspecto motivacional</a:t>
            </a:r>
            <a:r>
              <a:rPr kumimoji="0" lang="es-ES" sz="1800" b="0" i="0" u="none" strike="noStrike" kern="1200" cap="none" spc="0" normalizeH="0" baseline="0" noProof="0" dirty="0">
                <a:ln>
                  <a:noFill/>
                </a:ln>
                <a:solidFill>
                  <a:prstClr val="black"/>
                </a:solidFill>
                <a:effectLst/>
                <a:uLnTx/>
                <a:uFillTx/>
                <a:latin typeface="Calibri"/>
                <a:ea typeface="+mn-ea"/>
                <a:cs typeface="+mn-cs"/>
              </a:rPr>
              <a:t>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sz="1700"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endParaRPr>
          </a:p>
        </p:txBody>
      </p:sp>
      <p:sp>
        <p:nvSpPr>
          <p:cNvPr id="3" name="CuadroTexto 2">
            <a:extLst>
              <a:ext uri="{FF2B5EF4-FFF2-40B4-BE49-F238E27FC236}">
                <a16:creationId xmlns:a16="http://schemas.microsoft.com/office/drawing/2014/main" id="{275F9514-886B-4AD1-B33F-9288F50EA4A3}"/>
              </a:ext>
            </a:extLst>
          </p:cNvPr>
          <p:cNvSpPr txBox="1"/>
          <p:nvPr/>
        </p:nvSpPr>
        <p:spPr>
          <a:xfrm>
            <a:off x="1115616" y="1259909"/>
            <a:ext cx="6624736"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4000" b="1" i="0" u="none" strike="noStrike" kern="1200" cap="none" spc="0" normalizeH="0" baseline="0" noProof="0" dirty="0">
                <a:ln>
                  <a:noFill/>
                </a:ln>
                <a:solidFill>
                  <a:prstClr val="black"/>
                </a:solidFill>
                <a:effectLst/>
                <a:uLnTx/>
                <a:uFillTx/>
                <a:latin typeface="Calibri"/>
                <a:ea typeface="+mn-ea"/>
                <a:cs typeface="+mn-cs"/>
              </a:rPr>
              <a:t>CONCLUSI</a:t>
            </a:r>
            <a:r>
              <a:rPr lang="es-ES" sz="4000" b="1" dirty="0">
                <a:solidFill>
                  <a:prstClr val="black"/>
                </a:solidFill>
                <a:latin typeface="Calibri"/>
              </a:rPr>
              <a:t>O</a:t>
            </a:r>
            <a:r>
              <a:rPr kumimoji="0" lang="es-ES" sz="4000" b="1" i="0" u="none" strike="noStrike" kern="1200" cap="none" spc="0" normalizeH="0" baseline="0" noProof="0" dirty="0">
                <a:ln>
                  <a:noFill/>
                </a:ln>
                <a:solidFill>
                  <a:prstClr val="black"/>
                </a:solidFill>
                <a:effectLst/>
                <a:uLnTx/>
                <a:uFillTx/>
                <a:latin typeface="Calibri"/>
                <a:ea typeface="+mn-ea"/>
                <a:cs typeface="+mn-cs"/>
              </a:rPr>
              <a:t>NES</a:t>
            </a:r>
          </a:p>
        </p:txBody>
      </p:sp>
      <p:sp>
        <p:nvSpPr>
          <p:cNvPr id="5" name="Marcador de número de diapositiva 4">
            <a:extLst>
              <a:ext uri="{FF2B5EF4-FFF2-40B4-BE49-F238E27FC236}">
                <a16:creationId xmlns:a16="http://schemas.microsoft.com/office/drawing/2014/main" id="{BB83A5B0-7EA4-4B21-AF56-1D72A5DD915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C752B35-DF81-4FA4-8B3A-91FEA4BF5B75}" type="slidenum">
              <a:rPr kumimoji="0" lang="es-E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64</a:t>
            </a:fld>
            <a:endParaRPr kumimoji="0" lang="es-E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2" name="Marcador de pie de página 1">
            <a:extLst>
              <a:ext uri="{FF2B5EF4-FFF2-40B4-BE49-F238E27FC236}">
                <a16:creationId xmlns:a16="http://schemas.microsoft.com/office/drawing/2014/main" id="{3C39F816-E258-D119-DE3F-37B48BD80208}"/>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216843474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73578" y="2132856"/>
            <a:ext cx="7596844" cy="1200329"/>
          </a:xfrm>
          <a:prstGeom prst="rect">
            <a:avLst/>
          </a:prstGeom>
        </p:spPr>
        <p:txBody>
          <a:bodyPr wrap="square">
            <a:spAutoFit/>
          </a:bodyPr>
          <a:lstStyle/>
          <a:p>
            <a:pPr algn="ctr"/>
            <a:r>
              <a:rPr lang="es-ES" sz="2400" b="1" dirty="0"/>
              <a:t>Muchas gracias por su atención.</a:t>
            </a:r>
          </a:p>
          <a:p>
            <a:pPr algn="ctr"/>
            <a:endParaRPr lang="es-ES" sz="2400" b="1" dirty="0"/>
          </a:p>
          <a:p>
            <a:pPr algn="ctr"/>
            <a:r>
              <a:rPr lang="es-ES" sz="2400" b="1" dirty="0"/>
              <a:t>Sus comentarios serán bienvenidos</a:t>
            </a:r>
            <a:endParaRPr lang="es-ES" sz="2400" b="1" dirty="0">
              <a:sym typeface="Wingdings" panose="05000000000000000000" pitchFamily="2" charset="2"/>
            </a:endParaRPr>
          </a:p>
        </p:txBody>
      </p:sp>
      <p:sp>
        <p:nvSpPr>
          <p:cNvPr id="3" name="CuadroTexto 2">
            <a:extLst>
              <a:ext uri="{FF2B5EF4-FFF2-40B4-BE49-F238E27FC236}">
                <a16:creationId xmlns:a16="http://schemas.microsoft.com/office/drawing/2014/main" id="{275F9514-886B-4AD1-B33F-9288F50EA4A3}"/>
              </a:ext>
            </a:extLst>
          </p:cNvPr>
          <p:cNvSpPr txBox="1"/>
          <p:nvPr/>
        </p:nvSpPr>
        <p:spPr>
          <a:xfrm>
            <a:off x="1115616" y="692696"/>
            <a:ext cx="6624736" cy="954107"/>
          </a:xfrm>
          <a:prstGeom prst="rect">
            <a:avLst/>
          </a:prstGeom>
          <a:noFill/>
        </p:spPr>
        <p:txBody>
          <a:bodyPr wrap="square" rtlCol="0">
            <a:spAutoFit/>
          </a:bodyPr>
          <a:lstStyle/>
          <a:p>
            <a:pPr algn="ctr"/>
            <a:endParaRPr lang="es-ES" sz="2800" dirty="0"/>
          </a:p>
          <a:p>
            <a:pPr algn="ctr"/>
            <a:r>
              <a:rPr lang="es-ES" sz="2800" b="1" dirty="0"/>
              <a:t>FIN</a:t>
            </a:r>
          </a:p>
        </p:txBody>
      </p:sp>
      <p:sp>
        <p:nvSpPr>
          <p:cNvPr id="5" name="Marcador de número de diapositiva 4">
            <a:extLst>
              <a:ext uri="{FF2B5EF4-FFF2-40B4-BE49-F238E27FC236}">
                <a16:creationId xmlns:a16="http://schemas.microsoft.com/office/drawing/2014/main" id="{53427073-E84A-464D-B211-34C73D1A8780}"/>
              </a:ext>
            </a:extLst>
          </p:cNvPr>
          <p:cNvSpPr>
            <a:spLocks noGrp="1"/>
          </p:cNvSpPr>
          <p:nvPr>
            <p:ph type="sldNum" sz="quarter" idx="12"/>
          </p:nvPr>
        </p:nvSpPr>
        <p:spPr/>
        <p:txBody>
          <a:bodyPr/>
          <a:lstStyle/>
          <a:p>
            <a:fld id="{3C752B35-DF81-4FA4-8B3A-91FEA4BF5B75}" type="slidenum">
              <a:rPr lang="es-ES" smtClean="0"/>
              <a:pPr/>
              <a:t>65</a:t>
            </a:fld>
            <a:endParaRPr lang="es-ES"/>
          </a:p>
        </p:txBody>
      </p:sp>
      <p:sp>
        <p:nvSpPr>
          <p:cNvPr id="2" name="Marcador de pie de página 1">
            <a:extLst>
              <a:ext uri="{FF2B5EF4-FFF2-40B4-BE49-F238E27FC236}">
                <a16:creationId xmlns:a16="http://schemas.microsoft.com/office/drawing/2014/main" id="{DA78ADA2-2197-5346-3AE6-84A01183BFF5}"/>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471918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302DFF-0D3B-5DEB-5A9D-CEC5B4B8B476}"/>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a:ea typeface="+mj-ea"/>
                <a:cs typeface="+mj-cs"/>
              </a:rPr>
              <a:t>NOTAS INTRODUCTORIAS (IV)</a:t>
            </a:r>
            <a:endParaRPr lang="es-ES" dirty="0"/>
          </a:p>
        </p:txBody>
      </p:sp>
      <p:sp>
        <p:nvSpPr>
          <p:cNvPr id="3" name="Marcador de contenido 2">
            <a:extLst>
              <a:ext uri="{FF2B5EF4-FFF2-40B4-BE49-F238E27FC236}">
                <a16:creationId xmlns:a16="http://schemas.microsoft.com/office/drawing/2014/main" id="{61B80368-8C8E-3AD5-16C2-244EC541E788}"/>
              </a:ext>
            </a:extLst>
          </p:cNvPr>
          <p:cNvSpPr>
            <a:spLocks noGrp="1"/>
          </p:cNvSpPr>
          <p:nvPr>
            <p:ph idx="1"/>
          </p:nvPr>
        </p:nvSpPr>
        <p:spPr/>
        <p:txBody>
          <a:bodyPr>
            <a:normAutofit fontScale="62500" lnSpcReduction="20000"/>
          </a:bodyPr>
          <a:lstStyle/>
          <a:p>
            <a:pPr algn="just"/>
            <a:r>
              <a:rPr lang="es-ES" dirty="0"/>
              <a:t>Las </a:t>
            </a:r>
            <a:r>
              <a:rPr lang="es-ES" dirty="0">
                <a:solidFill>
                  <a:srgbClr val="FF0000"/>
                </a:solidFill>
              </a:rPr>
              <a:t>víctimas</a:t>
            </a:r>
            <a:r>
              <a:rPr lang="es-ES" dirty="0"/>
              <a:t> del intervencionismo ineficiente, de los acuerdos anticompetitivos y de los abusos, han reaccionado y han buscado el </a:t>
            </a:r>
            <a:r>
              <a:rPr lang="es-ES" dirty="0">
                <a:solidFill>
                  <a:srgbClr val="FF0000"/>
                </a:solidFill>
              </a:rPr>
              <a:t>amparo</a:t>
            </a:r>
            <a:r>
              <a:rPr lang="es-ES" dirty="0"/>
              <a:t> de los poderes públicos.</a:t>
            </a:r>
          </a:p>
          <a:p>
            <a:pPr algn="just"/>
            <a:endParaRPr lang="es-ES" dirty="0"/>
          </a:p>
          <a:p>
            <a:pPr algn="just"/>
            <a:r>
              <a:rPr lang="es-ES" dirty="0"/>
              <a:t>Los </a:t>
            </a:r>
            <a:r>
              <a:rPr lang="es-ES" dirty="0">
                <a:solidFill>
                  <a:srgbClr val="FF0000"/>
                </a:solidFill>
              </a:rPr>
              <a:t>beneficiados</a:t>
            </a:r>
            <a:r>
              <a:rPr lang="es-ES" dirty="0"/>
              <a:t> por las restricciones a la competencia han procurado </a:t>
            </a:r>
            <a:r>
              <a:rPr lang="es-ES" dirty="0">
                <a:solidFill>
                  <a:srgbClr val="FF0000"/>
                </a:solidFill>
              </a:rPr>
              <a:t>capturar</a:t>
            </a:r>
            <a:r>
              <a:rPr lang="es-ES" dirty="0"/>
              <a:t> a los poderes públicos en beneficio de sus rentas extraordinarias.</a:t>
            </a:r>
          </a:p>
          <a:p>
            <a:pPr algn="just"/>
            <a:endParaRPr lang="es-ES" dirty="0"/>
          </a:p>
          <a:p>
            <a:pPr algn="just"/>
            <a:r>
              <a:rPr lang="es-ES" dirty="0"/>
              <a:t>La dialéctica perjudicados/beneficiados ha estado presente a lo largo de la </a:t>
            </a:r>
            <a:r>
              <a:rPr lang="es-ES" dirty="0" err="1"/>
              <a:t>Hª</a:t>
            </a:r>
            <a:r>
              <a:rPr lang="es-ES" dirty="0"/>
              <a:t>. </a:t>
            </a:r>
            <a:r>
              <a:rPr lang="es-ES" dirty="0">
                <a:solidFill>
                  <a:srgbClr val="FF0000"/>
                </a:solidFill>
              </a:rPr>
              <a:t>El combate no ha sido pacífico</a:t>
            </a:r>
            <a:r>
              <a:rPr lang="es-ES" dirty="0"/>
              <a:t>. Incluso ha sido violento, en ocasiones.</a:t>
            </a:r>
          </a:p>
          <a:p>
            <a:pPr algn="just"/>
            <a:endParaRPr lang="es-ES" dirty="0"/>
          </a:p>
          <a:p>
            <a:pPr algn="just"/>
            <a:r>
              <a:rPr lang="es-ES" dirty="0"/>
              <a:t>Su referencia ha sido la </a:t>
            </a:r>
            <a:r>
              <a:rPr lang="es-ES" dirty="0">
                <a:solidFill>
                  <a:srgbClr val="FF0000"/>
                </a:solidFill>
              </a:rPr>
              <a:t>LIBERTAD Y LA DEFENSA DE LA LIBERTAD frente al PODER Y LA COACCIÓN</a:t>
            </a:r>
            <a:r>
              <a:rPr lang="es-ES" dirty="0"/>
              <a:t>.</a:t>
            </a:r>
          </a:p>
          <a:p>
            <a:pPr algn="just"/>
            <a:endParaRPr lang="es-ES" dirty="0"/>
          </a:p>
          <a:p>
            <a:pPr algn="just"/>
            <a:r>
              <a:rPr lang="es-ES" dirty="0"/>
              <a:t>Por regla general: </a:t>
            </a:r>
            <a:r>
              <a:rPr lang="es-ES" dirty="0">
                <a:solidFill>
                  <a:srgbClr val="FF0000"/>
                </a:solidFill>
              </a:rPr>
              <a:t>NO IGUALDAD DE ARMAS. </a:t>
            </a:r>
          </a:p>
        </p:txBody>
      </p:sp>
      <p:sp>
        <p:nvSpPr>
          <p:cNvPr id="4" name="Marcador de número de diapositiva 3">
            <a:extLst>
              <a:ext uri="{FF2B5EF4-FFF2-40B4-BE49-F238E27FC236}">
                <a16:creationId xmlns:a16="http://schemas.microsoft.com/office/drawing/2014/main" id="{FF329945-F30C-B2C3-23A9-711B979E6C5B}"/>
              </a:ext>
            </a:extLst>
          </p:cNvPr>
          <p:cNvSpPr>
            <a:spLocks noGrp="1"/>
          </p:cNvSpPr>
          <p:nvPr>
            <p:ph type="sldNum" sz="quarter" idx="12"/>
          </p:nvPr>
        </p:nvSpPr>
        <p:spPr/>
        <p:txBody>
          <a:bodyPr/>
          <a:lstStyle/>
          <a:p>
            <a:fld id="{3C752B35-DF81-4FA4-8B3A-91FEA4BF5B75}" type="slidenum">
              <a:rPr lang="es-ES" smtClean="0"/>
              <a:pPr/>
              <a:t>7</a:t>
            </a:fld>
            <a:endParaRPr lang="es-ES"/>
          </a:p>
        </p:txBody>
      </p:sp>
      <p:sp>
        <p:nvSpPr>
          <p:cNvPr id="5" name="Marcador de pie de página 4">
            <a:extLst>
              <a:ext uri="{FF2B5EF4-FFF2-40B4-BE49-F238E27FC236}">
                <a16:creationId xmlns:a16="http://schemas.microsoft.com/office/drawing/2014/main" id="{076DCA6A-78A2-FE18-EF76-C3D969FB2573}"/>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587094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087C6C-0AF9-597F-856B-230EBE5CDA5C}"/>
              </a:ext>
            </a:extLst>
          </p:cNvPr>
          <p:cNvSpPr>
            <a:spLocks noGrp="1"/>
          </p:cNvSpPr>
          <p:nvPr>
            <p:ph type="title"/>
          </p:nvPr>
        </p:nvSpPr>
        <p:spPr/>
        <p:txBody>
          <a:bodyPr/>
          <a:lstStyle/>
          <a:p>
            <a:r>
              <a:rPr lang="es-ES" dirty="0"/>
              <a:t>LOS PODERES PÚBLICOS (I)</a:t>
            </a:r>
          </a:p>
        </p:txBody>
      </p:sp>
      <p:sp>
        <p:nvSpPr>
          <p:cNvPr id="3" name="Marcador de contenido 2">
            <a:extLst>
              <a:ext uri="{FF2B5EF4-FFF2-40B4-BE49-F238E27FC236}">
                <a16:creationId xmlns:a16="http://schemas.microsoft.com/office/drawing/2014/main" id="{AD9E0448-01BD-92AA-A139-4073D5B6270E}"/>
              </a:ext>
            </a:extLst>
          </p:cNvPr>
          <p:cNvSpPr>
            <a:spLocks noGrp="1"/>
          </p:cNvSpPr>
          <p:nvPr>
            <p:ph idx="1"/>
          </p:nvPr>
        </p:nvSpPr>
        <p:spPr/>
        <p:txBody>
          <a:bodyPr>
            <a:normAutofit fontScale="77500" lnSpcReduction="20000"/>
          </a:bodyPr>
          <a:lstStyle/>
          <a:p>
            <a:pPr algn="just"/>
            <a:r>
              <a:rPr lang="es-ES" dirty="0">
                <a:solidFill>
                  <a:srgbClr val="FF0000"/>
                </a:solidFill>
              </a:rPr>
              <a:t>MISIÓN</a:t>
            </a:r>
            <a:r>
              <a:rPr lang="es-ES" dirty="0"/>
              <a:t>: </a:t>
            </a:r>
            <a:r>
              <a:rPr lang="es-ES" dirty="0">
                <a:solidFill>
                  <a:srgbClr val="FF0000"/>
                </a:solidFill>
              </a:rPr>
              <a:t>eliminar externalidades negativas  y fomentar las economías externas positivas</a:t>
            </a:r>
            <a:r>
              <a:rPr lang="es-ES" dirty="0"/>
              <a:t> abriendo espacios para que los mercados solucionen muchos problemas relacionados con dichas externalidades </a:t>
            </a:r>
            <a:r>
              <a:rPr lang="es-ES" dirty="0">
                <a:sym typeface="Wingdings" panose="05000000000000000000" pitchFamily="2" charset="2"/>
              </a:rPr>
              <a:t> </a:t>
            </a:r>
            <a:r>
              <a:rPr lang="es-ES" dirty="0">
                <a:solidFill>
                  <a:srgbClr val="FF0000"/>
                </a:solidFill>
                <a:sym typeface="Wingdings" panose="05000000000000000000" pitchFamily="2" charset="2"/>
              </a:rPr>
              <a:t>↓</a:t>
            </a:r>
            <a:r>
              <a:rPr lang="es-ES" dirty="0" err="1">
                <a:solidFill>
                  <a:srgbClr val="FF0000"/>
                </a:solidFill>
                <a:sym typeface="Wingdings" panose="05000000000000000000" pitchFamily="2" charset="2"/>
              </a:rPr>
              <a:t>Cme</a:t>
            </a:r>
            <a:r>
              <a:rPr lang="es-ES" dirty="0">
                <a:solidFill>
                  <a:srgbClr val="FF0000"/>
                </a:solidFill>
                <a:sym typeface="Wingdings" panose="05000000000000000000" pitchFamily="2" charset="2"/>
              </a:rPr>
              <a:t> </a:t>
            </a:r>
            <a:r>
              <a:rPr lang="es-ES" dirty="0">
                <a:sym typeface="Wingdings" panose="05000000000000000000" pitchFamily="2" charset="2"/>
              </a:rPr>
              <a:t> mejora de la competitividad  éxito en los mercados nacionales e internacionales</a:t>
            </a:r>
          </a:p>
          <a:p>
            <a:pPr algn="just"/>
            <a:endParaRPr lang="es-ES" dirty="0">
              <a:solidFill>
                <a:srgbClr val="FF0000"/>
              </a:solidFill>
              <a:sym typeface="Wingdings" panose="05000000000000000000" pitchFamily="2" charset="2"/>
            </a:endParaRPr>
          </a:p>
          <a:p>
            <a:pPr algn="just"/>
            <a:r>
              <a:rPr lang="es-ES" dirty="0">
                <a:solidFill>
                  <a:srgbClr val="FF0000"/>
                </a:solidFill>
                <a:sym typeface="Wingdings" panose="05000000000000000000" pitchFamily="2" charset="2"/>
              </a:rPr>
              <a:t>SIN EMBARGO</a:t>
            </a:r>
            <a:r>
              <a:rPr lang="es-ES" dirty="0">
                <a:sym typeface="Wingdings" panose="05000000000000000000" pitchFamily="2" charset="2"/>
              </a:rPr>
              <a:t>: la </a:t>
            </a:r>
            <a:r>
              <a:rPr lang="es-ES" dirty="0" err="1">
                <a:sym typeface="Wingdings" panose="05000000000000000000" pitchFamily="2" charset="2"/>
              </a:rPr>
              <a:t>Hª</a:t>
            </a:r>
            <a:r>
              <a:rPr lang="es-ES" dirty="0">
                <a:sym typeface="Wingdings" panose="05000000000000000000" pitchFamily="2" charset="2"/>
              </a:rPr>
              <a:t> del hombre y de las sociedades exhibe que los poderes públicos, en todas sus formas, mediante el </a:t>
            </a:r>
            <a:r>
              <a:rPr lang="es-ES" dirty="0">
                <a:solidFill>
                  <a:srgbClr val="FF0000"/>
                </a:solidFill>
                <a:sym typeface="Wingdings" panose="05000000000000000000" pitchFamily="2" charset="2"/>
              </a:rPr>
              <a:t>ejercicio arbitrario de su poder</a:t>
            </a:r>
            <a:r>
              <a:rPr lang="es-ES" dirty="0">
                <a:sym typeface="Wingdings" panose="05000000000000000000" pitchFamily="2" charset="2"/>
              </a:rPr>
              <a:t>, han </a:t>
            </a:r>
            <a:r>
              <a:rPr lang="es-ES" dirty="0">
                <a:solidFill>
                  <a:srgbClr val="FF0000"/>
                </a:solidFill>
                <a:sym typeface="Wingdings" panose="05000000000000000000" pitchFamily="2" charset="2"/>
              </a:rPr>
              <a:t>alterado las reglas de juego</a:t>
            </a:r>
            <a:r>
              <a:rPr lang="es-ES" dirty="0">
                <a:sym typeface="Wingdings" panose="05000000000000000000" pitchFamily="2" charset="2"/>
              </a:rPr>
              <a:t>, con frecuencia de forma ineficiente, </a:t>
            </a:r>
            <a:r>
              <a:rPr lang="es-ES" dirty="0">
                <a:solidFill>
                  <a:srgbClr val="FF0000"/>
                </a:solidFill>
                <a:sym typeface="Wingdings" panose="05000000000000000000" pitchFamily="2" charset="2"/>
              </a:rPr>
              <a:t>y han actuado de forma coercitiva contra los discrepantes</a:t>
            </a:r>
            <a:r>
              <a:rPr lang="es-ES" dirty="0">
                <a:sym typeface="Wingdings" panose="05000000000000000000" pitchFamily="2" charset="2"/>
              </a:rPr>
              <a:t>.</a:t>
            </a:r>
            <a:endParaRPr lang="es-ES" dirty="0"/>
          </a:p>
        </p:txBody>
      </p:sp>
      <p:sp>
        <p:nvSpPr>
          <p:cNvPr id="4" name="Marcador de número de diapositiva 3">
            <a:extLst>
              <a:ext uri="{FF2B5EF4-FFF2-40B4-BE49-F238E27FC236}">
                <a16:creationId xmlns:a16="http://schemas.microsoft.com/office/drawing/2014/main" id="{BCE790D7-8B7E-0754-B81E-B9FB7B29375F}"/>
              </a:ext>
            </a:extLst>
          </p:cNvPr>
          <p:cNvSpPr>
            <a:spLocks noGrp="1"/>
          </p:cNvSpPr>
          <p:nvPr>
            <p:ph type="sldNum" sz="quarter" idx="12"/>
          </p:nvPr>
        </p:nvSpPr>
        <p:spPr/>
        <p:txBody>
          <a:bodyPr/>
          <a:lstStyle/>
          <a:p>
            <a:fld id="{3C752B35-DF81-4FA4-8B3A-91FEA4BF5B75}" type="slidenum">
              <a:rPr lang="es-ES" smtClean="0"/>
              <a:pPr/>
              <a:t>8</a:t>
            </a:fld>
            <a:endParaRPr lang="es-ES"/>
          </a:p>
        </p:txBody>
      </p:sp>
      <p:sp>
        <p:nvSpPr>
          <p:cNvPr id="5" name="Marcador de pie de página 4">
            <a:extLst>
              <a:ext uri="{FF2B5EF4-FFF2-40B4-BE49-F238E27FC236}">
                <a16:creationId xmlns:a16="http://schemas.microsoft.com/office/drawing/2014/main" id="{F9D5C450-1449-928D-A133-BCDC9A3076FC}"/>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817373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7182D3-0925-D177-0331-282421FD1A3E}"/>
              </a:ext>
            </a:extLst>
          </p:cNvPr>
          <p:cNvSpPr>
            <a:spLocks noGrp="1"/>
          </p:cNvSpPr>
          <p:nvPr>
            <p:ph type="title"/>
          </p:nvPr>
        </p:nvSpPr>
        <p:spPr/>
        <p:txBody>
          <a:bodyPr/>
          <a:lstStyle/>
          <a:p>
            <a:r>
              <a:rPr kumimoji="0" lang="es-ES" sz="4400" b="0" i="0" u="none" strike="noStrike" kern="1200" cap="none" spc="0" normalizeH="0" baseline="0" noProof="0" dirty="0">
                <a:ln>
                  <a:noFill/>
                </a:ln>
                <a:solidFill>
                  <a:prstClr val="black"/>
                </a:solidFill>
                <a:effectLst/>
                <a:uLnTx/>
                <a:uFillTx/>
                <a:latin typeface="Calibri"/>
                <a:ea typeface="+mj-ea"/>
                <a:cs typeface="+mj-cs"/>
              </a:rPr>
              <a:t>LOS PODERES PÚBLICOS (II)</a:t>
            </a:r>
            <a:endParaRPr lang="es-ES" dirty="0"/>
          </a:p>
        </p:txBody>
      </p:sp>
      <p:sp>
        <p:nvSpPr>
          <p:cNvPr id="3" name="Marcador de contenido 2">
            <a:extLst>
              <a:ext uri="{FF2B5EF4-FFF2-40B4-BE49-F238E27FC236}">
                <a16:creationId xmlns:a16="http://schemas.microsoft.com/office/drawing/2014/main" id="{79B5EAA0-A39F-82DD-BB8F-34A0EB8736CA}"/>
              </a:ext>
            </a:extLst>
          </p:cNvPr>
          <p:cNvSpPr>
            <a:spLocks noGrp="1"/>
          </p:cNvSpPr>
          <p:nvPr>
            <p:ph idx="1"/>
          </p:nvPr>
        </p:nvSpPr>
        <p:spPr/>
        <p:txBody>
          <a:bodyPr>
            <a:normAutofit fontScale="62500" lnSpcReduction="20000"/>
          </a:bodyPr>
          <a:lstStyle/>
          <a:p>
            <a:pPr marL="0" indent="0">
              <a:buNone/>
            </a:pPr>
            <a:r>
              <a:rPr lang="es-ES" sz="3400" dirty="0"/>
              <a:t>PROCEDIMIENTOS:</a:t>
            </a:r>
          </a:p>
          <a:p>
            <a:pPr marL="0" indent="0">
              <a:buNone/>
            </a:pPr>
            <a:endParaRPr lang="es-ES" sz="3400" dirty="0"/>
          </a:p>
          <a:p>
            <a:pPr algn="just"/>
            <a:r>
              <a:rPr lang="es-ES" sz="3400" dirty="0">
                <a:solidFill>
                  <a:srgbClr val="FF0000"/>
                </a:solidFill>
              </a:rPr>
              <a:t>Falta de respeto a la seguridad jurídica </a:t>
            </a:r>
            <a:r>
              <a:rPr lang="es-ES" sz="3400" dirty="0"/>
              <a:t>(modificación de las normas, apropiaciones indebidas, corrupción, favoritismo…)</a:t>
            </a:r>
          </a:p>
          <a:p>
            <a:pPr algn="just"/>
            <a:endParaRPr lang="es-ES" sz="3400" dirty="0"/>
          </a:p>
          <a:p>
            <a:pPr algn="just"/>
            <a:r>
              <a:rPr lang="es-ES" sz="3400" dirty="0"/>
              <a:t>Uso de la </a:t>
            </a:r>
            <a:r>
              <a:rPr lang="es-ES" sz="3400" dirty="0">
                <a:solidFill>
                  <a:srgbClr val="FF0000"/>
                </a:solidFill>
              </a:rPr>
              <a:t>fiscalidad</a:t>
            </a:r>
          </a:p>
          <a:p>
            <a:pPr algn="just"/>
            <a:endParaRPr lang="es-ES" sz="3400" dirty="0"/>
          </a:p>
          <a:p>
            <a:pPr algn="just"/>
            <a:r>
              <a:rPr lang="es-ES" sz="3400" dirty="0"/>
              <a:t>Permitir la </a:t>
            </a:r>
            <a:r>
              <a:rPr lang="es-ES" sz="3400" dirty="0">
                <a:solidFill>
                  <a:srgbClr val="FF0000"/>
                </a:solidFill>
              </a:rPr>
              <a:t>apropiación privada de recursos públicos sin la debida contrapartida</a:t>
            </a:r>
          </a:p>
          <a:p>
            <a:pPr algn="just"/>
            <a:endParaRPr lang="es-ES" sz="3400" dirty="0">
              <a:solidFill>
                <a:srgbClr val="FF0000"/>
              </a:solidFill>
            </a:endParaRPr>
          </a:p>
          <a:p>
            <a:pPr algn="just"/>
            <a:r>
              <a:rPr lang="es-ES" sz="3400" dirty="0">
                <a:solidFill>
                  <a:srgbClr val="FF0000"/>
                </a:solidFill>
              </a:rPr>
              <a:t>Intervencionismo</a:t>
            </a:r>
            <a:r>
              <a:rPr lang="es-ES" sz="3400" dirty="0"/>
              <a:t> (coacción) para alterar el funcionamiento de los procesos de PROD/DIST y de la distribución de la renta</a:t>
            </a:r>
          </a:p>
          <a:p>
            <a:pPr algn="just"/>
            <a:r>
              <a:rPr lang="es-ES" sz="3400" dirty="0"/>
              <a:t>… </a:t>
            </a:r>
          </a:p>
          <a:p>
            <a:endParaRPr lang="es-ES" dirty="0"/>
          </a:p>
        </p:txBody>
      </p:sp>
      <p:sp>
        <p:nvSpPr>
          <p:cNvPr id="4" name="Marcador de número de diapositiva 3">
            <a:extLst>
              <a:ext uri="{FF2B5EF4-FFF2-40B4-BE49-F238E27FC236}">
                <a16:creationId xmlns:a16="http://schemas.microsoft.com/office/drawing/2014/main" id="{1CA773AA-F712-33C8-EAF1-B0388EC8CF12}"/>
              </a:ext>
            </a:extLst>
          </p:cNvPr>
          <p:cNvSpPr>
            <a:spLocks noGrp="1"/>
          </p:cNvSpPr>
          <p:nvPr>
            <p:ph type="sldNum" sz="quarter" idx="12"/>
          </p:nvPr>
        </p:nvSpPr>
        <p:spPr/>
        <p:txBody>
          <a:bodyPr/>
          <a:lstStyle/>
          <a:p>
            <a:fld id="{3C752B35-DF81-4FA4-8B3A-91FEA4BF5B75}" type="slidenum">
              <a:rPr lang="es-ES" smtClean="0"/>
              <a:pPr/>
              <a:t>9</a:t>
            </a:fld>
            <a:endParaRPr lang="es-ES"/>
          </a:p>
        </p:txBody>
      </p:sp>
      <p:sp>
        <p:nvSpPr>
          <p:cNvPr id="5" name="Marcador de pie de página 4">
            <a:extLst>
              <a:ext uri="{FF2B5EF4-FFF2-40B4-BE49-F238E27FC236}">
                <a16:creationId xmlns:a16="http://schemas.microsoft.com/office/drawing/2014/main" id="{863076B3-CD81-C1AC-EE41-BDA0C3AE4352}"/>
              </a:ext>
            </a:extLst>
          </p:cNvPr>
          <p:cNvSpPr>
            <a:spLocks noGrp="1"/>
          </p:cNvSpPr>
          <p:nvPr>
            <p:ph type="ftr" sz="quarter" idx="11"/>
          </p:nvPr>
        </p:nvSpPr>
        <p:spPr/>
        <p:txBody>
          <a:bodyPr/>
          <a:lstStyle/>
          <a:p>
            <a:r>
              <a:rPr lang="es-ES"/>
              <a:t>XXVI Seminario Análisis económico de la política de competencia. Sevilla 9.11.2023</a:t>
            </a:r>
          </a:p>
        </p:txBody>
      </p:sp>
    </p:spTree>
    <p:extLst>
      <p:ext uri="{BB962C8B-B14F-4D97-AF65-F5344CB8AC3E}">
        <p14:creationId xmlns:p14="http://schemas.microsoft.com/office/powerpoint/2010/main" val="166521041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10046</TotalTime>
  <Words>8548</Words>
  <Application>Microsoft Office PowerPoint</Application>
  <PresentationFormat>Presentación en pantalla (4:3)</PresentationFormat>
  <Paragraphs>619</Paragraphs>
  <Slides>65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65</vt:i4>
      </vt:variant>
    </vt:vector>
  </HeadingPairs>
  <TitlesOfParts>
    <vt:vector size="69" baseType="lpstr">
      <vt:lpstr>Arial</vt:lpstr>
      <vt:lpstr>Calibri</vt:lpstr>
      <vt:lpstr>Wingdings</vt:lpstr>
      <vt:lpstr>Tema de Office</vt:lpstr>
      <vt:lpstr>Presentación de PowerPoint</vt:lpstr>
      <vt:lpstr>Presentación de PowerPoint</vt:lpstr>
      <vt:lpstr>AGRADECIMIENTOS</vt:lpstr>
      <vt:lpstr>NOTAS INTRODUCTORIAS (I)</vt:lpstr>
      <vt:lpstr>NOTAS INTRODUCTORIAS (II)</vt:lpstr>
      <vt:lpstr>NOTAS INTRODUCTORIAS (III)</vt:lpstr>
      <vt:lpstr>NOTAS INTRODUCTORIAS (IV)</vt:lpstr>
      <vt:lpstr>LOS PODERES PÚBLICOS (I)</vt:lpstr>
      <vt:lpstr>LOS PODERES PÚBLICOS (II)</vt:lpstr>
      <vt:lpstr>EFECTOS DE LOS DESMANES MENCIONADOS</vt:lpstr>
      <vt:lpstr>2 CONCEPCIONES DEL LIBERALISMO (Hayek) (I)</vt:lpstr>
      <vt:lpstr>2 CONCEPCIONES DE LIBERALISMO (Hayek) (II)</vt:lpstr>
      <vt:lpstr>LA IGLESIA, LA LIBERTAD Y EL CUESTIONAMIENTO DEL PODER: GUILLERMO DE OCKHAM (1287-1347, franciscano)</vt:lpstr>
      <vt:lpstr>Reacción papal frente a Ockham</vt:lpstr>
      <vt:lpstr>INICIO DE LA COMPETENCIA ENTRE RELIGIONES Y ACCIÓN LIBERALIZADORA DE LA IGLESIA</vt:lpstr>
      <vt:lpstr>LA IGLESIA EN LA ÉPOCA FEUDAL: DE NUEVO, UNA ACCIÓN LIBERALIZADORA</vt:lpstr>
      <vt:lpstr>LA ESCUELA DE SALAMANCA (S. XVI Y XVII): NOTAS</vt:lpstr>
      <vt:lpstr>UN NUEVO MUNDO: LA SEMILLA DE LAS REVOLUCIONES</vt:lpstr>
      <vt:lpstr>CUESTIÓN RELEVANTE: EL CONFLICTO ENTRE EL PODER POLÍTICO Y EL PODER ECLESIÁSTICO -4 siglos- FUE EL ORIGEN DE LA LIBERTAD CIVIL</vt:lpstr>
      <vt:lpstr>La Caída de Napoleón y el debate sobre la libertad en el seno de la Iglesia</vt:lpstr>
      <vt:lpstr>La Revolución industrial y la Iglesia</vt:lpstr>
      <vt:lpstr>MUY PRONTO, LA IGLESIA SE PUSO FRENTE AL LIBERALISMO, SIN DISTINCIONES</vt:lpstr>
      <vt:lpstr>El impacto de la(s) revolución(es) de 1848 y la Iglesia</vt:lpstr>
      <vt:lpstr>Presentación de PowerPoint</vt:lpstr>
      <vt:lpstr>Presentación de PowerPoint</vt:lpstr>
      <vt:lpstr>La Iglesia frente a la Libertad: Pío IX y el Syllabus (I)</vt:lpstr>
      <vt:lpstr>La Iglesia frente a la Libertad: Pío IX y el Syllabus (II)</vt:lpstr>
      <vt:lpstr>La Iglesia frente a la Libertad: Pío IX y el Syllabus (III)</vt:lpstr>
      <vt:lpstr>El Syllabus fue el punto de partida del combate de la Iglesia contra los principios liberales. Ejemplos</vt:lpstr>
      <vt:lpstr>Las ideas socialistas impregnaron la DSI: KETTELER Y EL MOVIMIENTO OBRERO</vt:lpstr>
      <vt:lpstr>Más ejemplos</vt:lpstr>
      <vt:lpstr>Presentación de PowerPoint</vt:lpstr>
      <vt:lpstr>Presentación de PowerPoint</vt:lpstr>
      <vt:lpstr>PREOCUPACIÓN POR EL GRAN PODER DE LOS MONOPOLIOS: EL PADRE RYAN + IGNATIUS DONNELLY (I)</vt:lpstr>
      <vt:lpstr>PREOCUPACIÓN POR EL GRAN PODER DE LOS MONOPOLIOS: EL PADRE RYAN + IGNATIUS DONNELLY (II)</vt:lpstr>
      <vt:lpstr>Presentación de PowerPoint</vt:lpstr>
      <vt:lpstr>Presentación de PowerPoint</vt:lpstr>
      <vt:lpstr>Presentación de PowerPoint</vt:lpstr>
      <vt:lpstr>La libertad económica no era bien vista. La Iglesia y la obra de Henry George: un ejemplo de intransigencia</vt:lpstr>
      <vt:lpstr>Los obispos norteamericanos y su Programa de reconstrucción social (1919)</vt:lpstr>
      <vt:lpstr>Presentación de PowerPoint</vt:lpstr>
      <vt:lpstr>La Quadragesimo Anno (Pío XI, 15.05.1931)</vt:lpstr>
      <vt:lpstr>Pío XII</vt:lpstr>
      <vt:lpstr>Los obispos españoles</vt:lpstr>
      <vt:lpstr>Falacias episcopales derivadas de la ignorancia del análisis económico</vt:lpstr>
      <vt:lpstr>Documento de los obispos católicos de USA (1986)</vt:lpstr>
      <vt:lpstr>REACCIONES AL DOCUMENTO DE LOS OBISPOS USA (I)</vt:lpstr>
      <vt:lpstr>Reacciones al documento de los obispos USA (II)</vt:lpstr>
      <vt:lpstr>Reacciones al documento de los obispos USA (III)</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ALGUNAS REFORMAS NECESARIAS (I)</vt:lpstr>
      <vt:lpstr>ALGUNAS REFORMAS NECESARIAS (II)</vt:lpstr>
      <vt:lpstr>ALGUNAS REFORMAS NECESARIAS (III)</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Pilar Sainz de Aja</dc:creator>
  <cp:lastModifiedBy>Amadeo Petitbò Juan</cp:lastModifiedBy>
  <cp:revision>118</cp:revision>
  <cp:lastPrinted>2019-09-30T09:48:20Z</cp:lastPrinted>
  <dcterms:created xsi:type="dcterms:W3CDTF">2015-07-08T10:11:21Z</dcterms:created>
  <dcterms:modified xsi:type="dcterms:W3CDTF">2023-11-05T15:43:14Z</dcterms:modified>
</cp:coreProperties>
</file>