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2" r:id="rId2"/>
    <p:sldId id="273" r:id="rId3"/>
    <p:sldId id="262" r:id="rId4"/>
    <p:sldId id="260" r:id="rId5"/>
    <p:sldId id="263" r:id="rId6"/>
    <p:sldId id="280" r:id="rId7"/>
    <p:sldId id="261" r:id="rId8"/>
    <p:sldId id="264" r:id="rId9"/>
    <p:sldId id="267" r:id="rId10"/>
    <p:sldId id="271" r:id="rId11"/>
    <p:sldId id="278" r:id="rId12"/>
    <p:sldId id="265" r:id="rId13"/>
    <p:sldId id="268" r:id="rId14"/>
    <p:sldId id="274" r:id="rId15"/>
    <p:sldId id="270" r:id="rId16"/>
    <p:sldId id="279" r:id="rId17"/>
    <p:sldId id="269" r:id="rId18"/>
    <p:sldId id="277" r:id="rId19"/>
    <p:sldId id="281" r:id="rId20"/>
    <p:sldId id="272" r:id="rId2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76" autoAdjust="0"/>
  </p:normalViewPr>
  <p:slideViewPr>
    <p:cSldViewPr>
      <p:cViewPr>
        <p:scale>
          <a:sx n="100" d="100"/>
          <a:sy n="100" d="100"/>
        </p:scale>
        <p:origin x="946" y="-137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612638-B962-40BD-BB91-B95AA08AF3DC}" type="datetimeFigureOut">
              <a:rPr lang="es-ES" smtClean="0"/>
              <a:t>04/11/2023</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992DB0-0080-4B16-AFD9-276249F7265F}" type="slidenum">
              <a:rPr lang="es-ES" smtClean="0"/>
              <a:t>‹Nº›</a:t>
            </a:fld>
            <a:endParaRPr lang="es-ES"/>
          </a:p>
        </p:txBody>
      </p:sp>
    </p:spTree>
    <p:extLst>
      <p:ext uri="{BB962C8B-B14F-4D97-AF65-F5344CB8AC3E}">
        <p14:creationId xmlns:p14="http://schemas.microsoft.com/office/powerpoint/2010/main" val="828336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11798300" y="-11796713"/>
            <a:ext cx="11795125" cy="12488863"/>
          </a:xfrm>
          <a:prstGeom prst="rect">
            <a:avLst/>
          </a:prstGeom>
          <a:solidFill>
            <a:srgbClr val="FFFFFF"/>
          </a:solidFill>
          <a:ln w="9360">
            <a:solidFill>
              <a:srgbClr val="000000"/>
            </a:solidFill>
            <a:miter lim="800000"/>
            <a:headEnd/>
            <a:tailEnd/>
          </a:ln>
          <a:effectLst/>
        </p:spPr>
        <p:txBody>
          <a:bodyPr wrap="none" anchor="ctr"/>
          <a:lstStyle/>
          <a:p>
            <a:endParaRPr lang="es-ES"/>
          </a:p>
        </p:txBody>
      </p:sp>
      <p:sp>
        <p:nvSpPr>
          <p:cNvPr id="12291" name="Rectangle 2"/>
          <p:cNvSpPr txBox="1">
            <a:spLocks noGrp="1" noChangeArrowheads="1"/>
          </p:cNvSpPr>
          <p:nvPr>
            <p:ph type="body"/>
          </p:nvPr>
        </p:nvSpPr>
        <p:spPr>
          <a:xfrm>
            <a:off x="685800" y="4343400"/>
            <a:ext cx="5476875" cy="4106863"/>
          </a:xfrm>
          <a:noFill/>
        </p:spPr>
        <p:txBody>
          <a:bodyPr wrap="none" anchor="ctr"/>
          <a:lstStyle/>
          <a:p>
            <a:endParaRPr lang="es-ES">
              <a:latin typeface="Times New Roman" charset="0"/>
            </a:endParaRPr>
          </a:p>
        </p:txBody>
      </p:sp>
    </p:spTree>
    <p:extLst>
      <p:ext uri="{BB962C8B-B14F-4D97-AF65-F5344CB8AC3E}">
        <p14:creationId xmlns:p14="http://schemas.microsoft.com/office/powerpoint/2010/main" val="1443778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es-ES"/>
          </a:p>
        </p:txBody>
      </p:sp>
      <p:sp>
        <p:nvSpPr>
          <p:cNvPr id="16387" name="Rectangle 2"/>
          <p:cNvSpPr txBox="1">
            <a:spLocks noGrp="1" noChangeArrowheads="1"/>
          </p:cNvSpPr>
          <p:nvPr>
            <p:ph type="body"/>
          </p:nvPr>
        </p:nvSpPr>
        <p:spPr>
          <a:xfrm>
            <a:off x="685800" y="4343400"/>
            <a:ext cx="5476875" cy="4106863"/>
          </a:xfrm>
          <a:noFill/>
        </p:spPr>
        <p:txBody>
          <a:bodyPr wrap="none" anchor="ctr"/>
          <a:lstStyle/>
          <a:p>
            <a:endParaRPr lang="es-ES">
              <a:latin typeface="Times New Roman" charset="0"/>
            </a:endParaRPr>
          </a:p>
        </p:txBody>
      </p:sp>
    </p:spTree>
    <p:extLst>
      <p:ext uri="{BB962C8B-B14F-4D97-AF65-F5344CB8AC3E}">
        <p14:creationId xmlns:p14="http://schemas.microsoft.com/office/powerpoint/2010/main" val="2439926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04/11/2023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04/11/2023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04/11/2023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8588"/>
            <a:ext cx="8218488" cy="1433512"/>
          </a:xfr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2250" cy="451485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641850" y="1600200"/>
            <a:ext cx="4033838" cy="451485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3"/>
          <p:cNvSpPr>
            <a:spLocks noGrp="1" noChangeArrowheads="1"/>
          </p:cNvSpPr>
          <p:nvPr>
            <p:ph type="dt" idx="10"/>
          </p:nvPr>
        </p:nvSpPr>
        <p:spPr>
          <a:ln/>
        </p:spPr>
        <p:txBody>
          <a:bodyPr/>
          <a:lstStyle>
            <a:lvl1pPr>
              <a:defRPr/>
            </a:lvl1pPr>
          </a:lstStyle>
          <a:p>
            <a:pPr>
              <a:defRPr/>
            </a:pPr>
            <a:endParaRPr lang="es-ES"/>
          </a:p>
        </p:txBody>
      </p:sp>
      <p:sp>
        <p:nvSpPr>
          <p:cNvPr id="6" name="Rectangle 4"/>
          <p:cNvSpPr>
            <a:spLocks noGrp="1" noChangeArrowheads="1"/>
          </p:cNvSpPr>
          <p:nvPr>
            <p:ph type="ftr" idx="11"/>
          </p:nvPr>
        </p:nvSpPr>
        <p:spPr>
          <a:ln/>
        </p:spPr>
        <p:txBody>
          <a:bodyPr/>
          <a:lstStyle>
            <a:lvl1pPr>
              <a:defRPr/>
            </a:lvl1pPr>
          </a:lstStyle>
          <a:p>
            <a:pPr>
              <a:defRPr/>
            </a:pPr>
            <a:endParaRPr lang="es-ES"/>
          </a:p>
        </p:txBody>
      </p:sp>
      <p:sp>
        <p:nvSpPr>
          <p:cNvPr id="7" name="Rectangle 5"/>
          <p:cNvSpPr>
            <a:spLocks noGrp="1" noChangeArrowheads="1"/>
          </p:cNvSpPr>
          <p:nvPr>
            <p:ph type="sldNum" idx="12"/>
          </p:nvPr>
        </p:nvSpPr>
        <p:spPr>
          <a:ln/>
        </p:spPr>
        <p:txBody>
          <a:bodyPr/>
          <a:lstStyle>
            <a:lvl1pPr>
              <a:defRPr/>
            </a:lvl1pPr>
          </a:lstStyle>
          <a:p>
            <a:pPr>
              <a:defRPr/>
            </a:pPr>
            <a:fld id="{F3C4DAF8-71DB-45F4-B03D-151550D1BF98}" type="slidenum">
              <a:rPr lang="es-ES"/>
              <a:pPr>
                <a:defRPr/>
              </a:pPr>
              <a:t>‹Nº›</a:t>
            </a:fld>
            <a:endParaRPr lang="es-ES"/>
          </a:p>
        </p:txBody>
      </p:sp>
    </p:spTree>
    <p:extLst>
      <p:ext uri="{BB962C8B-B14F-4D97-AF65-F5344CB8AC3E}">
        <p14:creationId xmlns:p14="http://schemas.microsoft.com/office/powerpoint/2010/main" val="2551714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8588"/>
            <a:ext cx="8218488" cy="1433512"/>
          </a:xfrm>
        </p:spPr>
        <p:txBody>
          <a:bodyPr/>
          <a:lstStyle/>
          <a:p>
            <a:r>
              <a:rPr lang="es-ES"/>
              <a:t>Haga clic para modificar el estilo de título del patrón</a:t>
            </a:r>
          </a:p>
        </p:txBody>
      </p:sp>
      <p:sp>
        <p:nvSpPr>
          <p:cNvPr id="3" name="2 Marcador de imágenes prediseñadas"/>
          <p:cNvSpPr>
            <a:spLocks noGrp="1"/>
          </p:cNvSpPr>
          <p:nvPr>
            <p:ph type="clipArt" sz="half" idx="1"/>
          </p:nvPr>
        </p:nvSpPr>
        <p:spPr>
          <a:xfrm>
            <a:off x="457200" y="1600200"/>
            <a:ext cx="4032250" cy="4514850"/>
          </a:xfrm>
        </p:spPr>
        <p:txBody>
          <a:bodyPr/>
          <a:lstStyle/>
          <a:p>
            <a:pPr lvl="0"/>
            <a:endParaRPr lang="es-ES" noProof="0"/>
          </a:p>
        </p:txBody>
      </p:sp>
      <p:sp>
        <p:nvSpPr>
          <p:cNvPr id="4" name="3 Marcador de texto"/>
          <p:cNvSpPr>
            <a:spLocks noGrp="1"/>
          </p:cNvSpPr>
          <p:nvPr>
            <p:ph type="body" sz="half" idx="2"/>
          </p:nvPr>
        </p:nvSpPr>
        <p:spPr>
          <a:xfrm>
            <a:off x="4641850" y="1600200"/>
            <a:ext cx="4033838" cy="451485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3"/>
          <p:cNvSpPr>
            <a:spLocks noGrp="1" noChangeArrowheads="1"/>
          </p:cNvSpPr>
          <p:nvPr>
            <p:ph type="dt" idx="10"/>
          </p:nvPr>
        </p:nvSpPr>
        <p:spPr>
          <a:ln/>
        </p:spPr>
        <p:txBody>
          <a:bodyPr/>
          <a:lstStyle>
            <a:lvl1pPr>
              <a:defRPr/>
            </a:lvl1pPr>
          </a:lstStyle>
          <a:p>
            <a:pPr>
              <a:defRPr/>
            </a:pPr>
            <a:endParaRPr lang="es-ES"/>
          </a:p>
        </p:txBody>
      </p:sp>
      <p:sp>
        <p:nvSpPr>
          <p:cNvPr id="6" name="Rectangle 4"/>
          <p:cNvSpPr>
            <a:spLocks noGrp="1" noChangeArrowheads="1"/>
          </p:cNvSpPr>
          <p:nvPr>
            <p:ph type="ftr" idx="11"/>
          </p:nvPr>
        </p:nvSpPr>
        <p:spPr>
          <a:ln/>
        </p:spPr>
        <p:txBody>
          <a:bodyPr/>
          <a:lstStyle>
            <a:lvl1pPr>
              <a:defRPr/>
            </a:lvl1pPr>
          </a:lstStyle>
          <a:p>
            <a:pPr>
              <a:defRPr/>
            </a:pPr>
            <a:endParaRPr lang="es-ES"/>
          </a:p>
        </p:txBody>
      </p:sp>
      <p:sp>
        <p:nvSpPr>
          <p:cNvPr id="7" name="Rectangle 5"/>
          <p:cNvSpPr>
            <a:spLocks noGrp="1" noChangeArrowheads="1"/>
          </p:cNvSpPr>
          <p:nvPr>
            <p:ph type="sldNum" idx="12"/>
          </p:nvPr>
        </p:nvSpPr>
        <p:spPr>
          <a:ln/>
        </p:spPr>
        <p:txBody>
          <a:bodyPr/>
          <a:lstStyle>
            <a:lvl1pPr>
              <a:defRPr/>
            </a:lvl1pPr>
          </a:lstStyle>
          <a:p>
            <a:pPr>
              <a:defRPr/>
            </a:pPr>
            <a:fld id="{DA56F43C-CC61-4444-A594-0B22DC235420}" type="slidenum">
              <a:rPr lang="es-ES"/>
              <a:pPr>
                <a:defRPr/>
              </a:pPr>
              <a:t>‹Nº›</a:t>
            </a:fld>
            <a:endParaRPr lang="es-ES"/>
          </a:p>
        </p:txBody>
      </p:sp>
    </p:spTree>
    <p:extLst>
      <p:ext uri="{BB962C8B-B14F-4D97-AF65-F5344CB8AC3E}">
        <p14:creationId xmlns:p14="http://schemas.microsoft.com/office/powerpoint/2010/main" val="66432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04/11/2023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04/11/2023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A847CFC-816F-41D0-AAC0-9BF4FEBC753E}" type="datetimeFigureOut">
              <a:rPr lang="es-ES" smtClean="0"/>
              <a:pPr/>
              <a:t>04/11/2023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A847CFC-816F-41D0-AAC0-9BF4FEBC753E}" type="datetimeFigureOut">
              <a:rPr lang="es-ES" smtClean="0"/>
              <a:pPr/>
              <a:t>04/11/2023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A847CFC-816F-41D0-AAC0-9BF4FEBC753E}" type="datetimeFigureOut">
              <a:rPr lang="es-ES" smtClean="0"/>
              <a:pPr/>
              <a:t>04/11/2023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04/11/2023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04/11/2023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04/11/2023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1693">
              <a:srgbClr val="C7D7EA"/>
            </a:gs>
            <a:gs pos="50468">
              <a:schemeClr val="accent1">
                <a:lumMod val="20000"/>
                <a:lumOff val="80000"/>
              </a:schemeClr>
            </a:gs>
            <a:gs pos="0">
              <a:schemeClr val="tx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04/11/2023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File:ANIMvasicomunicanti.gif" TargetMode="External"/><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18.gif"/></Relationships>
</file>

<file path=ppt/slides/_rels/slide1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99592" y="1412776"/>
            <a:ext cx="7772400" cy="1470025"/>
          </a:xfrm>
        </p:spPr>
        <p:txBody>
          <a:bodyPr>
            <a:noAutofit/>
          </a:bodyPr>
          <a:lstStyle/>
          <a:p>
            <a:r>
              <a:rPr lang="es-ES" sz="2400" dirty="0"/>
              <a:t>SEMINARIO DE TÉCNICAS DE INVESTIGACIÓN INTERDISCIPLINAR EN CIENCIAS SOCIALES; APORTACIONES A</a:t>
            </a:r>
            <a:br>
              <a:rPr lang="es-ES" sz="2400" dirty="0"/>
            </a:br>
            <a:r>
              <a:rPr lang="es-ES" sz="2400" dirty="0"/>
              <a:t>LA TRANVERSALIDAD DESDE LA HISTORIA DE LA ECONOMÍA</a:t>
            </a:r>
            <a:br>
              <a:rPr lang="es-ES" sz="2400" dirty="0"/>
            </a:br>
            <a:r>
              <a:rPr lang="es-ES" sz="2400" dirty="0"/>
              <a:t>Universidad de Sevilla</a:t>
            </a:r>
            <a:br>
              <a:rPr lang="es-ES" sz="2400" dirty="0"/>
            </a:br>
            <a:br>
              <a:rPr lang="en-GB" sz="4000" dirty="0"/>
            </a:br>
            <a:r>
              <a:rPr lang="es-ES" sz="3600" b="1" dirty="0">
                <a:solidFill>
                  <a:srgbClr val="7030A0"/>
                </a:solidFill>
                <a:effectLst>
                  <a:outerShdw blurRad="38100" dist="38100" dir="2700000" algn="tl">
                    <a:srgbClr val="000000">
                      <a:alpha val="43137"/>
                    </a:srgbClr>
                  </a:outerShdw>
                </a:effectLst>
                <a:latin typeface="+mn-lt"/>
                <a:ea typeface="+mn-ea"/>
                <a:cs typeface="+mn-cs"/>
              </a:rPr>
              <a:t>LA AMISTAD QUE DETERMINÓ EL PENSAMIENTO ECONÓMICO: </a:t>
            </a:r>
            <a:br>
              <a:rPr lang="es-ES" sz="3600" b="1" dirty="0">
                <a:solidFill>
                  <a:srgbClr val="7030A0"/>
                </a:solidFill>
                <a:effectLst>
                  <a:outerShdw blurRad="38100" dist="38100" dir="2700000" algn="tl">
                    <a:srgbClr val="000000">
                      <a:alpha val="43137"/>
                    </a:srgbClr>
                  </a:outerShdw>
                </a:effectLst>
                <a:latin typeface="+mn-lt"/>
                <a:ea typeface="+mn-ea"/>
                <a:cs typeface="+mn-cs"/>
              </a:rPr>
            </a:br>
            <a:r>
              <a:rPr lang="es-ES" sz="3600" b="1" dirty="0">
                <a:solidFill>
                  <a:srgbClr val="7030A0"/>
                </a:solidFill>
                <a:effectLst>
                  <a:outerShdw blurRad="38100" dist="38100" dir="2700000" algn="tl">
                    <a:srgbClr val="000000">
                      <a:alpha val="43137"/>
                    </a:srgbClr>
                  </a:outerShdw>
                </a:effectLst>
                <a:latin typeface="+mn-lt"/>
                <a:ea typeface="+mn-ea"/>
                <a:cs typeface="+mn-cs"/>
              </a:rPr>
              <a:t>ADAM SMITH FRENTE A DAVID HUME</a:t>
            </a:r>
          </a:p>
        </p:txBody>
      </p:sp>
      <p:sp>
        <p:nvSpPr>
          <p:cNvPr id="3" name="2 Subtítulo"/>
          <p:cNvSpPr>
            <a:spLocks noGrp="1"/>
          </p:cNvSpPr>
          <p:nvPr>
            <p:ph type="subTitle" idx="1"/>
          </p:nvPr>
        </p:nvSpPr>
        <p:spPr>
          <a:xfrm>
            <a:off x="1371600" y="4293096"/>
            <a:ext cx="6400800" cy="1752600"/>
          </a:xfrm>
        </p:spPr>
        <p:txBody>
          <a:bodyPr/>
          <a:lstStyle/>
          <a:p>
            <a:r>
              <a:rPr lang="es-ES" dirty="0"/>
              <a:t>Estrella Trincado Aznar</a:t>
            </a:r>
          </a:p>
          <a:p>
            <a:r>
              <a:rPr lang="es-ES" dirty="0"/>
              <a:t>Universidad Complutense de Madrid</a:t>
            </a:r>
          </a:p>
        </p:txBody>
      </p:sp>
      <p:pic>
        <p:nvPicPr>
          <p:cNvPr id="5122" name="Picture 2" descr="uc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9784" y="5877272"/>
            <a:ext cx="3048000" cy="78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80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1812" y="0"/>
            <a:ext cx="8229600" cy="1143000"/>
          </a:xfrm>
        </p:spPr>
        <p:txBody>
          <a:bodyPr>
            <a:normAutofit/>
          </a:bodyPr>
          <a:lstStyle/>
          <a:p>
            <a:pPr algn="just"/>
            <a:r>
              <a:rPr lang="es-ES" sz="3200" b="1" dirty="0">
                <a:solidFill>
                  <a:srgbClr val="7030A0"/>
                </a:solidFill>
                <a:effectLst>
                  <a:outerShdw blurRad="38100" dist="38100" dir="2700000" algn="tl">
                    <a:srgbClr val="000000">
                      <a:alpha val="43137"/>
                    </a:srgbClr>
                  </a:outerShdw>
                </a:effectLst>
                <a:latin typeface="+mn-lt"/>
                <a:ea typeface="+mn-ea"/>
                <a:cs typeface="+mn-cs"/>
              </a:rPr>
              <a:t>Las Artes</a:t>
            </a:r>
          </a:p>
        </p:txBody>
      </p:sp>
      <p:sp>
        <p:nvSpPr>
          <p:cNvPr id="3" name="2 Marcador de texto"/>
          <p:cNvSpPr>
            <a:spLocks noGrp="1"/>
          </p:cNvSpPr>
          <p:nvPr>
            <p:ph type="body" idx="1"/>
          </p:nvPr>
        </p:nvSpPr>
        <p:spPr>
          <a:xfrm>
            <a:off x="531812" y="764704"/>
            <a:ext cx="4040188" cy="639762"/>
          </a:xfrm>
        </p:spPr>
        <p:txBody>
          <a:bodyPr>
            <a:normAutofit/>
          </a:bodyPr>
          <a:lstStyle/>
          <a:p>
            <a:pPr algn="just">
              <a:spcBef>
                <a:spcPct val="0"/>
              </a:spcBef>
            </a:pPr>
            <a:r>
              <a:rPr lang="es-ES" sz="2000" dirty="0">
                <a:solidFill>
                  <a:srgbClr val="7030A0"/>
                </a:solidFill>
                <a:effectLst>
                  <a:outerShdw blurRad="38100" dist="38100" dir="2700000" algn="tl">
                    <a:srgbClr val="000000">
                      <a:alpha val="43137"/>
                    </a:srgbClr>
                  </a:outerShdw>
                </a:effectLst>
              </a:rPr>
              <a:t>DAVID HUME</a:t>
            </a:r>
          </a:p>
        </p:txBody>
      </p:sp>
      <p:sp>
        <p:nvSpPr>
          <p:cNvPr id="4" name="3 Marcador de contenido"/>
          <p:cNvSpPr>
            <a:spLocks noGrp="1"/>
          </p:cNvSpPr>
          <p:nvPr>
            <p:ph sz="half" idx="2"/>
          </p:nvPr>
        </p:nvSpPr>
        <p:spPr>
          <a:xfrm>
            <a:off x="179512" y="1598335"/>
            <a:ext cx="8352928" cy="5015651"/>
          </a:xfrm>
        </p:spPr>
        <p:txBody>
          <a:bodyPr>
            <a:normAutofit fontScale="85000" lnSpcReduction="20000"/>
          </a:bodyPr>
          <a:lstStyle/>
          <a:p>
            <a:r>
              <a:rPr lang="es-ES" dirty="0"/>
              <a:t>El estándar del gusto es </a:t>
            </a:r>
            <a:r>
              <a:rPr lang="es-ES" b="1" dirty="0"/>
              <a:t>subjetivo</a:t>
            </a:r>
            <a:r>
              <a:rPr lang="es-ES" dirty="0"/>
              <a:t>, pero al igual que en el período romano, hay un estándar universal que se logra a través de la experiencia y la sabiduría.</a:t>
            </a:r>
          </a:p>
          <a:p>
            <a:endParaRPr lang="es-ES" dirty="0"/>
          </a:p>
          <a:p>
            <a:r>
              <a:rPr lang="es-ES" dirty="0"/>
              <a:t>La belleza del lenguaje proviene del </a:t>
            </a:r>
            <a:r>
              <a:rPr lang="es-ES" b="1" dirty="0"/>
              <a:t>ornamento</a:t>
            </a:r>
            <a:r>
              <a:rPr lang="es-ES" dirty="0"/>
              <a:t> que produce sorpresa y la apariencia de dificultad.</a:t>
            </a:r>
          </a:p>
          <a:p>
            <a:endParaRPr lang="es-ES" dirty="0"/>
          </a:p>
          <a:p>
            <a:r>
              <a:rPr lang="es-ES" dirty="0"/>
              <a:t>En las artes imitativas, la belleza depende de la </a:t>
            </a:r>
            <a:r>
              <a:rPr lang="es-ES" b="1" dirty="0"/>
              <a:t>semejanza</a:t>
            </a:r>
            <a:r>
              <a:rPr lang="es-ES" dirty="0"/>
              <a:t> con el objeto imitado porque admiramos la mano que lo ha creado.</a:t>
            </a:r>
          </a:p>
          <a:p>
            <a:endParaRPr lang="es-ES" dirty="0"/>
          </a:p>
          <a:p>
            <a:r>
              <a:rPr lang="es-ES" dirty="0"/>
              <a:t>Admiramos una obra </a:t>
            </a:r>
            <a:r>
              <a:rPr lang="es-ES" b="1" dirty="0"/>
              <a:t>cuanto más cerca está de la naturaleza</a:t>
            </a:r>
            <a:r>
              <a:rPr lang="es-ES" dirty="0"/>
              <a:t>. Cuando la miramos, admiramos no sólo la belleza de los medios que se relacionan con un fin, sino la belleza de la mente que lo ha creado.</a:t>
            </a:r>
          </a:p>
          <a:p>
            <a:endParaRPr lang="es-ES" dirty="0"/>
          </a:p>
          <a:p>
            <a:r>
              <a:rPr lang="es-ES" dirty="0"/>
              <a:t>Cuando vemos una </a:t>
            </a:r>
            <a:r>
              <a:rPr lang="es-ES" b="1" dirty="0"/>
              <a:t>obra de teatro</a:t>
            </a:r>
            <a:r>
              <a:rPr lang="es-ES" dirty="0"/>
              <a:t>, nos gusta que transmita sentimientos de indignación y lástima. La mente se siente incómoda en reposo y quietud, y para </a:t>
            </a:r>
            <a:r>
              <a:rPr lang="es-ES" b="1" dirty="0"/>
              <a:t>distraer</a:t>
            </a:r>
            <a:r>
              <a:rPr lang="es-ES" dirty="0"/>
              <a:t> la atención y hacer que el tiempo pase más rápido, le gusta el movimiento (De la tragedia: XXII).</a:t>
            </a:r>
          </a:p>
        </p:txBody>
      </p:sp>
      <p:pic>
        <p:nvPicPr>
          <p:cNvPr id="7" name="Picture 10" descr="Resultado de imagen de PLACER d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1687" y="113551"/>
            <a:ext cx="1346818" cy="1371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796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sz="quarter" idx="3"/>
          </p:nvPr>
        </p:nvSpPr>
        <p:spPr>
          <a:xfrm>
            <a:off x="596322" y="823119"/>
            <a:ext cx="4041775" cy="639762"/>
          </a:xfrm>
        </p:spPr>
        <p:txBody>
          <a:bodyPr>
            <a:normAutofit/>
          </a:bodyPr>
          <a:lstStyle/>
          <a:p>
            <a:pPr algn="just">
              <a:spcBef>
                <a:spcPct val="0"/>
              </a:spcBef>
            </a:pPr>
            <a:r>
              <a:rPr lang="es-ES" sz="2000" dirty="0">
                <a:solidFill>
                  <a:srgbClr val="7030A0"/>
                </a:solidFill>
                <a:effectLst>
                  <a:outerShdw blurRad="38100" dist="38100" dir="2700000" algn="tl">
                    <a:srgbClr val="000000">
                      <a:alpha val="43137"/>
                    </a:srgbClr>
                  </a:outerShdw>
                </a:effectLst>
              </a:rPr>
              <a:t>ADAM SMITH</a:t>
            </a:r>
          </a:p>
        </p:txBody>
      </p:sp>
      <p:sp>
        <p:nvSpPr>
          <p:cNvPr id="6" name="5 Marcador de contenido"/>
          <p:cNvSpPr>
            <a:spLocks noGrp="1"/>
          </p:cNvSpPr>
          <p:nvPr>
            <p:ph sz="quarter" idx="4"/>
          </p:nvPr>
        </p:nvSpPr>
        <p:spPr>
          <a:xfrm>
            <a:off x="323528" y="1628800"/>
            <a:ext cx="8640960" cy="4824536"/>
          </a:xfrm>
        </p:spPr>
        <p:txBody>
          <a:bodyPr>
            <a:noAutofit/>
          </a:bodyPr>
          <a:lstStyle/>
          <a:p>
            <a:r>
              <a:rPr lang="es-ES" sz="2000" dirty="0"/>
              <a:t>La belleza del lenguaje no depende de la ornamentación, sino de </a:t>
            </a:r>
            <a:r>
              <a:rPr lang="es-ES" sz="2000" b="1" dirty="0"/>
              <a:t>la sencillez y la veracidad. </a:t>
            </a:r>
            <a:r>
              <a:rPr lang="es-ES" sz="2000" dirty="0"/>
              <a:t>El significado es prelingüístico y el autor es el origen de la lengua (principio de la intención del autor). Pone a </a:t>
            </a:r>
            <a:r>
              <a:rPr lang="es-ES" sz="2000" dirty="0" err="1"/>
              <a:t>Shafetsbury</a:t>
            </a:r>
            <a:r>
              <a:rPr lang="es-ES" sz="2000" dirty="0"/>
              <a:t> como contraejemplo.</a:t>
            </a:r>
          </a:p>
          <a:p>
            <a:r>
              <a:rPr lang="es-ES" sz="2000" dirty="0"/>
              <a:t>En las artes imitativas, la belleza depende de la </a:t>
            </a:r>
            <a:r>
              <a:rPr lang="es-ES" sz="2000" b="1" dirty="0"/>
              <a:t>disparidad</a:t>
            </a:r>
            <a:r>
              <a:rPr lang="es-ES" sz="2000" dirty="0"/>
              <a:t> de la imitación con el objeto imitado, ya que sentimos sorpresa cuando no lo hemos observado en la naturaleza.</a:t>
            </a:r>
          </a:p>
          <a:p>
            <a:r>
              <a:rPr lang="es-ES" sz="2000" dirty="0"/>
              <a:t>Lo que queremos es compartir un </a:t>
            </a:r>
            <a:r>
              <a:rPr lang="es-ES" sz="2000" b="1" dirty="0"/>
              <a:t>sentimiento original </a:t>
            </a:r>
            <a:r>
              <a:rPr lang="es-ES" sz="2000" dirty="0"/>
              <a:t>del autor, que sorprende porque nunca lo hemos observado en la naturaleza (arte no naturalista).</a:t>
            </a:r>
          </a:p>
          <a:p>
            <a:r>
              <a:rPr lang="es-ES" sz="2000" dirty="0"/>
              <a:t>"Toda buena estatua y cuadro es una nueva maravilla, que lleva, en cierta medida, consigo su propia explicación" (Imitative </a:t>
            </a:r>
            <a:r>
              <a:rPr lang="es-ES" sz="2000" dirty="0" err="1"/>
              <a:t>Arts</a:t>
            </a:r>
            <a:r>
              <a:rPr lang="es-ES" sz="2000" dirty="0"/>
              <a:t>, p. 14).</a:t>
            </a:r>
          </a:p>
          <a:p>
            <a:r>
              <a:rPr lang="es-ES" sz="2000" dirty="0"/>
              <a:t>La admiración de una </a:t>
            </a:r>
            <a:r>
              <a:rPr lang="es-ES" sz="2000" b="1" dirty="0"/>
              <a:t>obra de teatro </a:t>
            </a:r>
            <a:r>
              <a:rPr lang="es-ES" sz="2000" dirty="0"/>
              <a:t>proviene menos del placer que proporciona que del hecho de que los actores logran mantener el centro de atención (</a:t>
            </a:r>
            <a:r>
              <a:rPr lang="es-ES" sz="2000" b="1" dirty="0"/>
              <a:t>espectador</a:t>
            </a:r>
            <a:r>
              <a:rPr lang="es-ES" sz="2000" dirty="0"/>
              <a:t>) y </a:t>
            </a:r>
            <a:r>
              <a:rPr lang="es-ES" sz="2000" b="1" dirty="0"/>
              <a:t>transmitir</a:t>
            </a:r>
            <a:r>
              <a:rPr lang="es-ES" sz="2000" dirty="0"/>
              <a:t> sentimientos sutiles (</a:t>
            </a:r>
            <a:r>
              <a:rPr lang="es-ES" sz="2000" dirty="0" err="1"/>
              <a:t>co-sentir</a:t>
            </a:r>
            <a:r>
              <a:rPr lang="es-ES" sz="2000" dirty="0"/>
              <a:t> con el espectador y el autor).</a:t>
            </a:r>
          </a:p>
        </p:txBody>
      </p:sp>
      <p:pic>
        <p:nvPicPr>
          <p:cNvPr id="1028" name="Picture 4" descr="El uso de los aplaus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5902" y="166053"/>
            <a:ext cx="2268143" cy="1379788"/>
          </a:xfrm>
          <a:prstGeom prst="rect">
            <a:avLst/>
          </a:prstGeom>
          <a:noFill/>
          <a:extLst>
            <a:ext uri="{909E8E84-426E-40DD-AFC4-6F175D3DCCD1}">
              <a14:hiddenFill xmlns:a14="http://schemas.microsoft.com/office/drawing/2010/main">
                <a:solidFill>
                  <a:srgbClr val="FFFFFF"/>
                </a:solidFill>
              </a14:hiddenFill>
            </a:ext>
          </a:extLst>
        </p:spPr>
      </p:pic>
      <p:sp>
        <p:nvSpPr>
          <p:cNvPr id="12" name="1 Título">
            <a:extLst>
              <a:ext uri="{FF2B5EF4-FFF2-40B4-BE49-F238E27FC236}">
                <a16:creationId xmlns:a16="http://schemas.microsoft.com/office/drawing/2014/main" id="{CEBA22B5-E851-91BC-1DD6-341D6B1AEA72}"/>
              </a:ext>
            </a:extLst>
          </p:cNvPr>
          <p:cNvSpPr txBox="1">
            <a:spLocks/>
          </p:cNvSpPr>
          <p:nvPr/>
        </p:nvSpPr>
        <p:spPr>
          <a:xfrm>
            <a:off x="531812"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S" sz="3200" b="1" dirty="0">
                <a:solidFill>
                  <a:srgbClr val="7030A0"/>
                </a:solidFill>
                <a:effectLst>
                  <a:outerShdw blurRad="38100" dist="38100" dir="2700000" algn="tl">
                    <a:srgbClr val="000000">
                      <a:alpha val="43137"/>
                    </a:srgbClr>
                  </a:outerShdw>
                </a:effectLst>
                <a:latin typeface="+mn-lt"/>
                <a:ea typeface="+mn-ea"/>
                <a:cs typeface="+mn-cs"/>
              </a:rPr>
              <a:t>Las Artes</a:t>
            </a:r>
          </a:p>
        </p:txBody>
      </p:sp>
    </p:spTree>
    <p:extLst>
      <p:ext uri="{BB962C8B-B14F-4D97-AF65-F5344CB8AC3E}">
        <p14:creationId xmlns:p14="http://schemas.microsoft.com/office/powerpoint/2010/main" val="3137183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293" y="41594"/>
            <a:ext cx="2448272" cy="1143000"/>
          </a:xfrm>
        </p:spPr>
        <p:txBody>
          <a:bodyPr/>
          <a:lstStyle/>
          <a:p>
            <a:r>
              <a:rPr lang="es-ES" sz="3200" b="1" dirty="0">
                <a:solidFill>
                  <a:srgbClr val="7030A0"/>
                </a:solidFill>
                <a:effectLst>
                  <a:outerShdw blurRad="38100" dist="38100" dir="2700000" algn="tl">
                    <a:srgbClr val="000000">
                      <a:alpha val="43137"/>
                    </a:srgbClr>
                  </a:outerShdw>
                </a:effectLst>
                <a:latin typeface="+mn-lt"/>
                <a:ea typeface="+mn-ea"/>
                <a:cs typeface="+mn-cs"/>
              </a:rPr>
              <a:t>Justicia</a:t>
            </a:r>
          </a:p>
        </p:txBody>
      </p:sp>
      <p:sp>
        <p:nvSpPr>
          <p:cNvPr id="5" name="4 Marcador de texto"/>
          <p:cNvSpPr>
            <a:spLocks noGrp="1"/>
          </p:cNvSpPr>
          <p:nvPr>
            <p:ph type="body" idx="1"/>
          </p:nvPr>
        </p:nvSpPr>
        <p:spPr>
          <a:xfrm>
            <a:off x="107504" y="908720"/>
            <a:ext cx="4040188" cy="639762"/>
          </a:xfrm>
        </p:spPr>
        <p:txBody>
          <a:bodyPr/>
          <a:lstStyle/>
          <a:p>
            <a:r>
              <a:rPr lang="es-ES" dirty="0"/>
              <a:t>DAVID HUME</a:t>
            </a:r>
          </a:p>
        </p:txBody>
      </p:sp>
      <p:sp>
        <p:nvSpPr>
          <p:cNvPr id="3" name="2 Marcador de contenido"/>
          <p:cNvSpPr>
            <a:spLocks noGrp="1"/>
          </p:cNvSpPr>
          <p:nvPr>
            <p:ph sz="half" idx="2"/>
          </p:nvPr>
        </p:nvSpPr>
        <p:spPr>
          <a:xfrm>
            <a:off x="-31576" y="1484784"/>
            <a:ext cx="4248472" cy="4854525"/>
          </a:xfrm>
        </p:spPr>
        <p:txBody>
          <a:bodyPr>
            <a:noAutofit/>
          </a:bodyPr>
          <a:lstStyle/>
          <a:p>
            <a:r>
              <a:rPr lang="es-ES" sz="1800" dirty="0"/>
              <a:t>Justicia basada en la utilidad: el castigo se utiliza para un fin imaginario de orden público. Se asume la reincidencia (si no, el </a:t>
            </a:r>
            <a:r>
              <a:rPr lang="es-ES" sz="1800" dirty="0">
                <a:latin typeface="+mj-lt"/>
              </a:rPr>
              <a:t>castigo pierde sentido)</a:t>
            </a:r>
          </a:p>
          <a:p>
            <a:r>
              <a:rPr lang="es-ES" sz="1800" b="1" dirty="0">
                <a:latin typeface="+mj-lt"/>
              </a:rPr>
              <a:t>Darwinismo institucional: </a:t>
            </a:r>
            <a:r>
              <a:rPr lang="en-US" sz="1800" dirty="0"/>
              <a:t>La </a:t>
            </a:r>
            <a:r>
              <a:rPr lang="en-US" sz="1800" dirty="0" err="1"/>
              <a:t>propiedad</a:t>
            </a:r>
            <a:r>
              <a:rPr lang="en-US" sz="1800" dirty="0"/>
              <a:t> </a:t>
            </a:r>
            <a:r>
              <a:rPr lang="en-US" sz="1800" dirty="0">
                <a:solidFill>
                  <a:schemeClr val="accent2">
                    <a:lumMod val="75000"/>
                  </a:schemeClr>
                </a:solidFill>
                <a:latin typeface="+mj-lt"/>
              </a:rPr>
              <a:t>“</a:t>
            </a:r>
            <a:r>
              <a:rPr lang="es-ES" sz="1800" dirty="0">
                <a:solidFill>
                  <a:schemeClr val="accent2">
                    <a:lumMod val="75000"/>
                  </a:schemeClr>
                </a:solidFill>
                <a:latin typeface="+mj-lt"/>
              </a:rPr>
              <a:t>Porque cuando los hombres, desde sus primeros años de educación en la sociedad, se dan cuenta de las infinitas ventajas que de ella resultan..; Deben buscar una solución, poniendo estos bienes, en lo posible, en igualdad con las ventajas fijas y constantes de la mente y el cuerpo. Esto solo puede hacerse a través de una convención aprobada por todos los miembros de la sociedad para otorgar estabilidad a la posesión de esos bienes externos" </a:t>
            </a:r>
            <a:r>
              <a:rPr lang="es-ES" sz="1800" dirty="0">
                <a:latin typeface="+mj-lt"/>
              </a:rPr>
              <a:t>(Tratado de la Naturaleza Humana)</a:t>
            </a:r>
          </a:p>
          <a:p>
            <a:endParaRPr lang="es-ES" sz="1600" dirty="0">
              <a:solidFill>
                <a:schemeClr val="tx2">
                  <a:lumMod val="60000"/>
                  <a:lumOff val="40000"/>
                </a:schemeClr>
              </a:solidFill>
              <a:latin typeface="Comic Sans MS" panose="030F0702030302020204" pitchFamily="66" charset="0"/>
            </a:endParaRPr>
          </a:p>
        </p:txBody>
      </p:sp>
      <p:sp>
        <p:nvSpPr>
          <p:cNvPr id="6" name="5 Marcador de texto"/>
          <p:cNvSpPr>
            <a:spLocks noGrp="1"/>
          </p:cNvSpPr>
          <p:nvPr>
            <p:ph type="body" sz="quarter" idx="3"/>
          </p:nvPr>
        </p:nvSpPr>
        <p:spPr>
          <a:xfrm>
            <a:off x="4572000" y="400858"/>
            <a:ext cx="4041775" cy="639762"/>
          </a:xfrm>
        </p:spPr>
        <p:txBody>
          <a:bodyPr/>
          <a:lstStyle/>
          <a:p>
            <a:r>
              <a:rPr lang="es-ES" dirty="0"/>
              <a:t>ADAM SMITH</a:t>
            </a:r>
          </a:p>
        </p:txBody>
      </p:sp>
      <p:sp>
        <p:nvSpPr>
          <p:cNvPr id="4" name="3 Marcador de contenido"/>
          <p:cNvSpPr>
            <a:spLocks noGrp="1"/>
          </p:cNvSpPr>
          <p:nvPr>
            <p:ph sz="quarter" idx="4"/>
          </p:nvPr>
        </p:nvSpPr>
        <p:spPr>
          <a:xfrm>
            <a:off x="4283968" y="1069182"/>
            <a:ext cx="4837491" cy="4519026"/>
          </a:xfrm>
        </p:spPr>
        <p:txBody>
          <a:bodyPr>
            <a:noAutofit/>
          </a:bodyPr>
          <a:lstStyle/>
          <a:p>
            <a:r>
              <a:rPr lang="es-ES" sz="1900" dirty="0"/>
              <a:t>La justicia surge de un sentimiento natural de indignación ante la injusticia. Es un sentimiento no adaptativo ni útil.</a:t>
            </a:r>
          </a:p>
          <a:p>
            <a:r>
              <a:rPr lang="es-ES" sz="1800" dirty="0">
                <a:solidFill>
                  <a:schemeClr val="accent2">
                    <a:lumMod val="75000"/>
                  </a:schemeClr>
                </a:solidFill>
                <a:latin typeface="+mj-lt"/>
              </a:rPr>
              <a:t>"La venganza del ofendido, que le impulsa a vengarse de la injuria, es la verdadera fuente del castigo de los delitos. Lo que Grocio y otros escritores suelen alegar como la medida originaria de los castigos, es decir, la consideración del bien público, no explica suficientemente la constitución de la pena”. </a:t>
            </a:r>
            <a:r>
              <a:rPr lang="en-US" sz="1900" dirty="0"/>
              <a:t>(LJ 104)</a:t>
            </a:r>
          </a:p>
          <a:p>
            <a:r>
              <a:rPr lang="es-ES" sz="1900" dirty="0"/>
              <a:t>El concepto de simpatía no es un contagio emocional que impida la disidencia.</a:t>
            </a:r>
          </a:p>
          <a:p>
            <a:r>
              <a:rPr lang="es-ES" sz="1900" dirty="0"/>
              <a:t>El Estado emerge lentamente por delegación de la indignación individual y para evitar la doble venganza</a:t>
            </a:r>
          </a:p>
          <a:p>
            <a:r>
              <a:rPr lang="es-ES" sz="1900" dirty="0"/>
              <a:t>La propiedad es la indignación del espectador cuando alguien usurpa al ocupante.</a:t>
            </a:r>
          </a:p>
        </p:txBody>
      </p:sp>
    </p:spTree>
    <p:extLst>
      <p:ext uri="{BB962C8B-B14F-4D97-AF65-F5344CB8AC3E}">
        <p14:creationId xmlns:p14="http://schemas.microsoft.com/office/powerpoint/2010/main" val="1490722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323528" y="0"/>
            <a:ext cx="2324944" cy="1143000"/>
          </a:xfrm>
        </p:spPr>
        <p:txBody>
          <a:bodyPr>
            <a:normAutofit/>
          </a:bodyPr>
          <a:lstStyle/>
          <a:p>
            <a:r>
              <a:rPr lang="es-ES" sz="3600" b="1" dirty="0">
                <a:solidFill>
                  <a:srgbClr val="7030A0"/>
                </a:solidFill>
                <a:effectLst>
                  <a:outerShdw blurRad="38100" dist="38100" dir="2700000" algn="tl">
                    <a:srgbClr val="000000">
                      <a:alpha val="43137"/>
                    </a:srgbClr>
                  </a:outerShdw>
                </a:effectLst>
                <a:latin typeface="+mn-lt"/>
                <a:ea typeface="+mn-ea"/>
                <a:cs typeface="+mn-cs"/>
              </a:rPr>
              <a:t>Economía</a:t>
            </a:r>
          </a:p>
        </p:txBody>
      </p:sp>
      <p:sp>
        <p:nvSpPr>
          <p:cNvPr id="6" name="5 Marcador de texto"/>
          <p:cNvSpPr>
            <a:spLocks noGrp="1"/>
          </p:cNvSpPr>
          <p:nvPr>
            <p:ph type="body" idx="1"/>
          </p:nvPr>
        </p:nvSpPr>
        <p:spPr>
          <a:xfrm>
            <a:off x="323528" y="722347"/>
            <a:ext cx="4040188" cy="639762"/>
          </a:xfrm>
        </p:spPr>
        <p:txBody>
          <a:bodyPr>
            <a:normAutofit/>
          </a:bodyPr>
          <a:lstStyle/>
          <a:p>
            <a:pPr algn="ctr">
              <a:spcBef>
                <a:spcPct val="0"/>
              </a:spcBef>
            </a:pPr>
            <a:r>
              <a:rPr lang="es-ES" dirty="0">
                <a:solidFill>
                  <a:srgbClr val="7030A0"/>
                </a:solidFill>
                <a:effectLst>
                  <a:outerShdw blurRad="38100" dist="38100" dir="2700000" algn="tl">
                    <a:srgbClr val="000000">
                      <a:alpha val="43137"/>
                    </a:srgbClr>
                  </a:outerShdw>
                </a:effectLst>
              </a:rPr>
              <a:t>David </a:t>
            </a:r>
            <a:r>
              <a:rPr lang="es-ES" dirty="0" err="1">
                <a:solidFill>
                  <a:srgbClr val="7030A0"/>
                </a:solidFill>
                <a:effectLst>
                  <a:outerShdw blurRad="38100" dist="38100" dir="2700000" algn="tl">
                    <a:srgbClr val="000000">
                      <a:alpha val="43137"/>
                    </a:srgbClr>
                  </a:outerShdw>
                </a:effectLst>
              </a:rPr>
              <a:t>Hume</a:t>
            </a:r>
            <a:endParaRPr lang="es-ES" dirty="0">
              <a:solidFill>
                <a:srgbClr val="7030A0"/>
              </a:solidFill>
              <a:effectLst>
                <a:outerShdw blurRad="38100" dist="38100" dir="2700000" algn="tl">
                  <a:srgbClr val="000000">
                    <a:alpha val="43137"/>
                  </a:srgbClr>
                </a:outerShdw>
              </a:effectLst>
            </a:endParaRPr>
          </a:p>
        </p:txBody>
      </p:sp>
      <p:sp>
        <p:nvSpPr>
          <p:cNvPr id="3" name="2 Marcador de contenido"/>
          <p:cNvSpPr>
            <a:spLocks noGrp="1"/>
          </p:cNvSpPr>
          <p:nvPr>
            <p:ph sz="half" idx="2"/>
          </p:nvPr>
        </p:nvSpPr>
        <p:spPr>
          <a:xfrm>
            <a:off x="485651" y="1362109"/>
            <a:ext cx="8172698" cy="3507050"/>
          </a:xfrm>
        </p:spPr>
        <p:txBody>
          <a:bodyPr>
            <a:normAutofit fontScale="85000" lnSpcReduction="20000"/>
          </a:bodyPr>
          <a:lstStyle/>
          <a:p>
            <a:r>
              <a:rPr lang="es-ES" dirty="0"/>
              <a:t>Visión mecanicista de la economía: Mecanismo de flujo de especies e incentivo fiscal (entre liberalismo y mercantilismo)</a:t>
            </a:r>
          </a:p>
          <a:p>
            <a:endParaRPr lang="es-ES" dirty="0"/>
          </a:p>
          <a:p>
            <a:r>
              <a:rPr lang="es-ES" dirty="0"/>
              <a:t>Ley de los </a:t>
            </a:r>
            <a:r>
              <a:rPr lang="es-ES"/>
              <a:t>grandes números.</a:t>
            </a:r>
            <a:endParaRPr lang="es-ES" dirty="0"/>
          </a:p>
          <a:p>
            <a:endParaRPr lang="es-ES" dirty="0"/>
          </a:p>
          <a:p>
            <a:r>
              <a:rPr lang="es-ES" dirty="0"/>
              <a:t>Intercambio por utilidad anticipada (Teoría de oferta y demanda)</a:t>
            </a:r>
          </a:p>
          <a:p>
            <a:endParaRPr lang="es-ES" dirty="0"/>
          </a:p>
          <a:p>
            <a:r>
              <a:rPr lang="es-ES" dirty="0"/>
              <a:t>Emprendedor activo y neodarwinismo emprendedor: diferentes espíritus de empresa y trabajo en diferentes períodos históricos</a:t>
            </a:r>
          </a:p>
          <a:p>
            <a:endParaRPr lang="es-ES" dirty="0"/>
          </a:p>
          <a:p>
            <a:r>
              <a:rPr lang="es-ES" dirty="0"/>
              <a:t>Deudas de los Estados: miedo a la decadencia y caída de las civilizaciones</a:t>
            </a:r>
          </a:p>
        </p:txBody>
      </p:sp>
      <p:pic>
        <p:nvPicPr>
          <p:cNvPr id="3074" name="Picture 2" descr="https://1.bp.blogspot.com/-xii7eD6wiXU/V8434whJHSI/AAAAAAAADpQ/BxDF7vy2LP0JxGLEG96EaJwT9PaQsRe5QCLcB/s1600/hume%2Bcantillon%2Bspecie%2Bflow%2Bmechanism%2Bmecanismo%2Bflujo%2Bespecie.jpg"/>
          <p:cNvPicPr>
            <a:picLocks noChangeAspect="1" noChangeArrowheads="1"/>
          </p:cNvPicPr>
          <p:nvPr/>
        </p:nvPicPr>
        <p:blipFill>
          <a:blip r:embed="rId2"/>
          <a:srcRect/>
          <a:stretch>
            <a:fillRect/>
          </a:stretch>
        </p:blipFill>
        <p:spPr bwMode="auto">
          <a:xfrm>
            <a:off x="71710" y="4869159"/>
            <a:ext cx="2131161" cy="1916349"/>
          </a:xfrm>
          <a:prstGeom prst="rect">
            <a:avLst/>
          </a:prstGeom>
          <a:noFill/>
        </p:spPr>
      </p:pic>
      <p:pic>
        <p:nvPicPr>
          <p:cNvPr id="2052" name="Picture 4">
            <a:hlinkClick r:id="rId3"/>
            <a:extLst>
              <a:ext uri="{FF2B5EF4-FFF2-40B4-BE49-F238E27FC236}">
                <a16:creationId xmlns:a16="http://schemas.microsoft.com/office/drawing/2014/main" id="{58062BD3-B61D-B8BE-BDD1-FB8ED491B5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6790" y="5031907"/>
            <a:ext cx="20955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848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body"/>
          </p:nvPr>
        </p:nvSpPr>
        <p:spPr>
          <a:xfrm>
            <a:off x="0" y="526256"/>
            <a:ext cx="5580111" cy="5999088"/>
          </a:xfrm>
          <a:ln>
            <a:solidFill>
              <a:schemeClr val="bg1"/>
            </a:solidFill>
          </a:ln>
        </p:spPr>
        <p:txBody>
          <a:bodyPr anchor="t">
            <a:normAutofit/>
          </a:bodyPr>
          <a:lstStyle/>
          <a:p>
            <a:pPr marL="336550" indent="-336550" algn="l">
              <a:lnSpc>
                <a:spcPct val="80000"/>
              </a:lnSpc>
              <a:spcBef>
                <a:spcPts val="500"/>
              </a:spcBef>
              <a:buFont typeface="Times New Roman" pitchFamily="16" charset="0"/>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defRPr/>
            </a:pPr>
            <a:r>
              <a:rPr lang="es-ES" sz="2400" dirty="0"/>
              <a:t>Das Adam Smith </a:t>
            </a:r>
            <a:r>
              <a:rPr lang="es-ES" sz="2400" dirty="0" err="1"/>
              <a:t>Problem</a:t>
            </a:r>
            <a:r>
              <a:rPr lang="es-ES" sz="2400" dirty="0"/>
              <a:t> </a:t>
            </a:r>
          </a:p>
          <a:p>
            <a:pPr algn="l">
              <a:lnSpc>
                <a:spcPct val="80000"/>
              </a:lnSpc>
              <a:spcBef>
                <a:spcPts val="500"/>
              </a:spcBef>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defRPr/>
            </a:pPr>
            <a:r>
              <a:rPr lang="es-ES" sz="2400" dirty="0"/>
              <a:t>	</a:t>
            </a:r>
            <a:r>
              <a:rPr lang="en-US" sz="2400" dirty="0"/>
              <a:t>(Edwin </a:t>
            </a:r>
            <a:r>
              <a:rPr lang="en-US" sz="2400" dirty="0" err="1"/>
              <a:t>Cannan</a:t>
            </a:r>
            <a:r>
              <a:rPr lang="en-US" sz="2400" dirty="0"/>
              <a:t>)</a:t>
            </a:r>
          </a:p>
          <a:p>
            <a:pPr algn="l">
              <a:lnSpc>
                <a:spcPct val="80000"/>
              </a:lnSpc>
              <a:spcBef>
                <a:spcPts val="500"/>
              </a:spcBef>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defRPr/>
            </a:pPr>
            <a:endParaRPr lang="es-ES" sz="2400" dirty="0"/>
          </a:p>
          <a:p>
            <a:pPr marL="336550" indent="-336550" algn="just" eaLnBrk="1" hangingPunct="1">
              <a:lnSpc>
                <a:spcPct val="80000"/>
              </a:lnSpc>
              <a:spcBef>
                <a:spcPts val="500"/>
              </a:spcBef>
              <a:buFont typeface="Times New Roman" pitchFamily="16" charset="0"/>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defRPr/>
            </a:pPr>
            <a:r>
              <a:rPr lang="es-ES" sz="1800" dirty="0">
                <a:solidFill>
                  <a:schemeClr val="accent2">
                    <a:lumMod val="75000"/>
                  </a:schemeClr>
                </a:solidFill>
                <a:latin typeface="Comic Sans MS" panose="030F0702030302020204" pitchFamily="66" charset="0"/>
                <a:ea typeface="+mn-ea"/>
                <a:cs typeface="+mn-cs"/>
              </a:rPr>
              <a:t>"No es de la benevolencia del carnicero, del cervecero o del panadero que esperamos obtener nuestra cena, sino de la consideración por su propio interés. Nos dirigimos, no a su humanidad, sino a su amor propio, y </a:t>
            </a:r>
            <a:r>
              <a:rPr lang="es-ES" sz="1800" b="1" dirty="0">
                <a:solidFill>
                  <a:schemeClr val="accent2">
                    <a:lumMod val="75000"/>
                  </a:schemeClr>
                </a:solidFill>
                <a:latin typeface="Comic Sans MS" panose="030F0702030302020204" pitchFamily="66" charset="0"/>
                <a:ea typeface="+mn-ea"/>
                <a:cs typeface="+mn-cs"/>
              </a:rPr>
              <a:t>nunca les hablamos de nuestras propias necesidades, </a:t>
            </a:r>
            <a:r>
              <a:rPr lang="es-ES" sz="1800" dirty="0">
                <a:solidFill>
                  <a:schemeClr val="accent2">
                    <a:lumMod val="75000"/>
                  </a:schemeClr>
                </a:solidFill>
                <a:latin typeface="Comic Sans MS" panose="030F0702030302020204" pitchFamily="66" charset="0"/>
                <a:ea typeface="+mn-ea"/>
                <a:cs typeface="+mn-cs"/>
              </a:rPr>
              <a:t>sino de sus ventajas. Nadie, más que un mendigo, elige depender principalmente de la benevolencia de sus conciudadanos"</a:t>
            </a:r>
            <a:r>
              <a:rPr lang="en-US" sz="1800" dirty="0">
                <a:solidFill>
                  <a:schemeClr val="accent2">
                    <a:lumMod val="75000"/>
                  </a:schemeClr>
                </a:solidFill>
                <a:latin typeface="Comic Sans MS" panose="030F0702030302020204" pitchFamily="66" charset="0"/>
                <a:ea typeface="+mn-ea"/>
                <a:cs typeface="+mn-cs"/>
              </a:rPr>
              <a:t>(</a:t>
            </a:r>
            <a:r>
              <a:rPr lang="en-US" sz="1800" dirty="0">
                <a:latin typeface="Comic Sans MS" panose="030F0702030302020204" pitchFamily="66" charset="0"/>
                <a:ea typeface="+mn-ea"/>
                <a:cs typeface="+mn-cs"/>
              </a:rPr>
              <a:t>RN, Libro</a:t>
            </a:r>
            <a:r>
              <a:rPr lang="es-ES" sz="1800" dirty="0">
                <a:latin typeface="Comic Sans MS" panose="030F0702030302020204" pitchFamily="66" charset="0"/>
                <a:ea typeface="+mn-ea"/>
                <a:cs typeface="+mn-cs"/>
              </a:rPr>
              <a:t> I, </a:t>
            </a:r>
            <a:r>
              <a:rPr lang="es-ES" sz="1800" dirty="0" err="1">
                <a:latin typeface="Comic Sans MS" panose="030F0702030302020204" pitchFamily="66" charset="0"/>
                <a:ea typeface="+mn-ea"/>
                <a:cs typeface="+mn-cs"/>
              </a:rPr>
              <a:t>cap</a:t>
            </a:r>
            <a:r>
              <a:rPr lang="es-ES" sz="1800" dirty="0">
                <a:latin typeface="Comic Sans MS" panose="030F0702030302020204" pitchFamily="66" charset="0"/>
                <a:ea typeface="+mn-ea"/>
                <a:cs typeface="+mn-cs"/>
              </a:rPr>
              <a:t> II, pp. 26-7</a:t>
            </a:r>
            <a:r>
              <a:rPr lang="en-US" sz="1800" dirty="0">
                <a:latin typeface="Comic Sans MS" panose="030F0702030302020204" pitchFamily="66" charset="0"/>
                <a:ea typeface="+mn-ea"/>
                <a:cs typeface="+mn-cs"/>
              </a:rPr>
              <a:t>) </a:t>
            </a:r>
          </a:p>
          <a:p>
            <a:pPr marL="336550" indent="-336550" algn="just" eaLnBrk="1" hangingPunct="1">
              <a:lnSpc>
                <a:spcPct val="80000"/>
              </a:lnSpc>
              <a:spcBef>
                <a:spcPts val="500"/>
              </a:spcBef>
              <a:buFont typeface="Times New Roman" pitchFamily="16" charset="0"/>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defRPr/>
            </a:pPr>
            <a:endParaRPr lang="en-US" sz="1800" dirty="0">
              <a:solidFill>
                <a:schemeClr val="accent2">
                  <a:lumMod val="75000"/>
                </a:schemeClr>
              </a:solidFill>
              <a:latin typeface="Comic Sans MS" panose="030F0702030302020204" pitchFamily="66" charset="0"/>
              <a:ea typeface="+mn-ea"/>
              <a:cs typeface="+mn-cs"/>
            </a:endParaRPr>
          </a:p>
          <a:p>
            <a:pPr marL="336550" indent="-336550" algn="just" eaLnBrk="1" hangingPunct="1">
              <a:lnSpc>
                <a:spcPct val="80000"/>
              </a:lnSpc>
              <a:spcBef>
                <a:spcPts val="500"/>
              </a:spcBef>
              <a:buFont typeface="Times New Roman" pitchFamily="16" charset="0"/>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defRPr/>
            </a:pPr>
            <a:endParaRPr lang="en-US" sz="1800" dirty="0">
              <a:solidFill>
                <a:schemeClr val="accent2">
                  <a:lumMod val="75000"/>
                </a:schemeClr>
              </a:solidFill>
              <a:latin typeface="Comic Sans MS" panose="030F0702030302020204" pitchFamily="66" charset="0"/>
              <a:ea typeface="+mn-ea"/>
              <a:cs typeface="+mn-cs"/>
            </a:endParaRPr>
          </a:p>
          <a:p>
            <a:pPr marL="336550" indent="-336550" algn="just" eaLnBrk="1" hangingPunct="1">
              <a:lnSpc>
                <a:spcPct val="80000"/>
              </a:lnSpc>
              <a:spcBef>
                <a:spcPts val="500"/>
              </a:spcBef>
              <a:buFont typeface="Times New Roman" pitchFamily="16" charset="0"/>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defRPr/>
            </a:pPr>
            <a:r>
              <a:rPr lang="en-US" sz="1800" dirty="0">
                <a:latin typeface="Comic Sans MS" panose="030F0702030302020204" pitchFamily="66" charset="0"/>
                <a:ea typeface="+mn-ea"/>
                <a:cs typeface="+mn-cs"/>
              </a:rPr>
              <a:t>¡HABLA DE LA PERSUASIÓN!</a:t>
            </a:r>
          </a:p>
          <a:p>
            <a:pPr marL="336550" indent="-336550" algn="just" eaLnBrk="1" hangingPunct="1">
              <a:lnSpc>
                <a:spcPct val="80000"/>
              </a:lnSpc>
              <a:spcBef>
                <a:spcPts val="500"/>
              </a:spcBef>
              <a:buFont typeface="Times New Roman" pitchFamily="16" charset="0"/>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defRPr/>
            </a:pPr>
            <a:r>
              <a:rPr lang="en-US" sz="1800" dirty="0" err="1">
                <a:latin typeface="Comic Sans MS" panose="030F0702030302020204" pitchFamily="66" charset="0"/>
                <a:ea typeface="+mn-ea"/>
                <a:cs typeface="+mn-cs"/>
              </a:rPr>
              <a:t>Intercambio</a:t>
            </a:r>
            <a:r>
              <a:rPr lang="en-US" sz="1800" dirty="0">
                <a:latin typeface="Comic Sans MS" panose="030F0702030302020204" pitchFamily="66" charset="0"/>
                <a:ea typeface="+mn-ea"/>
                <a:cs typeface="+mn-cs"/>
              </a:rPr>
              <a:t> </a:t>
            </a:r>
            <a:r>
              <a:rPr lang="en-US" sz="1800" dirty="0" err="1">
                <a:latin typeface="Comic Sans MS" panose="030F0702030302020204" pitchFamily="66" charset="0"/>
                <a:ea typeface="+mn-ea"/>
                <a:cs typeface="+mn-cs"/>
              </a:rPr>
              <a:t>por</a:t>
            </a:r>
            <a:r>
              <a:rPr lang="en-US" sz="1800" dirty="0">
                <a:latin typeface="Comic Sans MS" panose="030F0702030302020204" pitchFamily="66" charset="0"/>
                <a:ea typeface="+mn-ea"/>
                <a:cs typeface="+mn-cs"/>
              </a:rPr>
              <a:t> </a:t>
            </a:r>
            <a:r>
              <a:rPr lang="en-US" sz="1800" dirty="0" err="1">
                <a:latin typeface="Comic Sans MS" panose="030F0702030302020204" pitchFamily="66" charset="0"/>
                <a:ea typeface="+mn-ea"/>
                <a:cs typeface="+mn-cs"/>
              </a:rPr>
              <a:t>propensión</a:t>
            </a:r>
            <a:r>
              <a:rPr lang="en-US" sz="1800" dirty="0">
                <a:latin typeface="Comic Sans MS" panose="030F0702030302020204" pitchFamily="66" charset="0"/>
                <a:ea typeface="+mn-ea"/>
                <a:cs typeface="+mn-cs"/>
              </a:rPr>
              <a:t> natural a trocar, </a:t>
            </a:r>
            <a:r>
              <a:rPr lang="en-US" sz="1800" dirty="0" err="1">
                <a:latin typeface="Comic Sans MS" panose="030F0702030302020204" pitchFamily="66" charset="0"/>
                <a:ea typeface="+mn-ea"/>
                <a:cs typeface="+mn-cs"/>
              </a:rPr>
              <a:t>cambiar</a:t>
            </a:r>
            <a:r>
              <a:rPr lang="en-US" sz="1800" dirty="0">
                <a:latin typeface="Comic Sans MS" panose="030F0702030302020204" pitchFamily="66" charset="0"/>
                <a:ea typeface="+mn-ea"/>
                <a:cs typeface="+mn-cs"/>
              </a:rPr>
              <a:t> y </a:t>
            </a:r>
            <a:r>
              <a:rPr lang="en-US" sz="1800" dirty="0" err="1">
                <a:latin typeface="Comic Sans MS" panose="030F0702030302020204" pitchFamily="66" charset="0"/>
                <a:ea typeface="+mn-ea"/>
                <a:cs typeface="+mn-cs"/>
              </a:rPr>
              <a:t>permutar</a:t>
            </a:r>
            <a:r>
              <a:rPr lang="en-US" sz="1800" dirty="0">
                <a:latin typeface="Comic Sans MS" panose="030F0702030302020204" pitchFamily="66" charset="0"/>
                <a:ea typeface="+mn-ea"/>
                <a:cs typeface="+mn-cs"/>
              </a:rPr>
              <a:t> </a:t>
            </a:r>
            <a:r>
              <a:rPr lang="en-US" sz="1800" dirty="0" err="1">
                <a:latin typeface="Comic Sans MS" panose="030F0702030302020204" pitchFamily="66" charset="0"/>
                <a:ea typeface="+mn-ea"/>
                <a:cs typeface="+mn-cs"/>
              </a:rPr>
              <a:t>una</a:t>
            </a:r>
            <a:r>
              <a:rPr lang="en-US" sz="1800" dirty="0">
                <a:latin typeface="Comic Sans MS" panose="030F0702030302020204" pitchFamily="66" charset="0"/>
                <a:ea typeface="+mn-ea"/>
                <a:cs typeface="+mn-cs"/>
              </a:rPr>
              <a:t> </a:t>
            </a:r>
            <a:r>
              <a:rPr lang="en-US" sz="1800" dirty="0" err="1">
                <a:latin typeface="Comic Sans MS" panose="030F0702030302020204" pitchFamily="66" charset="0"/>
                <a:ea typeface="+mn-ea"/>
                <a:cs typeface="+mn-cs"/>
              </a:rPr>
              <a:t>cosa</a:t>
            </a:r>
            <a:r>
              <a:rPr lang="en-US" sz="1800" dirty="0">
                <a:latin typeface="Comic Sans MS" panose="030F0702030302020204" pitchFamily="66" charset="0"/>
                <a:ea typeface="+mn-ea"/>
                <a:cs typeface="+mn-cs"/>
              </a:rPr>
              <a:t> </a:t>
            </a:r>
            <a:r>
              <a:rPr lang="en-US" sz="1800" dirty="0" err="1">
                <a:latin typeface="Comic Sans MS" panose="030F0702030302020204" pitchFamily="66" charset="0"/>
                <a:ea typeface="+mn-ea"/>
                <a:cs typeface="+mn-cs"/>
              </a:rPr>
              <a:t>por</a:t>
            </a:r>
            <a:r>
              <a:rPr lang="en-US" sz="1800" dirty="0">
                <a:latin typeface="Comic Sans MS" panose="030F0702030302020204" pitchFamily="66" charset="0"/>
                <a:ea typeface="+mn-ea"/>
                <a:cs typeface="+mn-cs"/>
              </a:rPr>
              <a:t> </a:t>
            </a:r>
            <a:r>
              <a:rPr lang="en-US" sz="1800" dirty="0" err="1">
                <a:latin typeface="Comic Sans MS" panose="030F0702030302020204" pitchFamily="66" charset="0"/>
                <a:ea typeface="+mn-ea"/>
                <a:cs typeface="+mn-cs"/>
              </a:rPr>
              <a:t>otra</a:t>
            </a:r>
            <a:r>
              <a:rPr lang="en-US" sz="1800" dirty="0">
                <a:latin typeface="Comic Sans MS" panose="030F0702030302020204" pitchFamily="66" charset="0"/>
                <a:ea typeface="+mn-ea"/>
                <a:cs typeface="+mn-cs"/>
              </a:rPr>
              <a:t>, que </a:t>
            </a:r>
            <a:r>
              <a:rPr lang="en-US" sz="1800" dirty="0" err="1">
                <a:latin typeface="Comic Sans MS" panose="030F0702030302020204" pitchFamily="66" charset="0"/>
                <a:ea typeface="+mn-ea"/>
                <a:cs typeface="+mn-cs"/>
              </a:rPr>
              <a:t>depende</a:t>
            </a:r>
            <a:r>
              <a:rPr lang="en-US" sz="1800" dirty="0">
                <a:latin typeface="Comic Sans MS" panose="030F0702030302020204" pitchFamily="66" charset="0"/>
                <a:ea typeface="+mn-ea"/>
                <a:cs typeface="+mn-cs"/>
              </a:rPr>
              <a:t> del </a:t>
            </a:r>
            <a:r>
              <a:rPr lang="en-US" sz="1800" dirty="0" err="1">
                <a:latin typeface="Comic Sans MS" panose="030F0702030302020204" pitchFamily="66" charset="0"/>
                <a:ea typeface="+mn-ea"/>
                <a:cs typeface="+mn-cs"/>
              </a:rPr>
              <a:t>lenguaje</a:t>
            </a:r>
            <a:r>
              <a:rPr lang="en-US" sz="1800" dirty="0">
                <a:latin typeface="Comic Sans MS" panose="030F0702030302020204" pitchFamily="66" charset="0"/>
                <a:ea typeface="+mn-ea"/>
                <a:cs typeface="+mn-cs"/>
              </a:rPr>
              <a:t>.</a:t>
            </a:r>
            <a:endParaRPr lang="es-ES" sz="2400" dirty="0"/>
          </a:p>
        </p:txBody>
      </p:sp>
      <p:pic>
        <p:nvPicPr>
          <p:cNvPr id="3074" name="Picture 2">
            <a:hlinkClick r:id="rId3" action="ppaction://hlinksldjump"/>
          </p:cNvPr>
          <p:cNvPicPr>
            <a:picLocks noChangeAspect="1" noChangeArrowheads="1"/>
          </p:cNvPicPr>
          <p:nvPr/>
        </p:nvPicPr>
        <p:blipFill>
          <a:blip r:embed="rId4" cstate="print"/>
          <a:srcRect/>
          <a:stretch>
            <a:fillRect/>
          </a:stretch>
        </p:blipFill>
        <p:spPr bwMode="auto">
          <a:xfrm>
            <a:off x="5796136" y="1484784"/>
            <a:ext cx="2960443" cy="3729658"/>
          </a:xfrm>
          <a:prstGeom prst="rect">
            <a:avLst/>
          </a:prstGeom>
          <a:noFill/>
          <a:ln w="9525">
            <a:noFill/>
            <a:round/>
            <a:headEnd/>
            <a:tailEnd/>
          </a:ln>
          <a:effectLst/>
        </p:spPr>
      </p:pic>
      <p:sp>
        <p:nvSpPr>
          <p:cNvPr id="3076" name="Text Box 4"/>
          <p:cNvSpPr txBox="1">
            <a:spLocks noChangeArrowheads="1"/>
          </p:cNvSpPr>
          <p:nvPr/>
        </p:nvSpPr>
        <p:spPr bwMode="auto">
          <a:xfrm>
            <a:off x="5868144" y="5320513"/>
            <a:ext cx="2732136" cy="340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buClrTx/>
              <a:buFontTx/>
              <a:buNone/>
              <a:defRPr/>
            </a:pPr>
            <a:r>
              <a:rPr lang="es-ES" sz="1600" dirty="0">
                <a:solidFill>
                  <a:srgbClr val="3333CC"/>
                </a:solidFill>
                <a:effectLst>
                  <a:outerShdw blurRad="38100" dist="38100" dir="2700000" algn="tl">
                    <a:srgbClr val="C0C0C0"/>
                  </a:outerShdw>
                </a:effectLst>
              </a:rPr>
              <a:t>La Riqueza de las Naciones</a:t>
            </a:r>
          </a:p>
        </p:txBody>
      </p:sp>
      <p:sp>
        <p:nvSpPr>
          <p:cNvPr id="6" name="4 Título"/>
          <p:cNvSpPr txBox="1">
            <a:spLocks/>
          </p:cNvSpPr>
          <p:nvPr/>
        </p:nvSpPr>
        <p:spPr>
          <a:xfrm>
            <a:off x="6012160" y="188640"/>
            <a:ext cx="268498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a:solidFill>
                  <a:srgbClr val="7030A0"/>
                </a:solidFill>
                <a:effectLst>
                  <a:outerShdw blurRad="38100" dist="38100" dir="2700000" algn="tl">
                    <a:srgbClr val="000000">
                      <a:alpha val="43137"/>
                    </a:srgbClr>
                  </a:outerShdw>
                </a:effectLst>
                <a:latin typeface="+mn-lt"/>
                <a:ea typeface="+mn-ea"/>
                <a:cs typeface="+mn-cs"/>
              </a:rPr>
              <a:t>Economía</a:t>
            </a:r>
          </a:p>
        </p:txBody>
      </p:sp>
      <p:sp>
        <p:nvSpPr>
          <p:cNvPr id="2" name="CuadroTexto 1">
            <a:extLst>
              <a:ext uri="{FF2B5EF4-FFF2-40B4-BE49-F238E27FC236}">
                <a16:creationId xmlns:a16="http://schemas.microsoft.com/office/drawing/2014/main" id="{120D2380-67FE-6617-AD71-617D02D6BD81}"/>
              </a:ext>
            </a:extLst>
          </p:cNvPr>
          <p:cNvSpPr txBox="1"/>
          <p:nvPr/>
        </p:nvSpPr>
        <p:spPr>
          <a:xfrm>
            <a:off x="5209493" y="71046"/>
            <a:ext cx="2168735" cy="523220"/>
          </a:xfrm>
          <a:prstGeom prst="rect">
            <a:avLst/>
          </a:prstGeom>
          <a:noFill/>
        </p:spPr>
        <p:txBody>
          <a:bodyPr wrap="none" rtlCol="0">
            <a:spAutoFit/>
          </a:bodyPr>
          <a:lstStyle/>
          <a:p>
            <a:r>
              <a:rPr lang="es-ES" sz="2800" dirty="0">
                <a:solidFill>
                  <a:schemeClr val="accent1">
                    <a:lumMod val="75000"/>
                  </a:schemeClr>
                </a:solidFill>
                <a:effectLst>
                  <a:outerShdw blurRad="38100" dist="38100" dir="2700000" algn="tl">
                    <a:srgbClr val="000000">
                      <a:alpha val="43137"/>
                    </a:srgbClr>
                  </a:outerShdw>
                </a:effectLst>
              </a:rPr>
              <a:t>ADAM SMITH</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287524" y="260648"/>
            <a:ext cx="8568952" cy="6480720"/>
          </a:xfrm>
        </p:spPr>
        <p:txBody>
          <a:bodyPr>
            <a:noAutofit/>
          </a:bodyPr>
          <a:lstStyle/>
          <a:p>
            <a:r>
              <a:rPr lang="es-ES" sz="1800" dirty="0">
                <a:solidFill>
                  <a:schemeClr val="accent2">
                    <a:lumMod val="75000"/>
                  </a:schemeClr>
                </a:solidFill>
                <a:latin typeface="+mj-lt"/>
              </a:rPr>
              <a:t> "[Los ricos] consumen poco más que los pobres, y a pesar de su egoísmo y rapacidad naturales... dividen con los pobres el producto de todas sus mejoras. Son conducidos por una </a:t>
            </a:r>
            <a:r>
              <a:rPr lang="es-ES" sz="1800" b="1" dirty="0">
                <a:solidFill>
                  <a:schemeClr val="accent2">
                    <a:lumMod val="75000"/>
                  </a:schemeClr>
                </a:solidFill>
                <a:latin typeface="+mj-lt"/>
              </a:rPr>
              <a:t>mano invisible </a:t>
            </a:r>
            <a:r>
              <a:rPr lang="es-ES" sz="1800" dirty="0">
                <a:solidFill>
                  <a:schemeClr val="accent2">
                    <a:lumMod val="75000"/>
                  </a:schemeClr>
                </a:solidFill>
                <a:latin typeface="+mj-lt"/>
              </a:rPr>
              <a:t>a hacer casi la misma distribución de las cosas necesarias para la vida, que se habría hecho si la tierra hubiera sido dividida en partes iguales entre todos sus habitantes, y así, sin proponérselo, sin saberlo, promueven el interés de la sociedad, y proporcionan medios para la multiplicación de la especie”</a:t>
            </a:r>
            <a:r>
              <a:rPr lang="en-US" sz="1800" dirty="0">
                <a:solidFill>
                  <a:schemeClr val="accent2">
                    <a:lumMod val="75000"/>
                  </a:schemeClr>
                </a:solidFill>
                <a:latin typeface="+mj-lt"/>
              </a:rPr>
              <a:t> </a:t>
            </a:r>
          </a:p>
          <a:p>
            <a:pPr marL="0" indent="0">
              <a:buNone/>
            </a:pPr>
            <a:r>
              <a:rPr lang="en-US" sz="1800" dirty="0">
                <a:solidFill>
                  <a:schemeClr val="accent2">
                    <a:lumMod val="75000"/>
                  </a:schemeClr>
                </a:solidFill>
                <a:latin typeface="+mj-lt"/>
              </a:rPr>
              <a:t>	     </a:t>
            </a:r>
            <a:r>
              <a:rPr lang="en-US" sz="1800" dirty="0" err="1">
                <a:solidFill>
                  <a:schemeClr val="accent2">
                    <a:lumMod val="75000"/>
                  </a:schemeClr>
                </a:solidFill>
                <a:latin typeface="+mj-lt"/>
              </a:rPr>
              <a:t>Teoría</a:t>
            </a:r>
            <a:r>
              <a:rPr lang="en-US" sz="1800" dirty="0">
                <a:solidFill>
                  <a:schemeClr val="accent2">
                    <a:lumMod val="75000"/>
                  </a:schemeClr>
                </a:solidFill>
                <a:latin typeface="+mj-lt"/>
              </a:rPr>
              <a:t> de </a:t>
            </a:r>
            <a:r>
              <a:rPr lang="en-US" sz="1800" dirty="0" err="1">
                <a:solidFill>
                  <a:schemeClr val="accent2">
                    <a:lumMod val="75000"/>
                  </a:schemeClr>
                </a:solidFill>
                <a:latin typeface="+mj-lt"/>
              </a:rPr>
              <a:t>los</a:t>
            </a:r>
            <a:r>
              <a:rPr lang="en-US" sz="1800" dirty="0">
                <a:solidFill>
                  <a:schemeClr val="accent2">
                    <a:lumMod val="75000"/>
                  </a:schemeClr>
                </a:solidFill>
                <a:latin typeface="+mj-lt"/>
              </a:rPr>
              <a:t> </a:t>
            </a:r>
            <a:r>
              <a:rPr lang="en-US" sz="1800" dirty="0" err="1">
                <a:solidFill>
                  <a:schemeClr val="accent2">
                    <a:lumMod val="75000"/>
                  </a:schemeClr>
                </a:solidFill>
                <a:latin typeface="+mj-lt"/>
              </a:rPr>
              <a:t>Sentimientos</a:t>
            </a:r>
            <a:r>
              <a:rPr lang="en-US" sz="1800" dirty="0">
                <a:solidFill>
                  <a:schemeClr val="accent2">
                    <a:lumMod val="75000"/>
                  </a:schemeClr>
                </a:solidFill>
                <a:latin typeface="+mj-lt"/>
              </a:rPr>
              <a:t> Morales, </a:t>
            </a:r>
            <a:r>
              <a:rPr lang="en-US" sz="1800" dirty="0" err="1">
                <a:solidFill>
                  <a:schemeClr val="accent2">
                    <a:lumMod val="75000"/>
                  </a:schemeClr>
                </a:solidFill>
                <a:latin typeface="+mj-lt"/>
              </a:rPr>
              <a:t>Parte</a:t>
            </a:r>
            <a:r>
              <a:rPr lang="en-US" sz="1800" dirty="0">
                <a:solidFill>
                  <a:schemeClr val="accent2">
                    <a:lumMod val="75000"/>
                  </a:schemeClr>
                </a:solidFill>
                <a:latin typeface="+mj-lt"/>
              </a:rPr>
              <a:t> IV, </a:t>
            </a:r>
            <a:r>
              <a:rPr lang="en-US" sz="1800" dirty="0" err="1">
                <a:solidFill>
                  <a:schemeClr val="accent2">
                    <a:lumMod val="75000"/>
                  </a:schemeClr>
                </a:solidFill>
                <a:latin typeface="+mj-lt"/>
              </a:rPr>
              <a:t>Capítulo</a:t>
            </a:r>
            <a:r>
              <a:rPr lang="en-US" sz="1800" dirty="0">
                <a:solidFill>
                  <a:schemeClr val="accent2">
                    <a:lumMod val="75000"/>
                  </a:schemeClr>
                </a:solidFill>
                <a:latin typeface="+mj-lt"/>
              </a:rPr>
              <a:t> I, pp.184-5, para. 10</a:t>
            </a:r>
          </a:p>
          <a:p>
            <a:r>
              <a:rPr lang="es-ES" sz="1800" dirty="0">
                <a:solidFill>
                  <a:schemeClr val="accent2">
                    <a:lumMod val="75000"/>
                  </a:schemeClr>
                </a:solidFill>
                <a:latin typeface="+mj-lt"/>
              </a:rPr>
              <a:t>"Cada individuo... ni tiene la intención de promover el interés público, ni sabe cuánto lo está promoviendo... sólo pretende su propia seguridad; y dirigiendo esa industria de tal manera que su producto sea del mayor valor, sólo pretende su propio beneficio, y en esto, como en muchos otros casos, es conducido por una </a:t>
            </a:r>
            <a:r>
              <a:rPr lang="es-ES" sz="1800" b="1" dirty="0">
                <a:solidFill>
                  <a:schemeClr val="accent2">
                    <a:lumMod val="75000"/>
                  </a:schemeClr>
                </a:solidFill>
                <a:latin typeface="+mj-lt"/>
              </a:rPr>
              <a:t>mano invisible</a:t>
            </a:r>
            <a:r>
              <a:rPr lang="es-ES" sz="1800" dirty="0">
                <a:solidFill>
                  <a:schemeClr val="accent2">
                    <a:lumMod val="75000"/>
                  </a:schemeClr>
                </a:solidFill>
                <a:latin typeface="+mj-lt"/>
              </a:rPr>
              <a:t> a promover un fin que no formaba parte de su intención". </a:t>
            </a:r>
          </a:p>
          <a:p>
            <a:pPr marL="0" indent="0">
              <a:buNone/>
            </a:pPr>
            <a:r>
              <a:rPr lang="en-US" sz="1800" dirty="0">
                <a:solidFill>
                  <a:schemeClr val="accent2">
                    <a:lumMod val="75000"/>
                  </a:schemeClr>
                </a:solidFill>
                <a:latin typeface="+mj-lt"/>
              </a:rPr>
              <a:t>	     La </a:t>
            </a:r>
            <a:r>
              <a:rPr lang="en-US" sz="1800" dirty="0" err="1">
                <a:solidFill>
                  <a:schemeClr val="accent2">
                    <a:lumMod val="75000"/>
                  </a:schemeClr>
                </a:solidFill>
                <a:latin typeface="+mj-lt"/>
              </a:rPr>
              <a:t>Riqueza</a:t>
            </a:r>
            <a:r>
              <a:rPr lang="en-US" sz="1800" dirty="0">
                <a:solidFill>
                  <a:schemeClr val="accent2">
                    <a:lumMod val="75000"/>
                  </a:schemeClr>
                </a:solidFill>
                <a:latin typeface="+mj-lt"/>
              </a:rPr>
              <a:t> de las </a:t>
            </a:r>
            <a:r>
              <a:rPr lang="en-US" sz="1800" dirty="0" err="1">
                <a:solidFill>
                  <a:schemeClr val="accent2">
                    <a:lumMod val="75000"/>
                  </a:schemeClr>
                </a:solidFill>
                <a:latin typeface="+mj-lt"/>
              </a:rPr>
              <a:t>Naciones</a:t>
            </a:r>
            <a:r>
              <a:rPr lang="en-US" sz="1800" dirty="0">
                <a:solidFill>
                  <a:schemeClr val="accent2">
                    <a:lumMod val="75000"/>
                  </a:schemeClr>
                </a:solidFill>
                <a:latin typeface="+mj-lt"/>
              </a:rPr>
              <a:t>, Libro IV, </a:t>
            </a:r>
            <a:r>
              <a:rPr lang="en-US" sz="1800" dirty="0" err="1">
                <a:solidFill>
                  <a:schemeClr val="accent2">
                    <a:lumMod val="75000"/>
                  </a:schemeClr>
                </a:solidFill>
                <a:latin typeface="+mj-lt"/>
              </a:rPr>
              <a:t>Capítulo</a:t>
            </a:r>
            <a:r>
              <a:rPr lang="en-US" sz="1800" dirty="0">
                <a:solidFill>
                  <a:schemeClr val="accent2">
                    <a:lumMod val="75000"/>
                  </a:schemeClr>
                </a:solidFill>
                <a:latin typeface="+mj-lt"/>
              </a:rPr>
              <a:t> II, p. 456, para. 9.</a:t>
            </a:r>
          </a:p>
          <a:p>
            <a:r>
              <a:rPr lang="en-US" sz="1800" dirty="0">
                <a:solidFill>
                  <a:schemeClr val="accent2">
                    <a:lumMod val="75000"/>
                  </a:schemeClr>
                </a:solidFill>
                <a:latin typeface="+mj-lt"/>
              </a:rPr>
              <a:t>“</a:t>
            </a:r>
            <a:r>
              <a:rPr lang="es-ES" sz="1800" dirty="0">
                <a:solidFill>
                  <a:schemeClr val="accent2">
                    <a:lumMod val="75000"/>
                  </a:schemeClr>
                </a:solidFill>
                <a:latin typeface="+mj-lt"/>
              </a:rPr>
              <a:t>"Porque puede observarse que en todas las religiones politeístas, entre los salvajes, así como en las primeras edades de la antigüedad pagana, son sólo los acontecimientos irregulares de la naturaleza los que se atribuyen a la agencia y el poder de los dioses. El fuego quema, y el agua refresca; los cuerpos pesados descienden, y las substancias ligeras suben, por necesidad de su propia naturaleza; la </a:t>
            </a:r>
            <a:r>
              <a:rPr lang="es-ES" sz="1800" b="1" dirty="0">
                <a:solidFill>
                  <a:schemeClr val="accent2">
                    <a:lumMod val="75000"/>
                  </a:schemeClr>
                </a:solidFill>
                <a:latin typeface="+mj-lt"/>
              </a:rPr>
              <a:t>mano invisible </a:t>
            </a:r>
            <a:r>
              <a:rPr lang="es-ES" sz="1800" dirty="0">
                <a:solidFill>
                  <a:schemeClr val="accent2">
                    <a:lumMod val="75000"/>
                  </a:schemeClr>
                </a:solidFill>
                <a:latin typeface="+mj-lt"/>
              </a:rPr>
              <a:t>de Júpiter no se supuso detrás de esos asuntos. Pero los truenos y los relámpagos, las tormentas y el sol, esos acontecimientos más irregulares, se atribuyeron a su favor, o a su ira”.  </a:t>
            </a:r>
          </a:p>
          <a:p>
            <a:pPr marL="0" indent="0">
              <a:buNone/>
            </a:pPr>
            <a:r>
              <a:rPr lang="es-ES" sz="1800" dirty="0">
                <a:solidFill>
                  <a:schemeClr val="accent2">
                    <a:lumMod val="75000"/>
                  </a:schemeClr>
                </a:solidFill>
                <a:latin typeface="+mj-lt"/>
              </a:rPr>
              <a:t>	     Historia de la astronomía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67544" y="188640"/>
            <a:ext cx="8229600" cy="1143000"/>
          </a:xfrm>
        </p:spPr>
        <p:txBody>
          <a:bodyPr>
            <a:normAutofit/>
          </a:bodyPr>
          <a:lstStyle/>
          <a:p>
            <a:r>
              <a:rPr lang="es-ES" sz="2400" b="1" dirty="0">
                <a:solidFill>
                  <a:srgbClr val="7030A0"/>
                </a:solidFill>
                <a:effectLst>
                  <a:outerShdw blurRad="38100" dist="38100" dir="2700000" algn="tl">
                    <a:srgbClr val="000000">
                      <a:alpha val="43137"/>
                    </a:srgbClr>
                  </a:outerShdw>
                </a:effectLst>
                <a:latin typeface="+mn-lt"/>
                <a:ea typeface="+mn-ea"/>
                <a:cs typeface="+mn-cs"/>
              </a:rPr>
              <a:t>Economía</a:t>
            </a:r>
          </a:p>
        </p:txBody>
      </p:sp>
      <p:sp>
        <p:nvSpPr>
          <p:cNvPr id="7" name="6 Marcador de texto"/>
          <p:cNvSpPr>
            <a:spLocks noGrp="1"/>
          </p:cNvSpPr>
          <p:nvPr>
            <p:ph type="body" sz="quarter" idx="3"/>
          </p:nvPr>
        </p:nvSpPr>
        <p:spPr>
          <a:xfrm>
            <a:off x="235058" y="440259"/>
            <a:ext cx="4041775" cy="639762"/>
          </a:xfrm>
        </p:spPr>
        <p:txBody>
          <a:bodyPr>
            <a:normAutofit/>
          </a:bodyPr>
          <a:lstStyle/>
          <a:p>
            <a:pPr algn="ctr">
              <a:spcBef>
                <a:spcPct val="0"/>
              </a:spcBef>
            </a:pPr>
            <a:r>
              <a:rPr lang="es-ES" dirty="0">
                <a:solidFill>
                  <a:srgbClr val="7030A0"/>
                </a:solidFill>
                <a:effectLst>
                  <a:outerShdw blurRad="38100" dist="38100" dir="2700000" algn="tl">
                    <a:srgbClr val="000000">
                      <a:alpha val="43137"/>
                    </a:srgbClr>
                  </a:outerShdw>
                </a:effectLst>
              </a:rPr>
              <a:t>Adam Smith</a:t>
            </a:r>
          </a:p>
        </p:txBody>
      </p:sp>
      <p:sp>
        <p:nvSpPr>
          <p:cNvPr id="4" name="3 Marcador de contenido"/>
          <p:cNvSpPr>
            <a:spLocks noGrp="1"/>
          </p:cNvSpPr>
          <p:nvPr>
            <p:ph sz="quarter" idx="4"/>
          </p:nvPr>
        </p:nvSpPr>
        <p:spPr>
          <a:xfrm>
            <a:off x="254472" y="1080021"/>
            <a:ext cx="8889528" cy="4239320"/>
          </a:xfrm>
        </p:spPr>
        <p:txBody>
          <a:bodyPr>
            <a:noAutofit/>
          </a:bodyPr>
          <a:lstStyle/>
          <a:p>
            <a:r>
              <a:rPr lang="es-ES" sz="1800" dirty="0">
                <a:solidFill>
                  <a:schemeClr val="tx2">
                    <a:lumMod val="60000"/>
                    <a:lumOff val="40000"/>
                  </a:schemeClr>
                </a:solidFill>
                <a:latin typeface="Comic Sans MS" panose="030F0702030302020204" pitchFamily="66" charset="0"/>
              </a:rPr>
              <a:t>"</a:t>
            </a:r>
            <a:r>
              <a:rPr lang="es-ES" sz="2000" dirty="0">
                <a:solidFill>
                  <a:schemeClr val="accent2">
                    <a:lumMod val="75000"/>
                  </a:schemeClr>
                </a:solidFill>
                <a:latin typeface="Comic Sans MS" panose="030F0702030302020204" pitchFamily="66" charset="0"/>
              </a:rPr>
              <a:t>No hay arte que un gobierno aprenda antes de otro que el de drenar dinero de los bolsillos del pueblo" (RN, Capítulo II, Parte II, Apéndice a los Artículos I y II. - Libro V).</a:t>
            </a:r>
          </a:p>
          <a:p>
            <a:endParaRPr lang="es-ES" sz="2000" dirty="0">
              <a:solidFill>
                <a:schemeClr val="accent2">
                  <a:lumMod val="75000"/>
                </a:schemeClr>
              </a:solidFill>
              <a:latin typeface="Comic Sans MS" panose="030F0702030302020204" pitchFamily="66" charset="0"/>
            </a:endParaRPr>
          </a:p>
          <a:p>
            <a:r>
              <a:rPr lang="es-ES" sz="2000" dirty="0">
                <a:solidFill>
                  <a:schemeClr val="accent2">
                    <a:lumMod val="75000"/>
                  </a:schemeClr>
                </a:solidFill>
                <a:latin typeface="Comic Sans MS" panose="030F0702030302020204" pitchFamily="66" charset="0"/>
              </a:rPr>
              <a:t>"El hombre del sistema... a menudo está tan enamorado de la supuesta belleza de su propio plan ideal de gobierno, que no puede sufrir la menor desviación de ninguna parte de él... Parece imaginar que puede organizar a los diferentes miembros de una gran sociedad con la misma facilidad con que la mano dispone las diferentes piezas en un tablero de ajedrez. No considera que las piezas del tablero de ajedrez no tengan otro principio de movimiento que el que la mano imprime sobre ellas; pero, en el gran tablero de ajedrez de la sociedad humana, cada pieza tiene un principio de movimiento propio, completamente diferente del que la legislatura podría elegir para imprimirle</a:t>
            </a:r>
            <a:r>
              <a:rPr lang="en-US" sz="2000" dirty="0">
                <a:solidFill>
                  <a:schemeClr val="accent2">
                    <a:lumMod val="75000"/>
                  </a:schemeClr>
                </a:solidFill>
                <a:latin typeface="Comic Sans MS" panose="030F0702030302020204" pitchFamily="66" charset="0"/>
              </a:rPr>
              <a:t>” (TSM VI.ii.2.17)</a:t>
            </a:r>
            <a:endParaRPr lang="es-ES" sz="2000" dirty="0">
              <a:solidFill>
                <a:schemeClr val="accent2">
                  <a:lumMod val="75000"/>
                </a:schemeClr>
              </a:solidFill>
              <a:latin typeface="Comic Sans MS" panose="030F0702030302020204" pitchFamily="66" charset="0"/>
            </a:endParaRPr>
          </a:p>
        </p:txBody>
      </p:sp>
    </p:spTree>
    <p:extLst>
      <p:ext uri="{BB962C8B-B14F-4D97-AF65-F5344CB8AC3E}">
        <p14:creationId xmlns:p14="http://schemas.microsoft.com/office/powerpoint/2010/main" val="355401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contenido"/>
          <p:cNvSpPr>
            <a:spLocks noGrp="1"/>
          </p:cNvSpPr>
          <p:nvPr>
            <p:ph sz="quarter" idx="4"/>
          </p:nvPr>
        </p:nvSpPr>
        <p:spPr>
          <a:xfrm>
            <a:off x="539552" y="1412776"/>
            <a:ext cx="7992888" cy="5355532"/>
          </a:xfrm>
        </p:spPr>
        <p:txBody>
          <a:bodyPr>
            <a:normAutofit fontScale="55000" lnSpcReduction="20000"/>
          </a:bodyPr>
          <a:lstStyle/>
          <a:p>
            <a:r>
              <a:rPr lang="es-ES" sz="4400" dirty="0"/>
              <a:t>Economía de “darse cuenta": el trabajo ordenado (precio natural) es una </a:t>
            </a:r>
            <a:r>
              <a:rPr lang="es-ES" sz="4400" b="1" dirty="0"/>
              <a:t>institución</a:t>
            </a:r>
            <a:r>
              <a:rPr lang="es-ES" sz="4400" dirty="0"/>
              <a:t>.</a:t>
            </a:r>
          </a:p>
          <a:p>
            <a:endParaRPr lang="es-ES" sz="4400" dirty="0"/>
          </a:p>
          <a:p>
            <a:r>
              <a:rPr lang="es-ES" sz="4400" dirty="0"/>
              <a:t>No acumulación, sino crecimiento. El Estado no debe fomentar, sólo permitir la riqueza: </a:t>
            </a:r>
            <a:r>
              <a:rPr lang="es-ES" sz="4400" dirty="0">
                <a:solidFill>
                  <a:schemeClr val="accent2">
                    <a:lumMod val="75000"/>
                  </a:schemeClr>
                </a:solidFill>
              </a:rPr>
              <a:t>“La economía en crecimiento es alegre y cordial para todos los órdenes de la sociedad. La estacionaria es sombría y la que está en decline, es melancólica" </a:t>
            </a:r>
            <a:r>
              <a:rPr lang="es-ES" sz="4400" dirty="0"/>
              <a:t>(RN I.viii.43, 99). Los hábitos y los prejuicios son obstáculos al crecimiento (RN IV.v.b.39-40, 539; TSM V.2.13, 209).</a:t>
            </a:r>
          </a:p>
          <a:p>
            <a:endParaRPr lang="es-ES" sz="4400" dirty="0"/>
          </a:p>
          <a:p>
            <a:r>
              <a:rPr lang="es-ES" sz="4400" dirty="0"/>
              <a:t>Crítica al empresario. </a:t>
            </a:r>
            <a:r>
              <a:rPr lang="es-ES" sz="4500" dirty="0"/>
              <a:t>No hay diferentes espíritus emprendedores, sino</a:t>
            </a:r>
            <a:r>
              <a:rPr lang="es-ES" sz="4500" dirty="0">
                <a:solidFill>
                  <a:schemeClr val="accent2">
                    <a:lumMod val="75000"/>
                  </a:schemeClr>
                </a:solidFill>
              </a:rPr>
              <a:t> "el esfuerzo uniforme, constante e ininterrumpido de cada hombre por mejorar su condición".</a:t>
            </a:r>
            <a:endParaRPr lang="es-ES" sz="3400" dirty="0">
              <a:solidFill>
                <a:schemeClr val="accent2">
                  <a:lumMod val="75000"/>
                </a:schemeClr>
              </a:solidFill>
              <a:latin typeface="Comic Sans MS" panose="030F0702030302020204" pitchFamily="66" charset="0"/>
            </a:endParaRPr>
          </a:p>
        </p:txBody>
      </p:sp>
      <p:sp>
        <p:nvSpPr>
          <p:cNvPr id="5" name="4 Título"/>
          <p:cNvSpPr>
            <a:spLocks noGrp="1"/>
          </p:cNvSpPr>
          <p:nvPr>
            <p:ph type="title"/>
          </p:nvPr>
        </p:nvSpPr>
        <p:spPr>
          <a:xfrm>
            <a:off x="467544" y="188640"/>
            <a:ext cx="8229600" cy="1143000"/>
          </a:xfrm>
        </p:spPr>
        <p:txBody>
          <a:bodyPr>
            <a:normAutofit/>
          </a:bodyPr>
          <a:lstStyle/>
          <a:p>
            <a:r>
              <a:rPr lang="es-ES" sz="2400" b="1" dirty="0">
                <a:solidFill>
                  <a:srgbClr val="7030A0"/>
                </a:solidFill>
                <a:effectLst>
                  <a:outerShdw blurRad="38100" dist="38100" dir="2700000" algn="tl">
                    <a:srgbClr val="000000">
                      <a:alpha val="43137"/>
                    </a:srgbClr>
                  </a:outerShdw>
                </a:effectLst>
                <a:latin typeface="+mn-lt"/>
                <a:ea typeface="+mn-ea"/>
                <a:cs typeface="+mn-cs"/>
              </a:rPr>
              <a:t>Economía</a:t>
            </a:r>
          </a:p>
        </p:txBody>
      </p:sp>
      <p:sp>
        <p:nvSpPr>
          <p:cNvPr id="6" name="6 Marcador de texto"/>
          <p:cNvSpPr>
            <a:spLocks noGrp="1"/>
          </p:cNvSpPr>
          <p:nvPr>
            <p:ph type="body" sz="quarter" idx="3"/>
          </p:nvPr>
        </p:nvSpPr>
        <p:spPr>
          <a:xfrm>
            <a:off x="235058" y="440259"/>
            <a:ext cx="4041775" cy="639762"/>
          </a:xfrm>
        </p:spPr>
        <p:txBody>
          <a:bodyPr>
            <a:normAutofit/>
          </a:bodyPr>
          <a:lstStyle/>
          <a:p>
            <a:pPr algn="ctr">
              <a:spcBef>
                <a:spcPct val="0"/>
              </a:spcBef>
            </a:pPr>
            <a:r>
              <a:rPr lang="es-ES" dirty="0">
                <a:solidFill>
                  <a:srgbClr val="7030A0"/>
                </a:solidFill>
                <a:effectLst>
                  <a:outerShdw blurRad="38100" dist="38100" dir="2700000" algn="tl">
                    <a:srgbClr val="000000">
                      <a:alpha val="43137"/>
                    </a:srgbClr>
                  </a:outerShdw>
                </a:effectLst>
              </a:rPr>
              <a:t>Adam Smith</a:t>
            </a:r>
          </a:p>
        </p:txBody>
      </p:sp>
    </p:spTree>
    <p:extLst>
      <p:ext uri="{BB962C8B-B14F-4D97-AF65-F5344CB8AC3E}">
        <p14:creationId xmlns:p14="http://schemas.microsoft.com/office/powerpoint/2010/main" val="3652355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9" name="Group 1"/>
          <p:cNvGrpSpPr>
            <a:grpSpLocks/>
          </p:cNvGrpSpPr>
          <p:nvPr/>
        </p:nvGrpSpPr>
        <p:grpSpPr bwMode="auto">
          <a:xfrm>
            <a:off x="1219200" y="-1101725"/>
            <a:ext cx="8394700" cy="7404100"/>
            <a:chOff x="768" y="-694"/>
            <a:chExt cx="5288" cy="4664"/>
          </a:xfrm>
        </p:grpSpPr>
        <p:sp>
          <p:nvSpPr>
            <p:cNvPr id="6209" name="AutoShape 2"/>
            <p:cNvSpPr>
              <a:spLocks noChangeArrowheads="1"/>
            </p:cNvSpPr>
            <p:nvPr/>
          </p:nvSpPr>
          <p:spPr bwMode="auto">
            <a:xfrm rot="-10680000">
              <a:off x="918" y="-605"/>
              <a:ext cx="5063" cy="44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8 w 21600"/>
                <a:gd name="T19" fmla="*/ 0 h 21600"/>
                <a:gd name="T20" fmla="*/ 21600 w 21600"/>
                <a:gd name="T21" fmla="*/ 10798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lnTo>
                    <a:pt x="10799" y="0"/>
                  </a:lnTo>
                  <a:close/>
                </a:path>
                <a:path w="21600" h="21600" fill="none">
                  <a:moveTo>
                    <a:pt x="10799" y="0"/>
                  </a:moveTo>
                  <a:cubicBezTo>
                    <a:pt x="10799" y="0"/>
                    <a:pt x="10799" y="-1"/>
                    <a:pt x="10800" y="0"/>
                  </a:cubicBezTo>
                  <a:cubicBezTo>
                    <a:pt x="16764" y="0"/>
                    <a:pt x="21600" y="4835"/>
                    <a:pt x="21600" y="10800"/>
                  </a:cubicBezTo>
                </a:path>
              </a:pathLst>
            </a:custGeom>
            <a:noFill/>
            <a:ln w="9360">
              <a:solidFill>
                <a:srgbClr val="000000"/>
              </a:solidFill>
              <a:miter lim="800000"/>
              <a:headEnd/>
              <a:tailEnd/>
            </a:ln>
            <a:effectLst/>
          </p:spPr>
          <p:txBody>
            <a:bodyPr wrap="none" anchor="ctr"/>
            <a:lstStyle/>
            <a:p>
              <a:endParaRPr lang="es-ES"/>
            </a:p>
          </p:txBody>
        </p:sp>
        <p:sp>
          <p:nvSpPr>
            <p:cNvPr id="6210" name="Text Box 3"/>
            <p:cNvSpPr txBox="1">
              <a:spLocks noChangeArrowheads="1"/>
            </p:cNvSpPr>
            <p:nvPr/>
          </p:nvSpPr>
          <p:spPr bwMode="auto">
            <a:xfrm>
              <a:off x="768" y="1281"/>
              <a:ext cx="341" cy="277"/>
            </a:xfrm>
            <a:prstGeom prst="rect">
              <a:avLst/>
            </a:prstGeom>
            <a:noFill/>
            <a:ln w="9525">
              <a:noFill/>
              <a:round/>
              <a:headEnd/>
              <a:tailEnd/>
            </a:ln>
            <a:effectLst/>
          </p:spPr>
          <p:txBody>
            <a:bodyPr lIns="90000" tIns="46800" rIns="90000" bIns="46800">
              <a:spAutoFit/>
            </a:bodyPr>
            <a:lstStyle/>
            <a:p>
              <a:pPr algn="r">
                <a:spcBef>
                  <a:spcPts val="11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solidFill>
                    <a:srgbClr val="000000"/>
                  </a:solidFill>
                  <a:latin typeface="Times New Roman" charset="0"/>
                </a:rPr>
                <a:t>D</a:t>
              </a:r>
              <a:r>
                <a:rPr lang="es-ES" baseline="-25000">
                  <a:solidFill>
                    <a:srgbClr val="000000"/>
                  </a:solidFill>
                  <a:latin typeface="Times New Roman" charset="0"/>
                </a:rPr>
                <a:t>L</a:t>
              </a:r>
              <a:r>
                <a:rPr lang="es-ES" baseline="-40000">
                  <a:solidFill>
                    <a:srgbClr val="000000"/>
                  </a:solidFill>
                  <a:latin typeface="Times New Roman" charset="0"/>
                </a:rPr>
                <a:t>1</a:t>
              </a:r>
            </a:p>
          </p:txBody>
        </p:sp>
      </p:grpSp>
      <p:grpSp>
        <p:nvGrpSpPr>
          <p:cNvPr id="7172" name="Group 4"/>
          <p:cNvGrpSpPr>
            <a:grpSpLocks/>
          </p:cNvGrpSpPr>
          <p:nvPr/>
        </p:nvGrpSpPr>
        <p:grpSpPr bwMode="auto">
          <a:xfrm>
            <a:off x="914400" y="-704850"/>
            <a:ext cx="8316913" cy="7404100"/>
            <a:chOff x="576" y="-444"/>
            <a:chExt cx="5239" cy="4664"/>
          </a:xfrm>
        </p:grpSpPr>
        <p:sp>
          <p:nvSpPr>
            <p:cNvPr id="6207" name="AutoShape 5"/>
            <p:cNvSpPr>
              <a:spLocks noChangeArrowheads="1"/>
            </p:cNvSpPr>
            <p:nvPr/>
          </p:nvSpPr>
          <p:spPr bwMode="auto">
            <a:xfrm rot="-10680000">
              <a:off x="677" y="-355"/>
              <a:ext cx="5063" cy="44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8 w 21600"/>
                <a:gd name="T19" fmla="*/ 0 h 21600"/>
                <a:gd name="T20" fmla="*/ 21600 w 21600"/>
                <a:gd name="T21" fmla="*/ 10798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lnTo>
                    <a:pt x="10799" y="0"/>
                  </a:lnTo>
                  <a:close/>
                </a:path>
                <a:path w="21600" h="21600" fill="none">
                  <a:moveTo>
                    <a:pt x="10799" y="0"/>
                  </a:moveTo>
                  <a:cubicBezTo>
                    <a:pt x="10799" y="0"/>
                    <a:pt x="10799" y="-1"/>
                    <a:pt x="10800" y="0"/>
                  </a:cubicBezTo>
                  <a:cubicBezTo>
                    <a:pt x="16764" y="0"/>
                    <a:pt x="21600" y="4835"/>
                    <a:pt x="21600" y="10800"/>
                  </a:cubicBezTo>
                </a:path>
              </a:pathLst>
            </a:custGeom>
            <a:noFill/>
            <a:ln w="9360">
              <a:solidFill>
                <a:srgbClr val="000000"/>
              </a:solidFill>
              <a:miter lim="800000"/>
              <a:headEnd/>
              <a:tailEnd/>
            </a:ln>
            <a:effectLst/>
          </p:spPr>
          <p:txBody>
            <a:bodyPr wrap="none" anchor="ctr"/>
            <a:lstStyle/>
            <a:p>
              <a:endParaRPr lang="es-ES"/>
            </a:p>
          </p:txBody>
        </p:sp>
        <p:sp>
          <p:nvSpPr>
            <p:cNvPr id="6208" name="Text Box 6"/>
            <p:cNvSpPr txBox="1">
              <a:spLocks noChangeArrowheads="1"/>
            </p:cNvSpPr>
            <p:nvPr/>
          </p:nvSpPr>
          <p:spPr bwMode="auto">
            <a:xfrm>
              <a:off x="576" y="1570"/>
              <a:ext cx="341" cy="277"/>
            </a:xfrm>
            <a:prstGeom prst="rect">
              <a:avLst/>
            </a:prstGeom>
            <a:noFill/>
            <a:ln w="9525">
              <a:noFill/>
              <a:round/>
              <a:headEnd/>
              <a:tailEnd/>
            </a:ln>
            <a:effectLst/>
          </p:spPr>
          <p:txBody>
            <a:bodyPr lIns="90000" tIns="46800" rIns="90000" bIns="46800">
              <a:spAutoFit/>
            </a:bodyPr>
            <a:lstStyle/>
            <a:p>
              <a:pPr algn="r">
                <a:spcBef>
                  <a:spcPts val="11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solidFill>
                    <a:srgbClr val="000000"/>
                  </a:solidFill>
                  <a:latin typeface="Times New Roman" charset="0"/>
                </a:rPr>
                <a:t>D</a:t>
              </a:r>
              <a:r>
                <a:rPr lang="es-ES" baseline="-25000">
                  <a:solidFill>
                    <a:srgbClr val="000000"/>
                  </a:solidFill>
                  <a:latin typeface="Times New Roman" charset="0"/>
                </a:rPr>
                <a:t>L</a:t>
              </a:r>
              <a:r>
                <a:rPr lang="es-ES" baseline="-40000">
                  <a:solidFill>
                    <a:srgbClr val="000000"/>
                  </a:solidFill>
                  <a:latin typeface="Times New Roman" charset="0"/>
                </a:rPr>
                <a:t>0</a:t>
              </a:r>
            </a:p>
          </p:txBody>
        </p:sp>
      </p:grpSp>
      <p:grpSp>
        <p:nvGrpSpPr>
          <p:cNvPr id="7175" name="Group 7"/>
          <p:cNvGrpSpPr>
            <a:grpSpLocks/>
          </p:cNvGrpSpPr>
          <p:nvPr/>
        </p:nvGrpSpPr>
        <p:grpSpPr bwMode="auto">
          <a:xfrm>
            <a:off x="2051050" y="-1643063"/>
            <a:ext cx="8399463" cy="7408863"/>
            <a:chOff x="1292" y="-1035"/>
            <a:chExt cx="5291" cy="4667"/>
          </a:xfrm>
        </p:grpSpPr>
        <p:sp>
          <p:nvSpPr>
            <p:cNvPr id="6205" name="Text Box 8"/>
            <p:cNvSpPr txBox="1">
              <a:spLocks noChangeArrowheads="1"/>
            </p:cNvSpPr>
            <p:nvPr/>
          </p:nvSpPr>
          <p:spPr bwMode="auto">
            <a:xfrm>
              <a:off x="1465" y="1184"/>
              <a:ext cx="346" cy="277"/>
            </a:xfrm>
            <a:prstGeom prst="rect">
              <a:avLst/>
            </a:prstGeom>
            <a:noFill/>
            <a:ln w="9525">
              <a:noFill/>
              <a:round/>
              <a:headEnd/>
              <a:tailEnd/>
            </a:ln>
            <a:effectLst/>
          </p:spPr>
          <p:txBody>
            <a:bodyPr lIns="90000" tIns="46800" rIns="90000" bIns="46800">
              <a:spAutoFit/>
            </a:bodyPr>
            <a:lstStyle/>
            <a:p>
              <a:pPr algn="r">
                <a:spcBef>
                  <a:spcPts val="11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solidFill>
                    <a:srgbClr val="000000"/>
                  </a:solidFill>
                  <a:latin typeface="Times New Roman" charset="0"/>
                </a:rPr>
                <a:t>D</a:t>
              </a:r>
              <a:r>
                <a:rPr lang="es-ES" baseline="-25000">
                  <a:solidFill>
                    <a:srgbClr val="000000"/>
                  </a:solidFill>
                  <a:latin typeface="Times New Roman" charset="0"/>
                </a:rPr>
                <a:t>L</a:t>
              </a:r>
              <a:r>
                <a:rPr lang="es-ES" baseline="-40000">
                  <a:solidFill>
                    <a:srgbClr val="000000"/>
                  </a:solidFill>
                  <a:latin typeface="Times New Roman" charset="0"/>
                </a:rPr>
                <a:t>3</a:t>
              </a:r>
            </a:p>
          </p:txBody>
        </p:sp>
        <p:sp>
          <p:nvSpPr>
            <p:cNvPr id="6206" name="AutoShape 9"/>
            <p:cNvSpPr>
              <a:spLocks noChangeArrowheads="1"/>
            </p:cNvSpPr>
            <p:nvPr/>
          </p:nvSpPr>
          <p:spPr bwMode="auto">
            <a:xfrm rot="-10680000">
              <a:off x="1370" y="-945"/>
              <a:ext cx="5139" cy="44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8 w 21600"/>
                <a:gd name="T19" fmla="*/ 0 h 21600"/>
                <a:gd name="T20" fmla="*/ 21600 w 21600"/>
                <a:gd name="T21" fmla="*/ 10798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lnTo>
                    <a:pt x="10799" y="0"/>
                  </a:lnTo>
                  <a:close/>
                </a:path>
                <a:path w="21600" h="21600" fill="none">
                  <a:moveTo>
                    <a:pt x="10799" y="0"/>
                  </a:moveTo>
                  <a:cubicBezTo>
                    <a:pt x="10799" y="0"/>
                    <a:pt x="10799" y="-1"/>
                    <a:pt x="10800" y="0"/>
                  </a:cubicBezTo>
                  <a:cubicBezTo>
                    <a:pt x="16764" y="0"/>
                    <a:pt x="21600" y="4835"/>
                    <a:pt x="21600" y="10800"/>
                  </a:cubicBezTo>
                </a:path>
              </a:pathLst>
            </a:custGeom>
            <a:noFill/>
            <a:ln w="9360">
              <a:solidFill>
                <a:srgbClr val="000000"/>
              </a:solidFill>
              <a:miter lim="800000"/>
              <a:headEnd/>
              <a:tailEnd/>
            </a:ln>
            <a:effectLst/>
          </p:spPr>
          <p:txBody>
            <a:bodyPr wrap="none" anchor="ctr"/>
            <a:lstStyle/>
            <a:p>
              <a:endParaRPr lang="es-ES"/>
            </a:p>
          </p:txBody>
        </p:sp>
      </p:grpSp>
      <p:grpSp>
        <p:nvGrpSpPr>
          <p:cNvPr id="7178" name="Group 10"/>
          <p:cNvGrpSpPr>
            <a:grpSpLocks/>
          </p:cNvGrpSpPr>
          <p:nvPr/>
        </p:nvGrpSpPr>
        <p:grpSpPr bwMode="auto">
          <a:xfrm>
            <a:off x="-76200" y="304800"/>
            <a:ext cx="8378825" cy="6567488"/>
            <a:chOff x="-48" y="192"/>
            <a:chExt cx="5278" cy="4137"/>
          </a:xfrm>
        </p:grpSpPr>
        <p:sp>
          <p:nvSpPr>
            <p:cNvPr id="6201" name="Text Box 11"/>
            <p:cNvSpPr txBox="1">
              <a:spLocks noChangeArrowheads="1"/>
            </p:cNvSpPr>
            <p:nvPr/>
          </p:nvSpPr>
          <p:spPr bwMode="auto">
            <a:xfrm>
              <a:off x="-48" y="192"/>
              <a:ext cx="624" cy="543"/>
            </a:xfrm>
            <a:prstGeom prst="rect">
              <a:avLst/>
            </a:prstGeom>
            <a:noFill/>
            <a:ln w="9525">
              <a:noFill/>
              <a:round/>
              <a:headEnd/>
              <a:tailEnd/>
            </a:ln>
            <a:effectLst/>
          </p:spPr>
          <p:txBody>
            <a:bodyPr lIns="90000" tIns="46800" rIns="90000" bIns="46800">
              <a:spAutoFit/>
            </a:bodyPr>
            <a:lstStyle/>
            <a:p>
              <a:pPr algn="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sz="2000">
                <a:solidFill>
                  <a:srgbClr val="000000"/>
                </a:solidFill>
                <a:latin typeface="Times New Roman" charset="0"/>
              </a:endParaRPr>
            </a:p>
            <a:p>
              <a:pPr algn="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000">
                  <a:solidFill>
                    <a:srgbClr val="000000"/>
                  </a:solidFill>
                  <a:latin typeface="Times New Roman" charset="0"/>
                </a:rPr>
                <a:t> W</a:t>
              </a:r>
            </a:p>
          </p:txBody>
        </p:sp>
        <p:sp>
          <p:nvSpPr>
            <p:cNvPr id="6202" name="Text Box 12"/>
            <p:cNvSpPr txBox="1">
              <a:spLocks noChangeArrowheads="1"/>
            </p:cNvSpPr>
            <p:nvPr/>
          </p:nvSpPr>
          <p:spPr bwMode="auto">
            <a:xfrm>
              <a:off x="4415" y="3887"/>
              <a:ext cx="768" cy="443"/>
            </a:xfrm>
            <a:prstGeom prst="rect">
              <a:avLst/>
            </a:prstGeom>
            <a:noFill/>
            <a:ln w="9525">
              <a:noFill/>
              <a:round/>
              <a:headEnd/>
              <a:tailEnd/>
            </a:ln>
            <a:effectLst/>
          </p:spPr>
          <p:txBody>
            <a:bodyPr lIns="90000" tIns="46800" rIns="90000" bIns="46800">
              <a:spAutoFit/>
            </a:bodyP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sz="2000">
                <a:solidFill>
                  <a:srgbClr val="000000"/>
                </a:solidFill>
                <a:latin typeface="Times New Roman" charset="0"/>
              </a:endParaRPr>
            </a:p>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000">
                  <a:solidFill>
                    <a:srgbClr val="000000"/>
                  </a:solidFill>
                  <a:latin typeface="Times New Roman" charset="0"/>
                </a:rPr>
                <a:t>L</a:t>
              </a:r>
            </a:p>
          </p:txBody>
        </p:sp>
        <p:sp>
          <p:nvSpPr>
            <p:cNvPr id="6203" name="Line 13"/>
            <p:cNvSpPr>
              <a:spLocks noChangeShapeType="1"/>
            </p:cNvSpPr>
            <p:nvPr/>
          </p:nvSpPr>
          <p:spPr bwMode="auto">
            <a:xfrm flipV="1">
              <a:off x="528" y="328"/>
              <a:ext cx="1" cy="3795"/>
            </a:xfrm>
            <a:prstGeom prst="line">
              <a:avLst/>
            </a:prstGeom>
            <a:noFill/>
            <a:ln w="28440">
              <a:solidFill>
                <a:srgbClr val="000000"/>
              </a:solidFill>
              <a:miter lim="800000"/>
              <a:headEnd/>
              <a:tailEnd type="triangle" w="med" len="med"/>
            </a:ln>
            <a:effectLst/>
          </p:spPr>
          <p:txBody>
            <a:bodyPr/>
            <a:lstStyle/>
            <a:p>
              <a:endParaRPr lang="es-ES"/>
            </a:p>
          </p:txBody>
        </p:sp>
        <p:sp>
          <p:nvSpPr>
            <p:cNvPr id="6204" name="Line 14"/>
            <p:cNvSpPr>
              <a:spLocks noChangeShapeType="1"/>
            </p:cNvSpPr>
            <p:nvPr/>
          </p:nvSpPr>
          <p:spPr bwMode="auto">
            <a:xfrm>
              <a:off x="528" y="4117"/>
              <a:ext cx="4703" cy="10"/>
            </a:xfrm>
            <a:prstGeom prst="line">
              <a:avLst/>
            </a:prstGeom>
            <a:noFill/>
            <a:ln w="28440">
              <a:solidFill>
                <a:srgbClr val="000000"/>
              </a:solidFill>
              <a:miter lim="800000"/>
              <a:headEnd/>
              <a:tailEnd type="triangle" w="med" len="med"/>
            </a:ln>
            <a:effectLst/>
          </p:spPr>
          <p:txBody>
            <a:bodyPr/>
            <a:lstStyle/>
            <a:p>
              <a:endParaRPr lang="es-ES"/>
            </a:p>
          </p:txBody>
        </p:sp>
      </p:grpSp>
      <p:grpSp>
        <p:nvGrpSpPr>
          <p:cNvPr id="7183" name="Group 15"/>
          <p:cNvGrpSpPr>
            <a:grpSpLocks/>
          </p:cNvGrpSpPr>
          <p:nvPr/>
        </p:nvGrpSpPr>
        <p:grpSpPr bwMode="auto">
          <a:xfrm>
            <a:off x="1666875" y="-1335088"/>
            <a:ext cx="8321675" cy="7405688"/>
            <a:chOff x="1050" y="-841"/>
            <a:chExt cx="5242" cy="4665"/>
          </a:xfrm>
        </p:grpSpPr>
        <p:sp>
          <p:nvSpPr>
            <p:cNvPr id="6199" name="AutoShape 16"/>
            <p:cNvSpPr>
              <a:spLocks noChangeArrowheads="1"/>
            </p:cNvSpPr>
            <p:nvPr/>
          </p:nvSpPr>
          <p:spPr bwMode="auto">
            <a:xfrm rot="-10680000">
              <a:off x="1127" y="-752"/>
              <a:ext cx="5090" cy="44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798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lnTo>
                    <a:pt x="10799" y="0"/>
                  </a:lnTo>
                  <a:close/>
                </a:path>
                <a:path w="21600" h="21600" fill="none">
                  <a:moveTo>
                    <a:pt x="10799" y="0"/>
                  </a:moveTo>
                  <a:cubicBezTo>
                    <a:pt x="10799" y="0"/>
                    <a:pt x="10799" y="-1"/>
                    <a:pt x="10800" y="0"/>
                  </a:cubicBezTo>
                  <a:cubicBezTo>
                    <a:pt x="16764" y="0"/>
                    <a:pt x="21600" y="4835"/>
                    <a:pt x="21600" y="10800"/>
                  </a:cubicBezTo>
                </a:path>
              </a:pathLst>
            </a:custGeom>
            <a:noFill/>
            <a:ln w="9360">
              <a:solidFill>
                <a:srgbClr val="000000"/>
              </a:solidFill>
              <a:miter lim="800000"/>
              <a:headEnd/>
              <a:tailEnd/>
            </a:ln>
            <a:effectLst/>
          </p:spPr>
          <p:txBody>
            <a:bodyPr wrap="none" anchor="ctr"/>
            <a:lstStyle/>
            <a:p>
              <a:endParaRPr lang="es-ES"/>
            </a:p>
          </p:txBody>
        </p:sp>
        <p:sp>
          <p:nvSpPr>
            <p:cNvPr id="6200" name="Text Box 17"/>
            <p:cNvSpPr txBox="1">
              <a:spLocks noChangeArrowheads="1"/>
            </p:cNvSpPr>
            <p:nvPr/>
          </p:nvSpPr>
          <p:spPr bwMode="auto">
            <a:xfrm>
              <a:off x="1078" y="1177"/>
              <a:ext cx="343" cy="277"/>
            </a:xfrm>
            <a:prstGeom prst="rect">
              <a:avLst/>
            </a:prstGeom>
            <a:noFill/>
            <a:ln w="9525">
              <a:noFill/>
              <a:round/>
              <a:headEnd/>
              <a:tailEnd/>
            </a:ln>
            <a:effectLst/>
          </p:spPr>
          <p:txBody>
            <a:bodyPr lIns="90000" tIns="46800" rIns="90000" bIns="46800">
              <a:spAutoFit/>
            </a:bodyPr>
            <a:lstStyle/>
            <a:p>
              <a:pPr algn="r">
                <a:spcBef>
                  <a:spcPts val="11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solidFill>
                    <a:srgbClr val="000000"/>
                  </a:solidFill>
                  <a:latin typeface="Times New Roman" charset="0"/>
                </a:rPr>
                <a:t>D</a:t>
              </a:r>
              <a:r>
                <a:rPr lang="es-ES" baseline="-25000">
                  <a:solidFill>
                    <a:srgbClr val="000000"/>
                  </a:solidFill>
                  <a:latin typeface="Times New Roman" charset="0"/>
                </a:rPr>
                <a:t>L</a:t>
              </a:r>
              <a:r>
                <a:rPr lang="es-ES" baseline="-40000">
                  <a:solidFill>
                    <a:srgbClr val="000000"/>
                  </a:solidFill>
                  <a:latin typeface="Times New Roman" charset="0"/>
                </a:rPr>
                <a:t>2</a:t>
              </a:r>
            </a:p>
          </p:txBody>
        </p:sp>
      </p:grpSp>
      <p:grpSp>
        <p:nvGrpSpPr>
          <p:cNvPr id="7186" name="Group 18"/>
          <p:cNvGrpSpPr>
            <a:grpSpLocks/>
          </p:cNvGrpSpPr>
          <p:nvPr/>
        </p:nvGrpSpPr>
        <p:grpSpPr bwMode="auto">
          <a:xfrm>
            <a:off x="-1219200" y="-2454275"/>
            <a:ext cx="6321425" cy="8683625"/>
            <a:chOff x="-768" y="-1546"/>
            <a:chExt cx="3982" cy="5470"/>
          </a:xfrm>
        </p:grpSpPr>
        <p:sp>
          <p:nvSpPr>
            <p:cNvPr id="6197" name="AutoShape 19"/>
            <p:cNvSpPr>
              <a:spLocks noChangeArrowheads="1"/>
            </p:cNvSpPr>
            <p:nvPr/>
          </p:nvSpPr>
          <p:spPr bwMode="auto">
            <a:xfrm flipV="1">
              <a:off x="-768" y="-1546"/>
              <a:ext cx="3743" cy="54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7 w 21600"/>
                <a:gd name="T19" fmla="*/ 0 h 21600"/>
                <a:gd name="T20" fmla="*/ 21600 w 21600"/>
                <a:gd name="T21" fmla="*/ 10798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lnTo>
                    <a:pt x="10799" y="0"/>
                  </a:lnTo>
                  <a:close/>
                </a:path>
                <a:path w="21600" h="21600" fill="none">
                  <a:moveTo>
                    <a:pt x="10799" y="0"/>
                  </a:moveTo>
                  <a:cubicBezTo>
                    <a:pt x="10799" y="0"/>
                    <a:pt x="10799" y="-1"/>
                    <a:pt x="10800" y="0"/>
                  </a:cubicBezTo>
                  <a:cubicBezTo>
                    <a:pt x="16764" y="0"/>
                    <a:pt x="21600" y="4835"/>
                    <a:pt x="21600" y="10800"/>
                  </a:cubicBezTo>
                </a:path>
              </a:pathLst>
            </a:custGeom>
            <a:noFill/>
            <a:ln w="9360">
              <a:solidFill>
                <a:srgbClr val="000000"/>
              </a:solidFill>
              <a:miter lim="800000"/>
              <a:headEnd/>
              <a:tailEnd/>
            </a:ln>
            <a:effectLst/>
          </p:spPr>
          <p:txBody>
            <a:bodyPr wrap="none" anchor="ctr"/>
            <a:lstStyle/>
            <a:p>
              <a:endParaRPr lang="es-ES"/>
            </a:p>
          </p:txBody>
        </p:sp>
        <p:sp>
          <p:nvSpPr>
            <p:cNvPr id="6198" name="Text Box 20"/>
            <p:cNvSpPr txBox="1">
              <a:spLocks noChangeArrowheads="1"/>
            </p:cNvSpPr>
            <p:nvPr/>
          </p:nvSpPr>
          <p:spPr bwMode="auto">
            <a:xfrm>
              <a:off x="2879" y="901"/>
              <a:ext cx="336" cy="277"/>
            </a:xfrm>
            <a:prstGeom prst="rect">
              <a:avLst/>
            </a:prstGeom>
            <a:noFill/>
            <a:ln w="9525">
              <a:noFill/>
              <a:round/>
              <a:headEnd/>
              <a:tailEnd/>
            </a:ln>
            <a:effectLst/>
          </p:spPr>
          <p:txBody>
            <a:bodyPr lIns="90000" tIns="46800" rIns="90000" bIns="46800">
              <a:spAutoFit/>
            </a:bodyPr>
            <a:lstStyle/>
            <a:p>
              <a:pPr algn="r">
                <a:spcBef>
                  <a:spcPts val="11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solidFill>
                    <a:srgbClr val="000000"/>
                  </a:solidFill>
                  <a:latin typeface="Times New Roman" charset="0"/>
                </a:rPr>
                <a:t>S</a:t>
              </a:r>
              <a:r>
                <a:rPr lang="es-ES" baseline="-25000">
                  <a:solidFill>
                    <a:srgbClr val="000000"/>
                  </a:solidFill>
                  <a:latin typeface="Times New Roman" charset="0"/>
                </a:rPr>
                <a:t>L</a:t>
              </a:r>
              <a:r>
                <a:rPr lang="es-ES" baseline="-40000">
                  <a:solidFill>
                    <a:srgbClr val="000000"/>
                  </a:solidFill>
                  <a:latin typeface="Times New Roman" charset="0"/>
                </a:rPr>
                <a:t>1</a:t>
              </a:r>
            </a:p>
          </p:txBody>
        </p:sp>
      </p:grpSp>
      <p:grpSp>
        <p:nvGrpSpPr>
          <p:cNvPr id="7189" name="Group 21"/>
          <p:cNvGrpSpPr>
            <a:grpSpLocks/>
          </p:cNvGrpSpPr>
          <p:nvPr/>
        </p:nvGrpSpPr>
        <p:grpSpPr bwMode="auto">
          <a:xfrm>
            <a:off x="-914400" y="-2301875"/>
            <a:ext cx="6397625" cy="8683625"/>
            <a:chOff x="-576" y="-1450"/>
            <a:chExt cx="4030" cy="5470"/>
          </a:xfrm>
        </p:grpSpPr>
        <p:sp>
          <p:nvSpPr>
            <p:cNvPr id="6195" name="AutoShape 22"/>
            <p:cNvSpPr>
              <a:spLocks noChangeArrowheads="1"/>
            </p:cNvSpPr>
            <p:nvPr/>
          </p:nvSpPr>
          <p:spPr bwMode="auto">
            <a:xfrm flipV="1">
              <a:off x="-576" y="-1450"/>
              <a:ext cx="3743" cy="54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7 w 21600"/>
                <a:gd name="T19" fmla="*/ 0 h 21600"/>
                <a:gd name="T20" fmla="*/ 21600 w 21600"/>
                <a:gd name="T21" fmla="*/ 10798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lnTo>
                    <a:pt x="10799" y="0"/>
                  </a:lnTo>
                  <a:close/>
                </a:path>
                <a:path w="21600" h="21600" fill="none">
                  <a:moveTo>
                    <a:pt x="10799" y="0"/>
                  </a:moveTo>
                  <a:cubicBezTo>
                    <a:pt x="10799" y="0"/>
                    <a:pt x="10799" y="-1"/>
                    <a:pt x="10800" y="0"/>
                  </a:cubicBezTo>
                  <a:cubicBezTo>
                    <a:pt x="16764" y="0"/>
                    <a:pt x="21600" y="4835"/>
                    <a:pt x="21600" y="10800"/>
                  </a:cubicBezTo>
                </a:path>
              </a:pathLst>
            </a:custGeom>
            <a:noFill/>
            <a:ln w="9360">
              <a:solidFill>
                <a:srgbClr val="000000"/>
              </a:solidFill>
              <a:miter lim="800000"/>
              <a:headEnd/>
              <a:tailEnd/>
            </a:ln>
            <a:effectLst/>
          </p:spPr>
          <p:txBody>
            <a:bodyPr wrap="none" anchor="ctr"/>
            <a:lstStyle/>
            <a:p>
              <a:endParaRPr lang="es-ES"/>
            </a:p>
          </p:txBody>
        </p:sp>
        <p:sp>
          <p:nvSpPr>
            <p:cNvPr id="6196" name="Text Box 23"/>
            <p:cNvSpPr txBox="1">
              <a:spLocks noChangeArrowheads="1"/>
            </p:cNvSpPr>
            <p:nvPr/>
          </p:nvSpPr>
          <p:spPr bwMode="auto">
            <a:xfrm>
              <a:off x="3119" y="1054"/>
              <a:ext cx="336" cy="277"/>
            </a:xfrm>
            <a:prstGeom prst="rect">
              <a:avLst/>
            </a:prstGeom>
            <a:noFill/>
            <a:ln w="9525">
              <a:noFill/>
              <a:round/>
              <a:headEnd/>
              <a:tailEnd/>
            </a:ln>
            <a:effectLst/>
          </p:spPr>
          <p:txBody>
            <a:bodyPr lIns="90000" tIns="46800" rIns="90000" bIns="46800">
              <a:spAutoFit/>
            </a:bodyPr>
            <a:lstStyle/>
            <a:p>
              <a:pPr algn="r">
                <a:spcBef>
                  <a:spcPts val="11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solidFill>
                    <a:srgbClr val="000000"/>
                  </a:solidFill>
                  <a:latin typeface="Times New Roman" charset="0"/>
                </a:rPr>
                <a:t>S</a:t>
              </a:r>
              <a:r>
                <a:rPr lang="es-ES" baseline="-25000">
                  <a:solidFill>
                    <a:srgbClr val="000000"/>
                  </a:solidFill>
                  <a:latin typeface="Times New Roman" charset="0"/>
                </a:rPr>
                <a:t>L</a:t>
              </a:r>
              <a:r>
                <a:rPr lang="es-ES" baseline="-40000">
                  <a:solidFill>
                    <a:srgbClr val="000000"/>
                  </a:solidFill>
                  <a:latin typeface="Times New Roman" charset="0"/>
                </a:rPr>
                <a:t>2</a:t>
              </a:r>
            </a:p>
          </p:txBody>
        </p:sp>
      </p:grpSp>
      <p:grpSp>
        <p:nvGrpSpPr>
          <p:cNvPr id="7192" name="Group 24"/>
          <p:cNvGrpSpPr>
            <a:grpSpLocks/>
          </p:cNvGrpSpPr>
          <p:nvPr/>
        </p:nvGrpSpPr>
        <p:grpSpPr bwMode="auto">
          <a:xfrm>
            <a:off x="-1371600" y="-2819400"/>
            <a:ext cx="5940425" cy="8683625"/>
            <a:chOff x="-864" y="-1776"/>
            <a:chExt cx="3742" cy="5470"/>
          </a:xfrm>
        </p:grpSpPr>
        <p:sp>
          <p:nvSpPr>
            <p:cNvPr id="6193" name="AutoShape 25"/>
            <p:cNvSpPr>
              <a:spLocks noChangeArrowheads="1"/>
            </p:cNvSpPr>
            <p:nvPr/>
          </p:nvSpPr>
          <p:spPr bwMode="auto">
            <a:xfrm flipV="1">
              <a:off x="-864" y="-1776"/>
              <a:ext cx="3743" cy="54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7 w 21600"/>
                <a:gd name="T19" fmla="*/ 0 h 21600"/>
                <a:gd name="T20" fmla="*/ 21600 w 21600"/>
                <a:gd name="T21" fmla="*/ 10798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lnTo>
                    <a:pt x="10799" y="0"/>
                  </a:lnTo>
                  <a:close/>
                </a:path>
                <a:path w="21600" h="21600" fill="none">
                  <a:moveTo>
                    <a:pt x="10799" y="0"/>
                  </a:moveTo>
                  <a:cubicBezTo>
                    <a:pt x="10799" y="0"/>
                    <a:pt x="10799" y="-1"/>
                    <a:pt x="10800" y="0"/>
                  </a:cubicBezTo>
                  <a:cubicBezTo>
                    <a:pt x="16764" y="0"/>
                    <a:pt x="21600" y="4835"/>
                    <a:pt x="21600" y="10800"/>
                  </a:cubicBezTo>
                </a:path>
              </a:pathLst>
            </a:custGeom>
            <a:noFill/>
            <a:ln w="9360">
              <a:solidFill>
                <a:srgbClr val="000000"/>
              </a:solidFill>
              <a:miter lim="800000"/>
              <a:headEnd/>
              <a:tailEnd/>
            </a:ln>
            <a:effectLst/>
          </p:spPr>
          <p:txBody>
            <a:bodyPr wrap="none" anchor="ctr"/>
            <a:lstStyle/>
            <a:p>
              <a:endParaRPr lang="es-ES"/>
            </a:p>
          </p:txBody>
        </p:sp>
        <p:sp>
          <p:nvSpPr>
            <p:cNvPr id="6194" name="Text Box 26"/>
            <p:cNvSpPr txBox="1">
              <a:spLocks noChangeArrowheads="1"/>
            </p:cNvSpPr>
            <p:nvPr/>
          </p:nvSpPr>
          <p:spPr bwMode="auto">
            <a:xfrm>
              <a:off x="2543" y="864"/>
              <a:ext cx="336" cy="277"/>
            </a:xfrm>
            <a:prstGeom prst="rect">
              <a:avLst/>
            </a:prstGeom>
            <a:noFill/>
            <a:ln w="9525">
              <a:noFill/>
              <a:round/>
              <a:headEnd/>
              <a:tailEnd/>
            </a:ln>
            <a:effectLst/>
          </p:spPr>
          <p:txBody>
            <a:bodyPr lIns="90000" tIns="46800" rIns="90000" bIns="46800">
              <a:spAutoFit/>
            </a:bodyPr>
            <a:lstStyle/>
            <a:p>
              <a:pPr algn="r">
                <a:spcBef>
                  <a:spcPts val="11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solidFill>
                    <a:srgbClr val="000000"/>
                  </a:solidFill>
                  <a:latin typeface="Times New Roman" charset="0"/>
                </a:rPr>
                <a:t>S</a:t>
              </a:r>
              <a:r>
                <a:rPr lang="es-ES" baseline="-25000">
                  <a:solidFill>
                    <a:srgbClr val="000000"/>
                  </a:solidFill>
                  <a:latin typeface="Times New Roman" charset="0"/>
                </a:rPr>
                <a:t>L</a:t>
              </a:r>
              <a:r>
                <a:rPr lang="es-ES" baseline="-40000">
                  <a:solidFill>
                    <a:srgbClr val="000000"/>
                  </a:solidFill>
                  <a:latin typeface="Times New Roman" charset="0"/>
                </a:rPr>
                <a:t>0</a:t>
              </a:r>
            </a:p>
          </p:txBody>
        </p:sp>
      </p:grpSp>
      <p:grpSp>
        <p:nvGrpSpPr>
          <p:cNvPr id="7195" name="Group 27"/>
          <p:cNvGrpSpPr>
            <a:grpSpLocks/>
          </p:cNvGrpSpPr>
          <p:nvPr/>
        </p:nvGrpSpPr>
        <p:grpSpPr bwMode="auto">
          <a:xfrm>
            <a:off x="-685800" y="-2149475"/>
            <a:ext cx="6397625" cy="8683625"/>
            <a:chOff x="-432" y="-1354"/>
            <a:chExt cx="4030" cy="5470"/>
          </a:xfrm>
        </p:grpSpPr>
        <p:sp>
          <p:nvSpPr>
            <p:cNvPr id="6191" name="AutoShape 28"/>
            <p:cNvSpPr>
              <a:spLocks noChangeArrowheads="1"/>
            </p:cNvSpPr>
            <p:nvPr/>
          </p:nvSpPr>
          <p:spPr bwMode="auto">
            <a:xfrm flipV="1">
              <a:off x="-432" y="-1354"/>
              <a:ext cx="3743" cy="54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7 w 21600"/>
                <a:gd name="T19" fmla="*/ 0 h 21600"/>
                <a:gd name="T20" fmla="*/ 21600 w 21600"/>
                <a:gd name="T21" fmla="*/ 10798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lnTo>
                    <a:pt x="10799" y="0"/>
                  </a:lnTo>
                  <a:close/>
                </a:path>
                <a:path w="21600" h="21600" fill="none">
                  <a:moveTo>
                    <a:pt x="10799" y="0"/>
                  </a:moveTo>
                  <a:cubicBezTo>
                    <a:pt x="10799" y="0"/>
                    <a:pt x="10799" y="-1"/>
                    <a:pt x="10800" y="0"/>
                  </a:cubicBezTo>
                  <a:cubicBezTo>
                    <a:pt x="16764" y="0"/>
                    <a:pt x="21600" y="4835"/>
                    <a:pt x="21600" y="10800"/>
                  </a:cubicBezTo>
                </a:path>
              </a:pathLst>
            </a:custGeom>
            <a:noFill/>
            <a:ln w="9360">
              <a:solidFill>
                <a:srgbClr val="000000"/>
              </a:solidFill>
              <a:miter lim="800000"/>
              <a:headEnd/>
              <a:tailEnd/>
            </a:ln>
            <a:effectLst/>
          </p:spPr>
          <p:txBody>
            <a:bodyPr wrap="none" anchor="ctr"/>
            <a:lstStyle/>
            <a:p>
              <a:endParaRPr lang="es-ES"/>
            </a:p>
          </p:txBody>
        </p:sp>
        <p:sp>
          <p:nvSpPr>
            <p:cNvPr id="6192" name="Text Box 29"/>
            <p:cNvSpPr txBox="1">
              <a:spLocks noChangeArrowheads="1"/>
            </p:cNvSpPr>
            <p:nvPr/>
          </p:nvSpPr>
          <p:spPr bwMode="auto">
            <a:xfrm>
              <a:off x="3263" y="1295"/>
              <a:ext cx="336" cy="277"/>
            </a:xfrm>
            <a:prstGeom prst="rect">
              <a:avLst/>
            </a:prstGeom>
            <a:noFill/>
            <a:ln w="9525">
              <a:noFill/>
              <a:round/>
              <a:headEnd/>
              <a:tailEnd/>
            </a:ln>
            <a:effectLst/>
          </p:spPr>
          <p:txBody>
            <a:bodyPr lIns="90000" tIns="46800" rIns="90000" bIns="46800">
              <a:spAutoFit/>
            </a:bodyPr>
            <a:lstStyle/>
            <a:p>
              <a:pPr algn="r">
                <a:spcBef>
                  <a:spcPts val="11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solidFill>
                    <a:srgbClr val="000000"/>
                  </a:solidFill>
                  <a:latin typeface="Times New Roman" charset="0"/>
                </a:rPr>
                <a:t>S</a:t>
              </a:r>
              <a:r>
                <a:rPr lang="es-ES" baseline="-25000">
                  <a:solidFill>
                    <a:srgbClr val="000000"/>
                  </a:solidFill>
                  <a:latin typeface="Times New Roman" charset="0"/>
                </a:rPr>
                <a:t>L</a:t>
              </a:r>
              <a:r>
                <a:rPr lang="es-ES" baseline="-40000">
                  <a:solidFill>
                    <a:srgbClr val="000000"/>
                  </a:solidFill>
                  <a:latin typeface="Times New Roman" charset="0"/>
                </a:rPr>
                <a:t>3</a:t>
              </a:r>
            </a:p>
          </p:txBody>
        </p:sp>
      </p:grpSp>
      <p:sp>
        <p:nvSpPr>
          <p:cNvPr id="7198" name="Text Box 30"/>
          <p:cNvSpPr txBox="1">
            <a:spLocks noChangeArrowheads="1"/>
          </p:cNvSpPr>
          <p:nvPr/>
        </p:nvSpPr>
        <p:spPr bwMode="auto">
          <a:xfrm>
            <a:off x="-152400" y="5470525"/>
            <a:ext cx="990600" cy="509588"/>
          </a:xfrm>
          <a:prstGeom prst="rect">
            <a:avLst/>
          </a:prstGeom>
          <a:noFill/>
          <a:ln w="9525">
            <a:noFill/>
            <a:round/>
            <a:headEnd/>
            <a:tailEnd/>
          </a:ln>
          <a:effectLst/>
        </p:spPr>
        <p:txBody>
          <a:bodyPr lIns="90000" tIns="46800" rIns="90000" bIns="46800">
            <a:spAutoFit/>
          </a:bodyPr>
          <a:lstStyle/>
          <a:p>
            <a:pPr algn="r">
              <a:spcBef>
                <a:spcPts val="15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solidFill>
                  <a:srgbClr val="000000"/>
                </a:solidFill>
                <a:latin typeface="Times New Roman" charset="0"/>
              </a:rPr>
              <a:t>W</a:t>
            </a:r>
            <a:r>
              <a:rPr lang="es-ES" sz="2000">
                <a:solidFill>
                  <a:srgbClr val="000000"/>
                </a:solidFill>
                <a:latin typeface="Times New Roman" charset="0"/>
              </a:rPr>
              <a:t> </a:t>
            </a:r>
            <a:r>
              <a:rPr lang="es-ES" sz="2400" baseline="-25000">
                <a:solidFill>
                  <a:srgbClr val="000000"/>
                </a:solidFill>
                <a:latin typeface="Times New Roman" charset="0"/>
              </a:rPr>
              <a:t>sub</a:t>
            </a:r>
          </a:p>
        </p:txBody>
      </p:sp>
      <p:grpSp>
        <p:nvGrpSpPr>
          <p:cNvPr id="7199" name="Group 31"/>
          <p:cNvGrpSpPr>
            <a:grpSpLocks/>
          </p:cNvGrpSpPr>
          <p:nvPr/>
        </p:nvGrpSpPr>
        <p:grpSpPr bwMode="auto">
          <a:xfrm>
            <a:off x="838200" y="5638800"/>
            <a:ext cx="1751013" cy="911225"/>
            <a:chOff x="528" y="3552"/>
            <a:chExt cx="1103" cy="574"/>
          </a:xfrm>
        </p:grpSpPr>
        <p:sp>
          <p:nvSpPr>
            <p:cNvPr id="6184" name="Line 32"/>
            <p:cNvSpPr>
              <a:spLocks noChangeShapeType="1"/>
            </p:cNvSpPr>
            <p:nvPr/>
          </p:nvSpPr>
          <p:spPr bwMode="auto">
            <a:xfrm>
              <a:off x="1631" y="3600"/>
              <a:ext cx="1" cy="479"/>
            </a:xfrm>
            <a:prstGeom prst="line">
              <a:avLst/>
            </a:prstGeom>
            <a:noFill/>
            <a:ln w="9360">
              <a:solidFill>
                <a:srgbClr val="000000"/>
              </a:solidFill>
              <a:prstDash val="sysDot"/>
              <a:miter lim="800000"/>
              <a:headEnd/>
              <a:tailEnd/>
            </a:ln>
            <a:effectLst/>
          </p:spPr>
          <p:txBody>
            <a:bodyPr/>
            <a:lstStyle/>
            <a:p>
              <a:endParaRPr lang="es-ES"/>
            </a:p>
          </p:txBody>
        </p:sp>
        <p:sp>
          <p:nvSpPr>
            <p:cNvPr id="6185" name="Line 33"/>
            <p:cNvSpPr>
              <a:spLocks noChangeShapeType="1"/>
            </p:cNvSpPr>
            <p:nvPr/>
          </p:nvSpPr>
          <p:spPr bwMode="auto">
            <a:xfrm>
              <a:off x="528" y="3935"/>
              <a:ext cx="144" cy="144"/>
            </a:xfrm>
            <a:prstGeom prst="line">
              <a:avLst/>
            </a:prstGeom>
            <a:noFill/>
            <a:ln w="9360">
              <a:solidFill>
                <a:srgbClr val="000000"/>
              </a:solidFill>
              <a:prstDash val="sysDot"/>
              <a:miter lim="800000"/>
              <a:headEnd/>
              <a:tailEnd/>
            </a:ln>
            <a:effectLst/>
          </p:spPr>
          <p:txBody>
            <a:bodyPr/>
            <a:lstStyle/>
            <a:p>
              <a:endParaRPr lang="es-ES"/>
            </a:p>
          </p:txBody>
        </p:sp>
        <p:sp>
          <p:nvSpPr>
            <p:cNvPr id="6186" name="Line 34"/>
            <p:cNvSpPr>
              <a:spLocks noChangeShapeType="1"/>
            </p:cNvSpPr>
            <p:nvPr/>
          </p:nvSpPr>
          <p:spPr bwMode="auto">
            <a:xfrm>
              <a:off x="528" y="3696"/>
              <a:ext cx="384" cy="383"/>
            </a:xfrm>
            <a:prstGeom prst="line">
              <a:avLst/>
            </a:prstGeom>
            <a:noFill/>
            <a:ln w="9360" cap="rnd">
              <a:solidFill>
                <a:srgbClr val="000000"/>
              </a:solidFill>
              <a:prstDash val="sysDot"/>
              <a:miter lim="800000"/>
              <a:headEnd/>
              <a:tailEnd/>
            </a:ln>
            <a:effectLst/>
          </p:spPr>
          <p:txBody>
            <a:bodyPr/>
            <a:lstStyle/>
            <a:p>
              <a:endParaRPr lang="es-ES"/>
            </a:p>
          </p:txBody>
        </p:sp>
        <p:sp>
          <p:nvSpPr>
            <p:cNvPr id="6187" name="Line 35"/>
            <p:cNvSpPr>
              <a:spLocks noChangeShapeType="1"/>
            </p:cNvSpPr>
            <p:nvPr/>
          </p:nvSpPr>
          <p:spPr bwMode="auto">
            <a:xfrm>
              <a:off x="672" y="3552"/>
              <a:ext cx="575" cy="575"/>
            </a:xfrm>
            <a:prstGeom prst="line">
              <a:avLst/>
            </a:prstGeom>
            <a:noFill/>
            <a:ln w="9360">
              <a:solidFill>
                <a:srgbClr val="000000"/>
              </a:solidFill>
              <a:prstDash val="sysDot"/>
              <a:miter lim="800000"/>
              <a:headEnd/>
              <a:tailEnd/>
            </a:ln>
            <a:effectLst/>
          </p:spPr>
          <p:txBody>
            <a:bodyPr/>
            <a:lstStyle/>
            <a:p>
              <a:endParaRPr lang="es-ES"/>
            </a:p>
          </p:txBody>
        </p:sp>
        <p:sp>
          <p:nvSpPr>
            <p:cNvPr id="6188" name="Line 36"/>
            <p:cNvSpPr>
              <a:spLocks noChangeShapeType="1"/>
            </p:cNvSpPr>
            <p:nvPr/>
          </p:nvSpPr>
          <p:spPr bwMode="auto">
            <a:xfrm>
              <a:off x="959" y="3552"/>
              <a:ext cx="528" cy="575"/>
            </a:xfrm>
            <a:prstGeom prst="line">
              <a:avLst/>
            </a:prstGeom>
            <a:noFill/>
            <a:ln w="9360">
              <a:solidFill>
                <a:srgbClr val="000000"/>
              </a:solidFill>
              <a:prstDash val="sysDot"/>
              <a:miter lim="800000"/>
              <a:headEnd/>
              <a:tailEnd/>
            </a:ln>
            <a:effectLst/>
          </p:spPr>
          <p:txBody>
            <a:bodyPr/>
            <a:lstStyle/>
            <a:p>
              <a:endParaRPr lang="es-ES"/>
            </a:p>
          </p:txBody>
        </p:sp>
        <p:sp>
          <p:nvSpPr>
            <p:cNvPr id="6189" name="Line 37"/>
            <p:cNvSpPr>
              <a:spLocks noChangeShapeType="1"/>
            </p:cNvSpPr>
            <p:nvPr/>
          </p:nvSpPr>
          <p:spPr bwMode="auto">
            <a:xfrm>
              <a:off x="1247" y="3552"/>
              <a:ext cx="384" cy="431"/>
            </a:xfrm>
            <a:prstGeom prst="line">
              <a:avLst/>
            </a:prstGeom>
            <a:noFill/>
            <a:ln w="9360">
              <a:solidFill>
                <a:srgbClr val="000000"/>
              </a:solidFill>
              <a:prstDash val="sysDot"/>
              <a:miter lim="800000"/>
              <a:headEnd/>
              <a:tailEnd/>
            </a:ln>
            <a:effectLst/>
          </p:spPr>
          <p:txBody>
            <a:bodyPr/>
            <a:lstStyle/>
            <a:p>
              <a:endParaRPr lang="es-ES"/>
            </a:p>
          </p:txBody>
        </p:sp>
        <p:sp>
          <p:nvSpPr>
            <p:cNvPr id="6190" name="Line 38"/>
            <p:cNvSpPr>
              <a:spLocks noChangeShapeType="1"/>
            </p:cNvSpPr>
            <p:nvPr/>
          </p:nvSpPr>
          <p:spPr bwMode="auto">
            <a:xfrm>
              <a:off x="1439" y="3552"/>
              <a:ext cx="192" cy="192"/>
            </a:xfrm>
            <a:prstGeom prst="line">
              <a:avLst/>
            </a:prstGeom>
            <a:noFill/>
            <a:ln w="9360">
              <a:solidFill>
                <a:srgbClr val="000000"/>
              </a:solidFill>
              <a:prstDash val="sysDot"/>
              <a:miter lim="800000"/>
              <a:headEnd/>
              <a:tailEnd/>
            </a:ln>
            <a:effectLst/>
          </p:spPr>
          <p:txBody>
            <a:bodyPr/>
            <a:lstStyle/>
            <a:p>
              <a:endParaRPr lang="es-ES"/>
            </a:p>
          </p:txBody>
        </p:sp>
      </p:grpSp>
      <p:grpSp>
        <p:nvGrpSpPr>
          <p:cNvPr id="7207" name="Group 39"/>
          <p:cNvGrpSpPr>
            <a:grpSpLocks/>
          </p:cNvGrpSpPr>
          <p:nvPr/>
        </p:nvGrpSpPr>
        <p:grpSpPr bwMode="auto">
          <a:xfrm>
            <a:off x="3581400" y="4556125"/>
            <a:ext cx="606425" cy="1098550"/>
            <a:chOff x="2256" y="2870"/>
            <a:chExt cx="382" cy="692"/>
          </a:xfrm>
        </p:grpSpPr>
        <p:sp>
          <p:nvSpPr>
            <p:cNvPr id="6182" name="Text Box 40"/>
            <p:cNvSpPr txBox="1">
              <a:spLocks noChangeArrowheads="1"/>
            </p:cNvSpPr>
            <p:nvPr/>
          </p:nvSpPr>
          <p:spPr bwMode="auto">
            <a:xfrm>
              <a:off x="2256" y="2870"/>
              <a:ext cx="383" cy="693"/>
            </a:xfrm>
            <a:prstGeom prst="rect">
              <a:avLst/>
            </a:prstGeom>
            <a:noFill/>
            <a:ln w="9525">
              <a:noFill/>
              <a:round/>
              <a:headEnd/>
              <a:tailEnd/>
            </a:ln>
            <a:effectLst/>
          </p:spPr>
          <p:txBody>
            <a:bodyPr lIns="90000" tIns="46800" rIns="90000" bIns="46800">
              <a:spAutoFit/>
            </a:bodyPr>
            <a:lstStyle/>
            <a:p>
              <a:pPr algn="r">
                <a:spcBef>
                  <a:spcPts val="41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6600">
                  <a:solidFill>
                    <a:srgbClr val="000000"/>
                  </a:solidFill>
                  <a:latin typeface="Times New Roman" charset="0"/>
                </a:rPr>
                <a:t>.</a:t>
              </a:r>
            </a:p>
          </p:txBody>
        </p:sp>
        <p:sp>
          <p:nvSpPr>
            <p:cNvPr id="6183" name="Text Box 41"/>
            <p:cNvSpPr txBox="1">
              <a:spLocks noChangeArrowheads="1"/>
            </p:cNvSpPr>
            <p:nvPr/>
          </p:nvSpPr>
          <p:spPr bwMode="auto">
            <a:xfrm>
              <a:off x="2399" y="3119"/>
              <a:ext cx="239" cy="232"/>
            </a:xfrm>
            <a:prstGeom prst="rect">
              <a:avLst/>
            </a:prstGeom>
            <a:noFill/>
            <a:ln w="9525">
              <a:noFill/>
              <a:round/>
              <a:headEnd/>
              <a:tailEnd/>
            </a:ln>
            <a:effectLst/>
          </p:spPr>
          <p:txBody>
            <a:bodyPr lIns="90000" tIns="46800" rIns="90000" bIns="46800">
              <a:spAutoFit/>
            </a:bodyPr>
            <a:lstStyle/>
            <a:p>
              <a:pPr>
                <a:spcBef>
                  <a:spcPts val="11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solidFill>
                    <a:srgbClr val="000000"/>
                  </a:solidFill>
                  <a:latin typeface="Tahoma" pitchFamily="34" charset="0"/>
                </a:rPr>
                <a:t>2</a:t>
              </a:r>
            </a:p>
          </p:txBody>
        </p:sp>
      </p:grpSp>
      <p:grpSp>
        <p:nvGrpSpPr>
          <p:cNvPr id="7210" name="Group 42"/>
          <p:cNvGrpSpPr>
            <a:grpSpLocks/>
          </p:cNvGrpSpPr>
          <p:nvPr/>
        </p:nvGrpSpPr>
        <p:grpSpPr bwMode="auto">
          <a:xfrm>
            <a:off x="2971800" y="4676775"/>
            <a:ext cx="606425" cy="1098550"/>
            <a:chOff x="1872" y="2946"/>
            <a:chExt cx="382" cy="692"/>
          </a:xfrm>
        </p:grpSpPr>
        <p:sp>
          <p:nvSpPr>
            <p:cNvPr id="6180" name="Text Box 43"/>
            <p:cNvSpPr txBox="1">
              <a:spLocks noChangeArrowheads="1"/>
            </p:cNvSpPr>
            <p:nvPr/>
          </p:nvSpPr>
          <p:spPr bwMode="auto">
            <a:xfrm>
              <a:off x="1872" y="2946"/>
              <a:ext cx="383" cy="693"/>
            </a:xfrm>
            <a:prstGeom prst="rect">
              <a:avLst/>
            </a:prstGeom>
            <a:noFill/>
            <a:ln w="9525">
              <a:noFill/>
              <a:round/>
              <a:headEnd/>
              <a:tailEnd/>
            </a:ln>
            <a:effectLst/>
          </p:spPr>
          <p:txBody>
            <a:bodyPr lIns="90000" tIns="46800" rIns="90000" bIns="46800">
              <a:spAutoFit/>
            </a:bodyPr>
            <a:lstStyle/>
            <a:p>
              <a:pPr algn="r">
                <a:spcBef>
                  <a:spcPts val="41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6600">
                  <a:solidFill>
                    <a:srgbClr val="000000"/>
                  </a:solidFill>
                  <a:latin typeface="Times New Roman" charset="0"/>
                </a:rPr>
                <a:t>.</a:t>
              </a:r>
            </a:p>
          </p:txBody>
        </p:sp>
        <p:sp>
          <p:nvSpPr>
            <p:cNvPr id="6181" name="Text Box 44"/>
            <p:cNvSpPr txBox="1">
              <a:spLocks noChangeArrowheads="1"/>
            </p:cNvSpPr>
            <p:nvPr/>
          </p:nvSpPr>
          <p:spPr bwMode="auto">
            <a:xfrm>
              <a:off x="2016" y="3224"/>
              <a:ext cx="239" cy="232"/>
            </a:xfrm>
            <a:prstGeom prst="rect">
              <a:avLst/>
            </a:prstGeom>
            <a:noFill/>
            <a:ln w="9525">
              <a:noFill/>
              <a:round/>
              <a:headEnd/>
              <a:tailEnd/>
            </a:ln>
            <a:effectLst/>
          </p:spPr>
          <p:txBody>
            <a:bodyPr lIns="90000" tIns="46800" rIns="90000" bIns="46800">
              <a:spAutoFit/>
            </a:bodyPr>
            <a:lstStyle/>
            <a:p>
              <a:pPr>
                <a:spcBef>
                  <a:spcPts val="11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solidFill>
                    <a:srgbClr val="000000"/>
                  </a:solidFill>
                  <a:latin typeface="Tahoma" pitchFamily="34" charset="0"/>
                </a:rPr>
                <a:t>1</a:t>
              </a:r>
            </a:p>
          </p:txBody>
        </p:sp>
      </p:grpSp>
      <p:sp>
        <p:nvSpPr>
          <p:cNvPr id="7213" name="Line 45"/>
          <p:cNvSpPr>
            <a:spLocks noChangeShapeType="1"/>
          </p:cNvSpPr>
          <p:nvPr/>
        </p:nvSpPr>
        <p:spPr bwMode="auto">
          <a:xfrm>
            <a:off x="838200" y="5638800"/>
            <a:ext cx="7924800" cy="1588"/>
          </a:xfrm>
          <a:prstGeom prst="line">
            <a:avLst/>
          </a:prstGeom>
          <a:noFill/>
          <a:ln w="9360">
            <a:solidFill>
              <a:srgbClr val="000000"/>
            </a:solidFill>
            <a:prstDash val="sysDot"/>
            <a:miter lim="800000"/>
            <a:headEnd/>
            <a:tailEnd/>
          </a:ln>
          <a:effectLst/>
        </p:spPr>
        <p:txBody>
          <a:bodyPr/>
          <a:lstStyle/>
          <a:p>
            <a:endParaRPr lang="es-ES"/>
          </a:p>
        </p:txBody>
      </p:sp>
      <p:grpSp>
        <p:nvGrpSpPr>
          <p:cNvPr id="7214" name="Group 46"/>
          <p:cNvGrpSpPr>
            <a:grpSpLocks/>
          </p:cNvGrpSpPr>
          <p:nvPr/>
        </p:nvGrpSpPr>
        <p:grpSpPr bwMode="auto">
          <a:xfrm>
            <a:off x="2133600" y="4800600"/>
            <a:ext cx="681038" cy="1098550"/>
            <a:chOff x="1344" y="3024"/>
            <a:chExt cx="429" cy="692"/>
          </a:xfrm>
        </p:grpSpPr>
        <p:sp>
          <p:nvSpPr>
            <p:cNvPr id="6178" name="Text Box 47"/>
            <p:cNvSpPr txBox="1">
              <a:spLocks noChangeArrowheads="1"/>
            </p:cNvSpPr>
            <p:nvPr/>
          </p:nvSpPr>
          <p:spPr bwMode="auto">
            <a:xfrm>
              <a:off x="1344" y="3024"/>
              <a:ext cx="383" cy="693"/>
            </a:xfrm>
            <a:prstGeom prst="rect">
              <a:avLst/>
            </a:prstGeom>
            <a:noFill/>
            <a:ln w="9525">
              <a:noFill/>
              <a:round/>
              <a:headEnd/>
              <a:tailEnd/>
            </a:ln>
            <a:effectLst/>
          </p:spPr>
          <p:txBody>
            <a:bodyPr lIns="90000" tIns="46800" rIns="90000" bIns="46800">
              <a:spAutoFit/>
            </a:bodyPr>
            <a:lstStyle/>
            <a:p>
              <a:pPr algn="r">
                <a:spcBef>
                  <a:spcPts val="41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6600">
                  <a:solidFill>
                    <a:srgbClr val="000000"/>
                  </a:solidFill>
                  <a:latin typeface="Times New Roman" charset="0"/>
                </a:rPr>
                <a:t>.</a:t>
              </a:r>
            </a:p>
          </p:txBody>
        </p:sp>
        <p:sp>
          <p:nvSpPr>
            <p:cNvPr id="6179" name="Text Box 48"/>
            <p:cNvSpPr txBox="1">
              <a:spLocks noChangeArrowheads="1"/>
            </p:cNvSpPr>
            <p:nvPr/>
          </p:nvSpPr>
          <p:spPr bwMode="auto">
            <a:xfrm>
              <a:off x="1535" y="3234"/>
              <a:ext cx="239" cy="232"/>
            </a:xfrm>
            <a:prstGeom prst="rect">
              <a:avLst/>
            </a:prstGeom>
            <a:noFill/>
            <a:ln w="9525">
              <a:noFill/>
              <a:round/>
              <a:headEnd/>
              <a:tailEnd/>
            </a:ln>
            <a:effectLst/>
          </p:spPr>
          <p:txBody>
            <a:bodyPr lIns="90000" tIns="46800" rIns="90000" bIns="46800">
              <a:spAutoFit/>
            </a:bodyPr>
            <a:lstStyle/>
            <a:p>
              <a:pPr>
                <a:spcBef>
                  <a:spcPts val="11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solidFill>
                    <a:srgbClr val="000000"/>
                  </a:solidFill>
                  <a:latin typeface="Tahoma" pitchFamily="34" charset="0"/>
                </a:rPr>
                <a:t>0</a:t>
              </a:r>
            </a:p>
          </p:txBody>
        </p:sp>
      </p:grpSp>
      <p:grpSp>
        <p:nvGrpSpPr>
          <p:cNvPr id="7217" name="Group 49"/>
          <p:cNvGrpSpPr>
            <a:grpSpLocks/>
          </p:cNvGrpSpPr>
          <p:nvPr/>
        </p:nvGrpSpPr>
        <p:grpSpPr bwMode="auto">
          <a:xfrm>
            <a:off x="4114800" y="4295775"/>
            <a:ext cx="606425" cy="1098550"/>
            <a:chOff x="2592" y="2706"/>
            <a:chExt cx="382" cy="692"/>
          </a:xfrm>
        </p:grpSpPr>
        <p:sp>
          <p:nvSpPr>
            <p:cNvPr id="6176" name="Text Box 50"/>
            <p:cNvSpPr txBox="1">
              <a:spLocks noChangeArrowheads="1"/>
            </p:cNvSpPr>
            <p:nvPr/>
          </p:nvSpPr>
          <p:spPr bwMode="auto">
            <a:xfrm>
              <a:off x="2592" y="2706"/>
              <a:ext cx="383" cy="693"/>
            </a:xfrm>
            <a:prstGeom prst="rect">
              <a:avLst/>
            </a:prstGeom>
            <a:noFill/>
            <a:ln w="9525">
              <a:noFill/>
              <a:round/>
              <a:headEnd/>
              <a:tailEnd/>
            </a:ln>
            <a:effectLst/>
          </p:spPr>
          <p:txBody>
            <a:bodyPr lIns="90000" tIns="46800" rIns="90000" bIns="46800">
              <a:spAutoFit/>
            </a:bodyPr>
            <a:lstStyle/>
            <a:p>
              <a:pPr algn="r">
                <a:spcBef>
                  <a:spcPts val="41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6600">
                  <a:solidFill>
                    <a:srgbClr val="000000"/>
                  </a:solidFill>
                  <a:latin typeface="Times New Roman" charset="0"/>
                </a:rPr>
                <a:t>.</a:t>
              </a:r>
            </a:p>
          </p:txBody>
        </p:sp>
        <p:sp>
          <p:nvSpPr>
            <p:cNvPr id="6177" name="Text Box 51"/>
            <p:cNvSpPr txBox="1">
              <a:spLocks noChangeArrowheads="1"/>
            </p:cNvSpPr>
            <p:nvPr/>
          </p:nvSpPr>
          <p:spPr bwMode="auto">
            <a:xfrm>
              <a:off x="2736" y="2928"/>
              <a:ext cx="239" cy="232"/>
            </a:xfrm>
            <a:prstGeom prst="rect">
              <a:avLst/>
            </a:prstGeom>
            <a:noFill/>
            <a:ln w="9525">
              <a:noFill/>
              <a:round/>
              <a:headEnd/>
              <a:tailEnd/>
            </a:ln>
            <a:effectLst/>
          </p:spPr>
          <p:txBody>
            <a:bodyPr lIns="90000" tIns="46800" rIns="90000" bIns="46800">
              <a:spAutoFit/>
            </a:bodyPr>
            <a:lstStyle/>
            <a:p>
              <a:pPr>
                <a:spcBef>
                  <a:spcPts val="11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solidFill>
                    <a:srgbClr val="000000"/>
                  </a:solidFill>
                  <a:latin typeface="Tahoma" pitchFamily="34" charset="0"/>
                </a:rPr>
                <a:t>3</a:t>
              </a:r>
            </a:p>
          </p:txBody>
        </p:sp>
      </p:grpSp>
      <p:sp>
        <p:nvSpPr>
          <p:cNvPr id="7220" name="Freeform 52"/>
          <p:cNvSpPr>
            <a:spLocks noChangeArrowheads="1"/>
          </p:cNvSpPr>
          <p:nvPr/>
        </p:nvSpPr>
        <p:spPr bwMode="auto">
          <a:xfrm>
            <a:off x="838200" y="4470400"/>
            <a:ext cx="7924800" cy="1206500"/>
          </a:xfrm>
          <a:custGeom>
            <a:avLst/>
            <a:gdLst>
              <a:gd name="T0" fmla="*/ 0 w 4992"/>
              <a:gd name="T1" fmla="*/ 1168400 h 760"/>
              <a:gd name="T2" fmla="*/ 1828800 w 4992"/>
              <a:gd name="T3" fmla="*/ 1168400 h 760"/>
              <a:gd name="T4" fmla="*/ 2514600 w 4992"/>
              <a:gd name="T5" fmla="*/ 1016000 h 760"/>
              <a:gd name="T6" fmla="*/ 3124200 w 4992"/>
              <a:gd name="T7" fmla="*/ 939800 h 760"/>
              <a:gd name="T8" fmla="*/ 3657600 w 4992"/>
              <a:gd name="T9" fmla="*/ 635000 h 760"/>
              <a:gd name="T10" fmla="*/ 4800600 w 4992"/>
              <a:gd name="T11" fmla="*/ 25400 h 760"/>
              <a:gd name="T12" fmla="*/ 5867400 w 4992"/>
              <a:gd name="T13" fmla="*/ 482600 h 760"/>
              <a:gd name="T14" fmla="*/ 6705600 w 4992"/>
              <a:gd name="T15" fmla="*/ 1092200 h 760"/>
              <a:gd name="T16" fmla="*/ 7924800 w 4992"/>
              <a:gd name="T17" fmla="*/ 1168400 h 7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92" h="760">
                <a:moveTo>
                  <a:pt x="0" y="736"/>
                </a:moveTo>
                <a:cubicBezTo>
                  <a:pt x="444" y="744"/>
                  <a:pt x="888" y="752"/>
                  <a:pt x="1152" y="736"/>
                </a:cubicBezTo>
                <a:cubicBezTo>
                  <a:pt x="1416" y="720"/>
                  <a:pt x="1448" y="664"/>
                  <a:pt x="1584" y="640"/>
                </a:cubicBezTo>
                <a:cubicBezTo>
                  <a:pt x="1720" y="616"/>
                  <a:pt x="1848" y="632"/>
                  <a:pt x="1968" y="592"/>
                </a:cubicBezTo>
                <a:cubicBezTo>
                  <a:pt x="2088" y="552"/>
                  <a:pt x="2128" y="496"/>
                  <a:pt x="2304" y="400"/>
                </a:cubicBezTo>
                <a:cubicBezTo>
                  <a:pt x="2480" y="304"/>
                  <a:pt x="2792" y="32"/>
                  <a:pt x="3024" y="16"/>
                </a:cubicBezTo>
                <a:cubicBezTo>
                  <a:pt x="3256" y="0"/>
                  <a:pt x="3496" y="192"/>
                  <a:pt x="3696" y="304"/>
                </a:cubicBezTo>
                <a:cubicBezTo>
                  <a:pt x="3896" y="416"/>
                  <a:pt x="4008" y="616"/>
                  <a:pt x="4224" y="688"/>
                </a:cubicBezTo>
                <a:cubicBezTo>
                  <a:pt x="4440" y="760"/>
                  <a:pt x="4864" y="728"/>
                  <a:pt x="4992" y="736"/>
                </a:cubicBezTo>
              </a:path>
            </a:pathLst>
          </a:custGeom>
          <a:gradFill rotWithShape="0">
            <a:gsLst>
              <a:gs pos="0">
                <a:srgbClr val="FFFFFF"/>
              </a:gs>
              <a:gs pos="100000">
                <a:srgbClr val="33CC33"/>
              </a:gs>
            </a:gsLst>
            <a:path path="rect">
              <a:fillToRect l="50000" t="50000" r="50000" b="50000"/>
            </a:path>
          </a:gradFill>
          <a:ln w="28440">
            <a:solidFill>
              <a:srgbClr val="008000"/>
            </a:solidFill>
            <a:miter lim="800000"/>
            <a:headEnd/>
            <a:tailEnd/>
          </a:ln>
          <a:effectLst/>
        </p:spPr>
        <p:txBody>
          <a:bodyPr wrap="none" anchor="ctr"/>
          <a:lstStyle/>
          <a:p>
            <a:endParaRPr lang="es-ES"/>
          </a:p>
        </p:txBody>
      </p:sp>
      <p:grpSp>
        <p:nvGrpSpPr>
          <p:cNvPr id="7221" name="Group 53"/>
          <p:cNvGrpSpPr>
            <a:grpSpLocks/>
          </p:cNvGrpSpPr>
          <p:nvPr/>
        </p:nvGrpSpPr>
        <p:grpSpPr bwMode="auto">
          <a:xfrm>
            <a:off x="1147763" y="-2032000"/>
            <a:ext cx="6469062" cy="8750300"/>
            <a:chOff x="723" y="-1280"/>
            <a:chExt cx="4075" cy="5512"/>
          </a:xfrm>
        </p:grpSpPr>
        <p:sp>
          <p:nvSpPr>
            <p:cNvPr id="6174" name="AutoShape 54"/>
            <p:cNvSpPr>
              <a:spLocks noChangeArrowheads="1"/>
            </p:cNvSpPr>
            <p:nvPr/>
          </p:nvSpPr>
          <p:spPr bwMode="auto">
            <a:xfrm flipV="1">
              <a:off x="723" y="-1280"/>
              <a:ext cx="3736" cy="551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2084 h 21600"/>
                <a:gd name="T20" fmla="*/ 21392 w 21600"/>
                <a:gd name="T21" fmla="*/ 10798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7085" y="2017"/>
                  </a:moveTo>
                  <a:cubicBezTo>
                    <a:pt x="19281" y="3589"/>
                    <a:pt x="20808" y="5925"/>
                    <a:pt x="21366" y="8567"/>
                  </a:cubicBezTo>
                  <a:lnTo>
                    <a:pt x="10800" y="10800"/>
                  </a:lnTo>
                  <a:lnTo>
                    <a:pt x="17085" y="2017"/>
                  </a:lnTo>
                  <a:close/>
                </a:path>
                <a:path w="21600" h="21600" fill="none">
                  <a:moveTo>
                    <a:pt x="17085" y="2017"/>
                  </a:moveTo>
                  <a:cubicBezTo>
                    <a:pt x="19281" y="3589"/>
                    <a:pt x="20808" y="5925"/>
                    <a:pt x="21366" y="8567"/>
                  </a:cubicBezTo>
                </a:path>
              </a:pathLst>
            </a:custGeom>
            <a:noFill/>
            <a:ln w="9360">
              <a:solidFill>
                <a:srgbClr val="000000"/>
              </a:solidFill>
              <a:miter lim="800000"/>
              <a:headEnd/>
              <a:tailEnd/>
            </a:ln>
            <a:effectLst/>
          </p:spPr>
          <p:txBody>
            <a:bodyPr wrap="none" anchor="ctr"/>
            <a:lstStyle/>
            <a:p>
              <a:endParaRPr lang="es-ES"/>
            </a:p>
          </p:txBody>
        </p:sp>
        <p:sp>
          <p:nvSpPr>
            <p:cNvPr id="6175" name="Text Box 55"/>
            <p:cNvSpPr txBox="1">
              <a:spLocks noChangeArrowheads="1"/>
            </p:cNvSpPr>
            <p:nvPr/>
          </p:nvSpPr>
          <p:spPr bwMode="auto">
            <a:xfrm>
              <a:off x="4223" y="1784"/>
              <a:ext cx="576" cy="277"/>
            </a:xfrm>
            <a:prstGeom prst="rect">
              <a:avLst/>
            </a:prstGeom>
            <a:noFill/>
            <a:ln w="9525">
              <a:noFill/>
              <a:round/>
              <a:headEnd/>
              <a:tailEnd/>
            </a:ln>
            <a:effectLst/>
          </p:spPr>
          <p:txBody>
            <a:bodyPr lIns="90000" tIns="46800" rIns="90000" bIns="46800">
              <a:spAutoFit/>
            </a:bodyPr>
            <a:lstStyle/>
            <a:p>
              <a:pPr algn="r">
                <a:spcBef>
                  <a:spcPts val="11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solidFill>
                    <a:srgbClr val="000000"/>
                  </a:solidFill>
                  <a:latin typeface="Times New Roman" charset="0"/>
                </a:rPr>
                <a:t>S</a:t>
              </a:r>
              <a:r>
                <a:rPr lang="es-ES" baseline="-25000">
                  <a:solidFill>
                    <a:srgbClr val="000000"/>
                  </a:solidFill>
                  <a:latin typeface="Times New Roman" charset="0"/>
                </a:rPr>
                <a:t>L</a:t>
              </a:r>
              <a:r>
                <a:rPr lang="es-ES" baseline="-40000">
                  <a:solidFill>
                    <a:srgbClr val="000000"/>
                  </a:solidFill>
                  <a:latin typeface="Times New Roman" charset="0"/>
                </a:rPr>
                <a:t>n-m</a:t>
              </a:r>
            </a:p>
          </p:txBody>
        </p:sp>
      </p:grpSp>
      <p:grpSp>
        <p:nvGrpSpPr>
          <p:cNvPr id="7224" name="Group 56"/>
          <p:cNvGrpSpPr>
            <a:grpSpLocks/>
          </p:cNvGrpSpPr>
          <p:nvPr/>
        </p:nvGrpSpPr>
        <p:grpSpPr bwMode="auto">
          <a:xfrm>
            <a:off x="4932040" y="-1755576"/>
            <a:ext cx="8623300" cy="7686676"/>
            <a:chOff x="2834" y="-1143"/>
            <a:chExt cx="5432" cy="4842"/>
          </a:xfrm>
        </p:grpSpPr>
        <p:sp>
          <p:nvSpPr>
            <p:cNvPr id="6172" name="AutoShape 57"/>
            <p:cNvSpPr>
              <a:spLocks noChangeArrowheads="1"/>
            </p:cNvSpPr>
            <p:nvPr/>
          </p:nvSpPr>
          <p:spPr bwMode="auto">
            <a:xfrm rot="10620000">
              <a:off x="2951" y="-1009"/>
              <a:ext cx="5200" cy="457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61 h 21600"/>
                <a:gd name="T20" fmla="*/ 20923 w 21600"/>
                <a:gd name="T21" fmla="*/ 10798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1898" y="55"/>
                  </a:moveTo>
                  <a:cubicBezTo>
                    <a:pt x="15972" y="472"/>
                    <a:pt x="19461" y="3158"/>
                    <a:pt x="20906" y="6990"/>
                  </a:cubicBezTo>
                  <a:lnTo>
                    <a:pt x="10800" y="10800"/>
                  </a:lnTo>
                  <a:lnTo>
                    <a:pt x="11898" y="55"/>
                  </a:lnTo>
                  <a:close/>
                </a:path>
                <a:path w="21600" h="21600" fill="none">
                  <a:moveTo>
                    <a:pt x="11898" y="55"/>
                  </a:moveTo>
                  <a:cubicBezTo>
                    <a:pt x="15972" y="472"/>
                    <a:pt x="19461" y="3158"/>
                    <a:pt x="20906" y="6990"/>
                  </a:cubicBezTo>
                </a:path>
              </a:pathLst>
            </a:custGeom>
            <a:noFill/>
            <a:ln w="9360">
              <a:solidFill>
                <a:srgbClr val="000000"/>
              </a:solidFill>
              <a:miter lim="800000"/>
              <a:headEnd/>
              <a:tailEnd/>
            </a:ln>
            <a:effectLst/>
          </p:spPr>
          <p:txBody>
            <a:bodyPr wrap="none" anchor="ctr"/>
            <a:lstStyle/>
            <a:p>
              <a:endParaRPr lang="es-ES"/>
            </a:p>
          </p:txBody>
        </p:sp>
        <p:sp>
          <p:nvSpPr>
            <p:cNvPr id="6173" name="Text Box 58"/>
            <p:cNvSpPr txBox="1">
              <a:spLocks noChangeArrowheads="1"/>
            </p:cNvSpPr>
            <p:nvPr/>
          </p:nvSpPr>
          <p:spPr bwMode="auto">
            <a:xfrm>
              <a:off x="3012" y="1965"/>
              <a:ext cx="651" cy="277"/>
            </a:xfrm>
            <a:prstGeom prst="rect">
              <a:avLst/>
            </a:prstGeom>
            <a:noFill/>
            <a:ln w="9525">
              <a:noFill/>
              <a:round/>
              <a:headEnd/>
              <a:tailEnd/>
            </a:ln>
            <a:effectLst/>
          </p:spPr>
          <p:txBody>
            <a:bodyPr lIns="90000" tIns="46800" rIns="90000" bIns="46800">
              <a:spAutoFit/>
            </a:bodyPr>
            <a:lstStyle/>
            <a:p>
              <a:pPr algn="r">
                <a:spcBef>
                  <a:spcPts val="11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solidFill>
                    <a:srgbClr val="000000"/>
                  </a:solidFill>
                  <a:latin typeface="Times New Roman" charset="0"/>
                </a:rPr>
                <a:t>D</a:t>
              </a:r>
              <a:r>
                <a:rPr lang="es-ES" baseline="-25000">
                  <a:solidFill>
                    <a:srgbClr val="000000"/>
                  </a:solidFill>
                  <a:latin typeface="Times New Roman" charset="0"/>
                </a:rPr>
                <a:t>L</a:t>
              </a:r>
              <a:r>
                <a:rPr lang="es-ES" baseline="-40000">
                  <a:solidFill>
                    <a:srgbClr val="000000"/>
                  </a:solidFill>
                  <a:latin typeface="Times New Roman" charset="0"/>
                </a:rPr>
                <a:t>n-m</a:t>
              </a:r>
            </a:p>
          </p:txBody>
        </p:sp>
      </p:grpSp>
      <p:grpSp>
        <p:nvGrpSpPr>
          <p:cNvPr id="7227" name="Group 59"/>
          <p:cNvGrpSpPr>
            <a:grpSpLocks/>
          </p:cNvGrpSpPr>
          <p:nvPr/>
        </p:nvGrpSpPr>
        <p:grpSpPr bwMode="auto">
          <a:xfrm>
            <a:off x="6172200" y="3962400"/>
            <a:ext cx="911225" cy="1189038"/>
            <a:chOff x="3888" y="2496"/>
            <a:chExt cx="574" cy="749"/>
          </a:xfrm>
        </p:grpSpPr>
        <p:sp>
          <p:nvSpPr>
            <p:cNvPr id="6170" name="Text Box 60"/>
            <p:cNvSpPr txBox="1">
              <a:spLocks noChangeArrowheads="1"/>
            </p:cNvSpPr>
            <p:nvPr/>
          </p:nvSpPr>
          <p:spPr bwMode="auto">
            <a:xfrm>
              <a:off x="3984" y="2496"/>
              <a:ext cx="240" cy="750"/>
            </a:xfrm>
            <a:prstGeom prst="rect">
              <a:avLst/>
            </a:prstGeom>
            <a:noFill/>
            <a:ln w="9525">
              <a:noFill/>
              <a:round/>
              <a:headEnd/>
              <a:tailEnd/>
            </a:ln>
            <a:effectLst/>
          </p:spPr>
          <p:txBody>
            <a:bodyPr lIns="90000" tIns="46800" rIns="90000" bIns="46800">
              <a:spAutoFit/>
            </a:bodyPr>
            <a:lstStyle/>
            <a:p>
              <a:pPr algn="r">
                <a:spcBef>
                  <a:spcPts val="45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7200">
                  <a:solidFill>
                    <a:srgbClr val="000000"/>
                  </a:solidFill>
                  <a:latin typeface="Times New Roman" charset="0"/>
                </a:rPr>
                <a:t>.</a:t>
              </a:r>
            </a:p>
          </p:txBody>
        </p:sp>
        <p:sp>
          <p:nvSpPr>
            <p:cNvPr id="6171" name="Text Box 61"/>
            <p:cNvSpPr txBox="1">
              <a:spLocks noChangeArrowheads="1"/>
            </p:cNvSpPr>
            <p:nvPr/>
          </p:nvSpPr>
          <p:spPr bwMode="auto">
            <a:xfrm>
              <a:off x="3888" y="2687"/>
              <a:ext cx="575" cy="232"/>
            </a:xfrm>
            <a:prstGeom prst="rect">
              <a:avLst/>
            </a:prstGeom>
            <a:noFill/>
            <a:ln w="9525">
              <a:noFill/>
              <a:round/>
              <a:headEnd/>
              <a:tailEnd/>
            </a:ln>
            <a:effectLst/>
          </p:spPr>
          <p:txBody>
            <a:bodyPr lIns="90000" tIns="46800" rIns="90000" bIns="46800">
              <a:spAutoFit/>
            </a:bodyPr>
            <a:lstStyle/>
            <a:p>
              <a:pPr>
                <a:spcBef>
                  <a:spcPts val="11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solidFill>
                    <a:srgbClr val="000000"/>
                  </a:solidFill>
                  <a:latin typeface="Tahoma" pitchFamily="34" charset="0"/>
                </a:rPr>
                <a:t>n-m</a:t>
              </a:r>
            </a:p>
          </p:txBody>
        </p:sp>
      </p:grpSp>
      <p:sp>
        <p:nvSpPr>
          <p:cNvPr id="7230" name="Text Box 62"/>
          <p:cNvSpPr txBox="1">
            <a:spLocks noChangeArrowheads="1"/>
          </p:cNvSpPr>
          <p:nvPr/>
        </p:nvSpPr>
        <p:spPr bwMode="auto">
          <a:xfrm>
            <a:off x="1908175" y="163513"/>
            <a:ext cx="7086600" cy="463846"/>
          </a:xfrm>
          <a:prstGeom prst="rect">
            <a:avLst/>
          </a:prstGeom>
          <a:noFill/>
          <a:ln w="9525">
            <a:noFill/>
            <a:round/>
            <a:headEnd/>
            <a:tailEnd/>
          </a:ln>
          <a:effectLst/>
        </p:spPr>
        <p:txBody>
          <a:bodyPr lIns="90000" tIns="46800" rIns="90000" bIns="46800">
            <a:spAutoFit/>
          </a:bodyPr>
          <a:lstStyle/>
          <a:p>
            <a:pPr algn="r">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b="1" dirty="0">
                <a:solidFill>
                  <a:srgbClr val="000099"/>
                </a:solidFill>
                <a:latin typeface="Times New Roman" charset="0"/>
                <a:cs typeface="Times New Roman" charset="0"/>
              </a:rPr>
              <a:t>ACUMULACIÓN DE CAPITAL</a:t>
            </a:r>
          </a:p>
        </p:txBody>
      </p:sp>
      <p:sp>
        <p:nvSpPr>
          <p:cNvPr id="7231" name="Text Box 63"/>
          <p:cNvSpPr txBox="1">
            <a:spLocks noChangeArrowheads="1"/>
          </p:cNvSpPr>
          <p:nvPr/>
        </p:nvSpPr>
        <p:spPr bwMode="auto">
          <a:xfrm rot="1560000">
            <a:off x="7077075" y="3969404"/>
            <a:ext cx="1828800" cy="1184556"/>
          </a:xfrm>
          <a:prstGeom prst="rect">
            <a:avLst/>
          </a:prstGeom>
          <a:noFill/>
          <a:ln w="9525">
            <a:noFill/>
            <a:round/>
            <a:headEnd/>
            <a:tailEnd/>
          </a:ln>
          <a:effectLst/>
        </p:spPr>
        <p:txBody>
          <a:bodyPr lIns="90000" tIns="46800" rIns="90000" bIns="46800">
            <a:spAutoFit/>
          </a:bodyPr>
          <a:lstStyle/>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000" dirty="0">
                <a:solidFill>
                  <a:srgbClr val="008000"/>
                </a:solidFill>
                <a:latin typeface="Times New Roman" charset="0"/>
              </a:rPr>
              <a:t>Senda de crecimiento</a:t>
            </a:r>
          </a:p>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000" dirty="0">
                <a:solidFill>
                  <a:srgbClr val="008000"/>
                </a:solidFill>
                <a:latin typeface="Symbol" pitchFamily="18" charset="2"/>
              </a:rPr>
              <a:t></a:t>
            </a:r>
          </a:p>
        </p:txBody>
      </p:sp>
      <p:sp>
        <p:nvSpPr>
          <p:cNvPr id="7233" name="Text Box 65"/>
          <p:cNvSpPr txBox="1">
            <a:spLocks noChangeArrowheads="1"/>
          </p:cNvSpPr>
          <p:nvPr/>
        </p:nvSpPr>
        <p:spPr bwMode="auto">
          <a:xfrm>
            <a:off x="7772400" y="5638800"/>
            <a:ext cx="1676400" cy="648512"/>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b="1" dirty="0">
                <a:solidFill>
                  <a:srgbClr val="008000"/>
                </a:solidFill>
                <a:latin typeface="Times New Roman" charset="0"/>
              </a:rPr>
              <a:t>Estado estacionario</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additive="repl">
                                        <p:cTn id="6" dur="1" fill="hold">
                                          <p:stCondLst>
                                            <p:cond delay="0"/>
                                          </p:stCondLst>
                                        </p:cTn>
                                        <p:tgtEl>
                                          <p:spTgt spid="7230"/>
                                        </p:tgtEl>
                                        <p:attrNameLst>
                                          <p:attrName>style.visibility</p:attrName>
                                        </p:attrNameLst>
                                      </p:cBhvr>
                                      <p:to>
                                        <p:strVal val="visible"/>
                                      </p:to>
                                    </p:set>
                                    <p:anim calcmode="lin" valueType="num">
                                      <p:cBhvr additive="repl">
                                        <p:cTn id="7" dur="500" fill="hold"/>
                                        <p:tgtEl>
                                          <p:spTgt spid="7230"/>
                                        </p:tgtEl>
                                        <p:attrNameLst>
                                          <p:attrName>ppt_x</p:attrName>
                                        </p:attrNameLst>
                                      </p:cBhvr>
                                      <p:tavLst>
                                        <p:tav>
                                          <p:val>
                                            <p:strVal val="1+#ppt_w/2"/>
                                          </p:val>
                                        </p:tav>
                                        <p:tav>
                                          <p:val>
                                            <p:strVal val="#ppt_x"/>
                                          </p:val>
                                        </p:tav>
                                      </p:tavLst>
                                    </p:anim>
                                    <p:anim calcmode="lin" valueType="num">
                                      <p:cBhvr additive="repl">
                                        <p:cTn id="8" dur="500" fill="hold"/>
                                        <p:tgtEl>
                                          <p:spTgt spid="7230"/>
                                        </p:tgtEl>
                                        <p:attrNameLst>
                                          <p:attrName>ppt_y</p:attrName>
                                        </p:attrNameLst>
                                      </p:cBhvr>
                                      <p:tavLst>
                                        <p:tav>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nodeType="clickEffect">
                                  <p:stCondLst>
                                    <p:cond delay="0"/>
                                  </p:stCondLst>
                                  <p:childTnLst>
                                    <p:set>
                                      <p:cBhvr additive="repl">
                                        <p:cTn id="12" dur="1" fill="hold">
                                          <p:stCondLst>
                                            <p:cond delay="0"/>
                                          </p:stCondLst>
                                        </p:cTn>
                                        <p:tgtEl>
                                          <p:spTgt spid="717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fill="hold" nodeType="clickEffect">
                                  <p:stCondLst>
                                    <p:cond delay="0"/>
                                  </p:stCondLst>
                                  <p:childTnLst>
                                    <p:set>
                                      <p:cBhvr additive="repl">
                                        <p:cTn id="16" dur="1" fill="hold">
                                          <p:stCondLst>
                                            <p:cond delay="0"/>
                                          </p:stCondLst>
                                        </p:cTn>
                                        <p:tgtEl>
                                          <p:spTgt spid="717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fill="hold" nodeType="clickEffect">
                                  <p:stCondLst>
                                    <p:cond delay="0"/>
                                  </p:stCondLst>
                                  <p:childTnLst>
                                    <p:set>
                                      <p:cBhvr additive="repl">
                                        <p:cTn id="20" dur="1" fill="hold">
                                          <p:stCondLst>
                                            <p:cond delay="0"/>
                                          </p:stCondLst>
                                        </p:cTn>
                                        <p:tgtEl>
                                          <p:spTgt spid="719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fill="hold" nodeType="clickEffect">
                                  <p:stCondLst>
                                    <p:cond delay="0"/>
                                  </p:stCondLst>
                                  <p:childTnLst>
                                    <p:set>
                                      <p:cBhvr additive="repl">
                                        <p:cTn id="24" dur="1" fill="hold">
                                          <p:stCondLst>
                                            <p:cond delay="0"/>
                                          </p:stCondLst>
                                        </p:cTn>
                                        <p:tgtEl>
                                          <p:spTgt spid="719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fill="hold" grpId="0" nodeType="clickEffect">
                                  <p:stCondLst>
                                    <p:cond delay="0"/>
                                  </p:stCondLst>
                                  <p:childTnLst>
                                    <p:set>
                                      <p:cBhvr additive="repl">
                                        <p:cTn id="28" dur="1" fill="hold">
                                          <p:stCondLst>
                                            <p:cond delay="0"/>
                                          </p:stCondLst>
                                        </p:cTn>
                                        <p:tgtEl>
                                          <p:spTgt spid="721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fill="hold" nodeType="clickEffect">
                                  <p:stCondLst>
                                    <p:cond delay="0"/>
                                  </p:stCondLst>
                                  <p:childTnLst>
                                    <p:set>
                                      <p:cBhvr additive="repl">
                                        <p:cTn id="32" dur="1" fill="hold">
                                          <p:stCondLst>
                                            <p:cond delay="0"/>
                                          </p:stCondLst>
                                        </p:cTn>
                                        <p:tgtEl>
                                          <p:spTgt spid="721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fill="hold" nodeType="clickEffect">
                                  <p:stCondLst>
                                    <p:cond delay="0"/>
                                  </p:stCondLst>
                                  <p:childTnLst>
                                    <p:set>
                                      <p:cBhvr additive="repl">
                                        <p:cTn id="36" dur="1" fill="hold">
                                          <p:stCondLst>
                                            <p:cond delay="0"/>
                                          </p:stCondLst>
                                        </p:cTn>
                                        <p:tgtEl>
                                          <p:spTgt spid="7199"/>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fill="hold" nodeType="clickEffect">
                                  <p:stCondLst>
                                    <p:cond delay="0"/>
                                  </p:stCondLst>
                                  <p:childTnLst>
                                    <p:set>
                                      <p:cBhvr additive="repl">
                                        <p:cTn id="40" dur="1" fill="hold">
                                          <p:stCondLst>
                                            <p:cond delay="0"/>
                                          </p:stCondLst>
                                        </p:cTn>
                                        <p:tgtEl>
                                          <p:spTgt spid="7169"/>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fill="hold" nodeType="clickEffect">
                                  <p:stCondLst>
                                    <p:cond delay="0"/>
                                  </p:stCondLst>
                                  <p:childTnLst>
                                    <p:set>
                                      <p:cBhvr additive="repl">
                                        <p:cTn id="44" dur="1" fill="hold">
                                          <p:stCondLst>
                                            <p:cond delay="0"/>
                                          </p:stCondLst>
                                        </p:cTn>
                                        <p:tgtEl>
                                          <p:spTgt spid="7186"/>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fill="hold" nodeType="clickEffect">
                                  <p:stCondLst>
                                    <p:cond delay="0"/>
                                  </p:stCondLst>
                                  <p:childTnLst>
                                    <p:set>
                                      <p:cBhvr additive="repl">
                                        <p:cTn id="48" dur="1" fill="hold">
                                          <p:stCondLst>
                                            <p:cond delay="0"/>
                                          </p:stCondLst>
                                        </p:cTn>
                                        <p:tgtEl>
                                          <p:spTgt spid="7210"/>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fill="hold" nodeType="clickEffect">
                                  <p:stCondLst>
                                    <p:cond delay="0"/>
                                  </p:stCondLst>
                                  <p:childTnLst>
                                    <p:set>
                                      <p:cBhvr additive="repl">
                                        <p:cTn id="52" dur="1" fill="hold">
                                          <p:stCondLst>
                                            <p:cond delay="0"/>
                                          </p:stCondLst>
                                        </p:cTn>
                                        <p:tgtEl>
                                          <p:spTgt spid="718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fill="hold" nodeType="clickEffect">
                                  <p:stCondLst>
                                    <p:cond delay="0"/>
                                  </p:stCondLst>
                                  <p:childTnLst>
                                    <p:set>
                                      <p:cBhvr additive="repl">
                                        <p:cTn id="56" dur="1" fill="hold">
                                          <p:stCondLst>
                                            <p:cond delay="0"/>
                                          </p:stCondLst>
                                        </p:cTn>
                                        <p:tgtEl>
                                          <p:spTgt spid="7189"/>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fill="hold" nodeType="clickEffect">
                                  <p:stCondLst>
                                    <p:cond delay="0"/>
                                  </p:stCondLst>
                                  <p:childTnLst>
                                    <p:set>
                                      <p:cBhvr additive="repl">
                                        <p:cTn id="60" dur="1" fill="hold">
                                          <p:stCondLst>
                                            <p:cond delay="0"/>
                                          </p:stCondLst>
                                        </p:cTn>
                                        <p:tgtEl>
                                          <p:spTgt spid="7207"/>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fill="hold" nodeType="clickEffect">
                                  <p:stCondLst>
                                    <p:cond delay="0"/>
                                  </p:stCondLst>
                                  <p:childTnLst>
                                    <p:set>
                                      <p:cBhvr additive="repl">
                                        <p:cTn id="64" dur="1" fill="hold">
                                          <p:stCondLst>
                                            <p:cond delay="0"/>
                                          </p:stCondLst>
                                        </p:cTn>
                                        <p:tgtEl>
                                          <p:spTgt spid="7175"/>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fill="hold" nodeType="clickEffect">
                                  <p:stCondLst>
                                    <p:cond delay="0"/>
                                  </p:stCondLst>
                                  <p:childTnLst>
                                    <p:set>
                                      <p:cBhvr additive="repl">
                                        <p:cTn id="68" dur="1" fill="hold">
                                          <p:stCondLst>
                                            <p:cond delay="0"/>
                                          </p:stCondLst>
                                        </p:cTn>
                                        <p:tgtEl>
                                          <p:spTgt spid="7195"/>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fill="hold" nodeType="clickEffect">
                                  <p:stCondLst>
                                    <p:cond delay="0"/>
                                  </p:stCondLst>
                                  <p:childTnLst>
                                    <p:set>
                                      <p:cBhvr additive="repl">
                                        <p:cTn id="72" dur="1" fill="hold">
                                          <p:stCondLst>
                                            <p:cond delay="0"/>
                                          </p:stCondLst>
                                        </p:cTn>
                                        <p:tgtEl>
                                          <p:spTgt spid="7217"/>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fill="hold" nodeType="clickEffect">
                                  <p:stCondLst>
                                    <p:cond delay="0"/>
                                  </p:stCondLst>
                                  <p:childTnLst>
                                    <p:set>
                                      <p:cBhvr additive="repl">
                                        <p:cTn id="76" dur="1" fill="hold">
                                          <p:stCondLst>
                                            <p:cond delay="0"/>
                                          </p:stCondLst>
                                        </p:cTn>
                                        <p:tgtEl>
                                          <p:spTgt spid="7224"/>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fill="hold" nodeType="clickEffect">
                                  <p:stCondLst>
                                    <p:cond delay="0"/>
                                  </p:stCondLst>
                                  <p:childTnLst>
                                    <p:set>
                                      <p:cBhvr additive="repl">
                                        <p:cTn id="80" dur="1" fill="hold">
                                          <p:stCondLst>
                                            <p:cond delay="0"/>
                                          </p:stCondLst>
                                        </p:cTn>
                                        <p:tgtEl>
                                          <p:spTgt spid="7221"/>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fill="hold" nodeType="clickEffect">
                                  <p:stCondLst>
                                    <p:cond delay="0"/>
                                  </p:stCondLst>
                                  <p:childTnLst>
                                    <p:set>
                                      <p:cBhvr additive="repl">
                                        <p:cTn id="84" dur="1" fill="hold">
                                          <p:stCondLst>
                                            <p:cond delay="0"/>
                                          </p:stCondLst>
                                        </p:cTn>
                                        <p:tgtEl>
                                          <p:spTgt spid="7227"/>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fill="hold" grpId="0" nodeType="clickEffect">
                                  <p:stCondLst>
                                    <p:cond delay="0"/>
                                  </p:stCondLst>
                                  <p:childTnLst>
                                    <p:set>
                                      <p:cBhvr additive="repl">
                                        <p:cTn id="88" dur="1" fill="hold">
                                          <p:stCondLst>
                                            <p:cond delay="0"/>
                                          </p:stCondLst>
                                        </p:cTn>
                                        <p:tgtEl>
                                          <p:spTgt spid="7220"/>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4" presetClass="entr" presetSubtype="16" fill="hold" nodeType="clickEffect">
                                  <p:stCondLst>
                                    <p:cond delay="0"/>
                                  </p:stCondLst>
                                  <p:childTnLst>
                                    <p:set>
                                      <p:cBhvr additive="repl">
                                        <p:cTn id="92" dur="1" fill="hold">
                                          <p:stCondLst>
                                            <p:cond delay="0"/>
                                          </p:stCondLst>
                                        </p:cTn>
                                        <p:tgtEl>
                                          <p:spTgt spid="7231"/>
                                        </p:tgtEl>
                                        <p:attrNameLst>
                                          <p:attrName>style.visibility</p:attrName>
                                        </p:attrNameLst>
                                      </p:cBhvr>
                                      <p:to>
                                        <p:strVal val="visible"/>
                                      </p:to>
                                    </p:set>
                                    <p:animEffect transition="in" filter="box(in)">
                                      <p:cBhvr additive="repl">
                                        <p:cTn id="93" dur="500"/>
                                        <p:tgtEl>
                                          <p:spTgt spid="7231"/>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4" presetClass="entr" presetSubtype="16" fill="hold" nodeType="clickEffect">
                                  <p:stCondLst>
                                    <p:cond delay="0"/>
                                  </p:stCondLst>
                                  <p:childTnLst>
                                    <p:set>
                                      <p:cBhvr additive="repl">
                                        <p:cTn id="97" dur="1" fill="hold">
                                          <p:stCondLst>
                                            <p:cond delay="0"/>
                                          </p:stCondLst>
                                        </p:cTn>
                                        <p:tgtEl>
                                          <p:spTgt spid="7233"/>
                                        </p:tgtEl>
                                        <p:attrNameLst>
                                          <p:attrName>style.visibility</p:attrName>
                                        </p:attrNameLst>
                                      </p:cBhvr>
                                      <p:to>
                                        <p:strVal val="visible"/>
                                      </p:to>
                                    </p:set>
                                    <p:animEffect transition="in" filter="box(in)">
                                      <p:cBhvr additive="repl">
                                        <p:cTn id="98" dur="500"/>
                                        <p:tgtEl>
                                          <p:spTgt spid="7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3" grpId="0" animBg="1"/>
      <p:bldP spid="72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27584" y="332656"/>
            <a:ext cx="3888432" cy="461665"/>
          </a:xfrm>
          <a:prstGeom prst="rect">
            <a:avLst/>
          </a:prstGeom>
          <a:noFill/>
        </p:spPr>
        <p:txBody>
          <a:bodyPr wrap="square" rtlCol="0">
            <a:spAutoFit/>
          </a:bodyPr>
          <a:lstStyle/>
          <a:p>
            <a:r>
              <a:rPr lang="es-ES" sz="2400" b="1" dirty="0">
                <a:solidFill>
                  <a:srgbClr val="7030A0"/>
                </a:solidFill>
                <a:effectLst>
                  <a:outerShdw blurRad="38100" dist="38100" dir="2700000" algn="tl">
                    <a:srgbClr val="000000">
                      <a:alpha val="43137"/>
                    </a:srgbClr>
                  </a:outerShdw>
                </a:effectLst>
              </a:rPr>
              <a:t>Conclusiones</a:t>
            </a:r>
            <a:endParaRPr lang="en-GB" sz="2400" b="1" dirty="0">
              <a:solidFill>
                <a:srgbClr val="7030A0"/>
              </a:solidFill>
              <a:effectLst>
                <a:outerShdw blurRad="38100" dist="38100" dir="2700000" algn="tl">
                  <a:srgbClr val="000000">
                    <a:alpha val="43137"/>
                  </a:srgbClr>
                </a:outerShdw>
              </a:effectLst>
            </a:endParaRPr>
          </a:p>
        </p:txBody>
      </p:sp>
      <p:sp>
        <p:nvSpPr>
          <p:cNvPr id="3" name="2 Marcador de contenido"/>
          <p:cNvSpPr txBox="1">
            <a:spLocks/>
          </p:cNvSpPr>
          <p:nvPr/>
        </p:nvSpPr>
        <p:spPr>
          <a:xfrm>
            <a:off x="467544" y="1052736"/>
            <a:ext cx="8562814" cy="5589240"/>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4000" dirty="0">
                <a:solidFill>
                  <a:srgbClr val="000000"/>
                </a:solidFill>
                <a:latin typeface="Times New Roman" panose="02020603050405020304" pitchFamily="18" charset="0"/>
              </a:rPr>
              <a:t>Smith presenta una nueva filosofía, basada en una</a:t>
            </a:r>
            <a:r>
              <a:rPr lang="es-ES" sz="4000" b="1" dirty="0">
                <a:solidFill>
                  <a:srgbClr val="000000"/>
                </a:solidFill>
                <a:latin typeface="Times New Roman" panose="02020603050405020304" pitchFamily="18" charset="0"/>
              </a:rPr>
              <a:t> intuición, el presente y la profundidad, </a:t>
            </a:r>
            <a:r>
              <a:rPr lang="es-ES" sz="4000" dirty="0">
                <a:solidFill>
                  <a:srgbClr val="000000"/>
                </a:solidFill>
                <a:latin typeface="Times New Roman" panose="02020603050405020304" pitchFamily="18" charset="0"/>
              </a:rPr>
              <a:t>distinta de la de Hume.</a:t>
            </a:r>
          </a:p>
          <a:p>
            <a:endParaRPr lang="es-ES" sz="4000" dirty="0">
              <a:solidFill>
                <a:srgbClr val="000000"/>
              </a:solidFill>
              <a:latin typeface="Times New Roman" panose="02020603050405020304" pitchFamily="18" charset="0"/>
            </a:endParaRPr>
          </a:p>
          <a:p>
            <a:r>
              <a:rPr lang="es-ES" sz="4000" dirty="0">
                <a:solidFill>
                  <a:srgbClr val="000000"/>
                </a:solidFill>
                <a:latin typeface="Times New Roman" panose="02020603050405020304" pitchFamily="18" charset="0"/>
              </a:rPr>
              <a:t>La acción humana se basa en la </a:t>
            </a:r>
            <a:r>
              <a:rPr lang="es-ES" sz="4000" b="1" dirty="0">
                <a:solidFill>
                  <a:srgbClr val="000000"/>
                </a:solidFill>
                <a:latin typeface="Times New Roman" panose="02020603050405020304" pitchFamily="18" charset="0"/>
              </a:rPr>
              <a:t>curiosidad</a:t>
            </a:r>
            <a:r>
              <a:rPr lang="es-ES" sz="4000" dirty="0">
                <a:solidFill>
                  <a:srgbClr val="000000"/>
                </a:solidFill>
                <a:latin typeface="Times New Roman" panose="02020603050405020304" pitchFamily="18" charset="0"/>
              </a:rPr>
              <a:t> y el </a:t>
            </a:r>
            <a:r>
              <a:rPr lang="es-ES" sz="4000" b="1" dirty="0">
                <a:solidFill>
                  <a:srgbClr val="000000"/>
                </a:solidFill>
                <a:latin typeface="Times New Roman" panose="02020603050405020304" pitchFamily="18" charset="0"/>
              </a:rPr>
              <a:t>autocontrol</a:t>
            </a:r>
            <a:r>
              <a:rPr lang="es-ES" sz="4000" dirty="0">
                <a:solidFill>
                  <a:srgbClr val="000000"/>
                </a:solidFill>
                <a:latin typeface="Times New Roman" panose="02020603050405020304" pitchFamily="18" charset="0"/>
              </a:rPr>
              <a:t>, no en la utilidad.</a:t>
            </a:r>
          </a:p>
          <a:p>
            <a:endParaRPr lang="es-ES" sz="4000" dirty="0">
              <a:solidFill>
                <a:srgbClr val="000000"/>
              </a:solidFill>
              <a:latin typeface="Times New Roman" panose="02020603050405020304" pitchFamily="18" charset="0"/>
            </a:endParaRPr>
          </a:p>
          <a:p>
            <a:r>
              <a:rPr lang="es-ES" sz="4000" dirty="0">
                <a:solidFill>
                  <a:srgbClr val="000000"/>
                </a:solidFill>
                <a:latin typeface="Times New Roman" panose="02020603050405020304" pitchFamily="18" charset="0"/>
              </a:rPr>
              <a:t>Las artes dependen de la </a:t>
            </a:r>
            <a:r>
              <a:rPr lang="es-ES" sz="4000" b="1" dirty="0">
                <a:solidFill>
                  <a:srgbClr val="000000"/>
                </a:solidFill>
                <a:latin typeface="Times New Roman" panose="02020603050405020304" pitchFamily="18" charset="0"/>
              </a:rPr>
              <a:t>comunicación</a:t>
            </a:r>
            <a:r>
              <a:rPr lang="es-ES" sz="4000" dirty="0">
                <a:solidFill>
                  <a:srgbClr val="000000"/>
                </a:solidFill>
                <a:latin typeface="Times New Roman" panose="02020603050405020304" pitchFamily="18" charset="0"/>
              </a:rPr>
              <a:t> de sentimientos y, cuando se trata de imitar a la naturaleza, de la </a:t>
            </a:r>
            <a:r>
              <a:rPr lang="es-ES" sz="4000" b="1" dirty="0">
                <a:solidFill>
                  <a:srgbClr val="000000"/>
                </a:solidFill>
                <a:latin typeface="Times New Roman" panose="02020603050405020304" pitchFamily="18" charset="0"/>
              </a:rPr>
              <a:t>disparidad</a:t>
            </a:r>
            <a:r>
              <a:rPr lang="es-ES" sz="4000" dirty="0">
                <a:solidFill>
                  <a:srgbClr val="000000"/>
                </a:solidFill>
                <a:latin typeface="Times New Roman" panose="02020603050405020304" pitchFamily="18" charset="0"/>
              </a:rPr>
              <a:t>.</a:t>
            </a:r>
          </a:p>
          <a:p>
            <a:endParaRPr lang="es-ES" sz="4000" dirty="0">
              <a:solidFill>
                <a:srgbClr val="000000"/>
              </a:solidFill>
              <a:latin typeface="Times New Roman" panose="02020603050405020304" pitchFamily="18" charset="0"/>
            </a:endParaRPr>
          </a:p>
          <a:p>
            <a:r>
              <a:rPr lang="es-ES" sz="4000" dirty="0">
                <a:solidFill>
                  <a:srgbClr val="000000"/>
                </a:solidFill>
                <a:latin typeface="Times New Roman" panose="02020603050405020304" pitchFamily="18" charset="0"/>
              </a:rPr>
              <a:t>La justicia depende de un sentimiento presente, la </a:t>
            </a:r>
            <a:r>
              <a:rPr lang="es-ES" sz="4000" b="1" dirty="0">
                <a:solidFill>
                  <a:srgbClr val="000000"/>
                </a:solidFill>
                <a:latin typeface="Times New Roman" panose="02020603050405020304" pitchFamily="18" charset="0"/>
              </a:rPr>
              <a:t>indignación</a:t>
            </a:r>
            <a:r>
              <a:rPr lang="es-ES" sz="4000" dirty="0">
                <a:solidFill>
                  <a:srgbClr val="000000"/>
                </a:solidFill>
                <a:latin typeface="Times New Roman" panose="02020603050405020304" pitchFamily="18" charset="0"/>
              </a:rPr>
              <a:t> del espectador, cuya delegación conduce a la creación del Estado.</a:t>
            </a:r>
          </a:p>
          <a:p>
            <a:endParaRPr lang="es-ES" sz="4000" dirty="0">
              <a:solidFill>
                <a:srgbClr val="000000"/>
              </a:solidFill>
              <a:latin typeface="Times New Roman" panose="02020603050405020304" pitchFamily="18" charset="0"/>
            </a:endParaRPr>
          </a:p>
          <a:p>
            <a:r>
              <a:rPr lang="es-ES" sz="4000" dirty="0">
                <a:solidFill>
                  <a:srgbClr val="000000"/>
                </a:solidFill>
                <a:latin typeface="Times New Roman" panose="02020603050405020304" pitchFamily="18" charset="0"/>
              </a:rPr>
              <a:t>La economía también depende de un sentimiento presente, la </a:t>
            </a:r>
            <a:r>
              <a:rPr lang="es-ES" sz="4000" b="1" dirty="0">
                <a:solidFill>
                  <a:srgbClr val="000000"/>
                </a:solidFill>
                <a:latin typeface="Times New Roman" panose="02020603050405020304" pitchFamily="18" charset="0"/>
              </a:rPr>
              <a:t>propensión natural al trueque</a:t>
            </a:r>
            <a:r>
              <a:rPr lang="es-ES" sz="4000" dirty="0">
                <a:solidFill>
                  <a:srgbClr val="000000"/>
                </a:solidFill>
                <a:latin typeface="Times New Roman" panose="02020603050405020304" pitchFamily="18" charset="0"/>
              </a:rPr>
              <a:t>, no de la utilidad.</a:t>
            </a:r>
          </a:p>
          <a:p>
            <a:endParaRPr lang="en-US" sz="40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696735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2636912"/>
            <a:ext cx="8706830" cy="4108168"/>
          </a:xfrm>
        </p:spPr>
        <p:txBody>
          <a:bodyPr>
            <a:normAutofit fontScale="47500" lnSpcReduction="20000"/>
          </a:bodyPr>
          <a:lstStyle/>
          <a:p>
            <a:r>
              <a:rPr lang="es-ES" sz="4000" dirty="0">
                <a:solidFill>
                  <a:srgbClr val="000000"/>
                </a:solidFill>
                <a:latin typeface="Times New Roman" panose="02020603050405020304" pitchFamily="18" charset="0"/>
              </a:rPr>
              <a:t>Se conocieron después de que Smith terminara sus estudios, aunque Hume era doce años mayor. Sus personalidades eran muy diferentes. </a:t>
            </a:r>
          </a:p>
          <a:p>
            <a:endParaRPr lang="es-ES" sz="4000" dirty="0">
              <a:solidFill>
                <a:srgbClr val="000000"/>
              </a:solidFill>
              <a:latin typeface="Times New Roman" panose="02020603050405020304" pitchFamily="18" charset="0"/>
            </a:endParaRPr>
          </a:p>
          <a:p>
            <a:r>
              <a:rPr lang="es-ES" sz="4000" dirty="0">
                <a:solidFill>
                  <a:srgbClr val="000000"/>
                </a:solidFill>
                <a:latin typeface="Times New Roman" panose="02020603050405020304" pitchFamily="18" charset="0"/>
              </a:rPr>
              <a:t>Ilustración Escocesa se desarrolla gracias a que es un círculo estrecho. Smith aconseja a Hume que no se instale en París</a:t>
            </a:r>
            <a:r>
              <a:rPr lang="es-ES" sz="4000" dirty="0">
                <a:solidFill>
                  <a:schemeClr val="tx2">
                    <a:lumMod val="60000"/>
                    <a:lumOff val="40000"/>
                  </a:schemeClr>
                </a:solidFill>
                <a:latin typeface="Times New Roman" panose="02020603050405020304" pitchFamily="18" charset="0"/>
              </a:rPr>
              <a:t>:</a:t>
            </a:r>
            <a:r>
              <a:rPr lang="es-ES" sz="4000" dirty="0">
                <a:solidFill>
                  <a:schemeClr val="accent2">
                    <a:lumMod val="75000"/>
                  </a:schemeClr>
                </a:solidFill>
                <a:latin typeface="Times New Roman" panose="02020603050405020304" pitchFamily="18" charset="0"/>
              </a:rPr>
              <a:t> "Un hombre siempre se siente desplazado en un país extranjero... Ellos [los franceses] viven en sociedades tan grandes, y sus afectos se disipan entre una variedad tan grande de objetos, que no pueden otorgar más que una parte muy pequeña de sus afectos a cualquier individuo". </a:t>
            </a:r>
            <a:r>
              <a:rPr lang="es-ES" sz="4000" dirty="0">
                <a:solidFill>
                  <a:srgbClr val="000000"/>
                </a:solidFill>
                <a:latin typeface="Times New Roman" panose="02020603050405020304" pitchFamily="18" charset="0"/>
              </a:rPr>
              <a:t>[Smith, Carta ológrafa a Hume. Sin fecha, 1765] </a:t>
            </a:r>
            <a:endParaRPr lang="en-US" sz="4000" dirty="0">
              <a:solidFill>
                <a:srgbClr val="000000"/>
              </a:solidFill>
              <a:latin typeface="Times New Roman" panose="02020603050405020304" pitchFamily="18" charset="0"/>
            </a:endParaRPr>
          </a:p>
          <a:p>
            <a:endParaRPr lang="es-ES" sz="4000" dirty="0">
              <a:solidFill>
                <a:srgbClr val="000000"/>
              </a:solidFill>
              <a:latin typeface="Times New Roman" panose="02020603050405020304" pitchFamily="18" charset="0"/>
            </a:endParaRPr>
          </a:p>
          <a:p>
            <a:r>
              <a:rPr lang="es-ES" sz="4000" dirty="0">
                <a:solidFill>
                  <a:srgbClr val="000000"/>
                </a:solidFill>
                <a:latin typeface="Times New Roman" panose="02020603050405020304" pitchFamily="18" charset="0"/>
              </a:rPr>
              <a:t>Pero Smith le critica y por ello Hume reprocha a Smith en una carta: </a:t>
            </a:r>
            <a:r>
              <a:rPr lang="es-ES" sz="4000" dirty="0">
                <a:solidFill>
                  <a:schemeClr val="accent2">
                    <a:lumMod val="75000"/>
                  </a:schemeClr>
                </a:solidFill>
                <a:latin typeface="Times New Roman" panose="02020603050405020304" pitchFamily="18" charset="0"/>
              </a:rPr>
              <a:t>"El libro de Robertson [Historia de Escocia, 1759] tiene un gran mérito; pero es evidente que se beneficia de su animosidad contra mí. Aunque supongo que lo mismo sucede en tu caso" (</a:t>
            </a:r>
            <a:r>
              <a:rPr lang="es-ES" sz="4000" dirty="0" err="1">
                <a:solidFill>
                  <a:schemeClr val="accent2">
                    <a:lumMod val="75000"/>
                  </a:schemeClr>
                </a:solidFill>
                <a:latin typeface="Times New Roman" panose="02020603050405020304" pitchFamily="18" charset="0"/>
              </a:rPr>
              <a:t>Corr</a:t>
            </a:r>
            <a:r>
              <a:rPr lang="es-ES" sz="4000" dirty="0">
                <a:solidFill>
                  <a:schemeClr val="accent2">
                    <a:lumMod val="75000"/>
                  </a:schemeClr>
                </a:solidFill>
                <a:latin typeface="Times New Roman" panose="02020603050405020304" pitchFamily="18" charset="0"/>
              </a:rPr>
              <a:t>. 44). </a:t>
            </a:r>
            <a:r>
              <a:rPr lang="es-ES" sz="4000" dirty="0">
                <a:latin typeface="Times New Roman" panose="02020603050405020304" pitchFamily="18" charset="0"/>
              </a:rPr>
              <a:t>Smith intentaba hacer un sistema de pensamiento crítico de Hume.</a:t>
            </a:r>
          </a:p>
        </p:txBody>
      </p:sp>
      <p:pic>
        <p:nvPicPr>
          <p:cNvPr id="6146" name="Picture 2" descr="AdamSmi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5" y="7937"/>
            <a:ext cx="1512169" cy="2253132"/>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Resultado de imagen de hu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6154" name="Picture 10" descr="Resultado de imagen de hu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835696" cy="2115843"/>
          </a:xfrm>
          <a:prstGeom prst="rect">
            <a:avLst/>
          </a:prstGeom>
          <a:noFill/>
          <a:extLst>
            <a:ext uri="{909E8E84-426E-40DD-AFC4-6F175D3DCCD1}">
              <a14:hiddenFill xmlns:a14="http://schemas.microsoft.com/office/drawing/2010/main">
                <a:solidFill>
                  <a:srgbClr val="FFFFFF"/>
                </a:solidFill>
              </a14:hiddenFill>
            </a:ext>
          </a:extLst>
        </p:spPr>
      </p:pic>
      <p:sp>
        <p:nvSpPr>
          <p:cNvPr id="7" name="1 Título"/>
          <p:cNvSpPr>
            <a:spLocks noGrp="1"/>
          </p:cNvSpPr>
          <p:nvPr>
            <p:ph type="title"/>
          </p:nvPr>
        </p:nvSpPr>
        <p:spPr>
          <a:xfrm>
            <a:off x="457200" y="274638"/>
            <a:ext cx="8229600" cy="1143000"/>
          </a:xfrm>
        </p:spPr>
        <p:txBody>
          <a:bodyPr>
            <a:normAutofit fontScale="90000"/>
          </a:bodyPr>
          <a:lstStyle/>
          <a:p>
            <a:r>
              <a:rPr lang="es-ES" sz="4000" b="1" dirty="0">
                <a:solidFill>
                  <a:srgbClr val="7030A0"/>
                </a:solidFill>
                <a:effectLst>
                  <a:outerShdw blurRad="38100" dist="38100" dir="2700000" algn="tl">
                    <a:srgbClr val="000000">
                      <a:alpha val="43137"/>
                    </a:srgbClr>
                  </a:outerShdw>
                </a:effectLst>
                <a:latin typeface="+mn-lt"/>
                <a:ea typeface="+mn-ea"/>
                <a:cs typeface="+mn-cs"/>
              </a:rPr>
              <a:t>Una amistad especial</a:t>
            </a:r>
            <a:br>
              <a:rPr lang="es-ES" sz="4000" b="1" dirty="0">
                <a:solidFill>
                  <a:srgbClr val="7030A0"/>
                </a:solidFill>
                <a:effectLst>
                  <a:outerShdw blurRad="38100" dist="38100" dir="2700000" algn="tl">
                    <a:srgbClr val="000000">
                      <a:alpha val="43137"/>
                    </a:srgbClr>
                  </a:outerShdw>
                </a:effectLst>
                <a:latin typeface="+mn-lt"/>
                <a:ea typeface="+mn-ea"/>
                <a:cs typeface="+mn-cs"/>
              </a:rPr>
            </a:br>
            <a:r>
              <a:rPr lang="es-ES" sz="4000" b="1" dirty="0">
                <a:solidFill>
                  <a:srgbClr val="7030A0"/>
                </a:solidFill>
                <a:effectLst>
                  <a:outerShdw blurRad="38100" dist="38100" dir="2700000" algn="tl">
                    <a:srgbClr val="000000">
                      <a:alpha val="43137"/>
                    </a:srgbClr>
                  </a:outerShdw>
                </a:effectLst>
                <a:latin typeface="+mn-lt"/>
                <a:ea typeface="+mn-ea"/>
                <a:cs typeface="+mn-cs"/>
              </a:rPr>
              <a:t>David Hume (1711-1776)</a:t>
            </a:r>
            <a:br>
              <a:rPr lang="es-ES" sz="4000" b="1" dirty="0">
                <a:solidFill>
                  <a:srgbClr val="7030A0"/>
                </a:solidFill>
                <a:effectLst>
                  <a:outerShdw blurRad="38100" dist="38100" dir="2700000" algn="tl">
                    <a:srgbClr val="000000">
                      <a:alpha val="43137"/>
                    </a:srgbClr>
                  </a:outerShdw>
                </a:effectLst>
                <a:latin typeface="+mn-lt"/>
                <a:ea typeface="+mn-ea"/>
                <a:cs typeface="+mn-cs"/>
              </a:rPr>
            </a:br>
            <a:r>
              <a:rPr lang="es-ES" sz="4000" b="1" dirty="0">
                <a:solidFill>
                  <a:srgbClr val="7030A0"/>
                </a:solidFill>
                <a:effectLst>
                  <a:outerShdw blurRad="38100" dist="38100" dir="2700000" algn="tl">
                    <a:srgbClr val="000000">
                      <a:alpha val="43137"/>
                    </a:srgbClr>
                  </a:outerShdw>
                </a:effectLst>
                <a:latin typeface="+mn-lt"/>
                <a:ea typeface="+mn-ea"/>
                <a:cs typeface="+mn-cs"/>
              </a:rPr>
              <a:t>-Adam Smith (1723-1790)</a:t>
            </a:r>
          </a:p>
        </p:txBody>
      </p:sp>
    </p:spTree>
    <p:extLst>
      <p:ext uri="{BB962C8B-B14F-4D97-AF65-F5344CB8AC3E}">
        <p14:creationId xmlns:p14="http://schemas.microsoft.com/office/powerpoint/2010/main" val="2979951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sz="half" idx="2"/>
          </p:nvPr>
        </p:nvSpPr>
        <p:spPr>
          <a:xfrm>
            <a:off x="457200" y="2174875"/>
            <a:ext cx="7571184" cy="3951288"/>
          </a:xfrm>
        </p:spPr>
        <p:txBody>
          <a:bodyPr/>
          <a:lstStyle/>
          <a:p>
            <a:pPr marL="0" indent="0" algn="ctr">
              <a:buNone/>
            </a:pPr>
            <a:r>
              <a:rPr lang="es-ES" b="1">
                <a:solidFill>
                  <a:srgbClr val="FF0000"/>
                </a:solidFill>
              </a:rPr>
              <a:t>MUCHAS GRACIAS</a:t>
            </a:r>
          </a:p>
          <a:p>
            <a:pPr marL="0" indent="0" algn="ctr">
              <a:buNone/>
            </a:pPr>
            <a:endParaRPr lang="es-ES" b="1" dirty="0">
              <a:solidFill>
                <a:srgbClr val="FF0000"/>
              </a:solidFill>
            </a:endParaRPr>
          </a:p>
          <a:p>
            <a:pPr marL="0" indent="0" algn="ctr">
              <a:buNone/>
            </a:pPr>
            <a:endParaRPr lang="es-ES" b="1" dirty="0">
              <a:solidFill>
                <a:srgbClr val="FF0000"/>
              </a:solidFill>
            </a:endParaRPr>
          </a:p>
          <a:p>
            <a:pPr marL="0" indent="0" algn="ctr">
              <a:buNone/>
            </a:pPr>
            <a:r>
              <a:rPr lang="es-ES" b="1" dirty="0">
                <a:solidFill>
                  <a:srgbClr val="FF0000"/>
                </a:solidFill>
              </a:rPr>
              <a:t>estrinaz@ccee.ucm.es</a:t>
            </a:r>
            <a:endParaRPr lang="en-GB" b="1" dirty="0">
              <a:solidFill>
                <a:srgbClr val="FF0000"/>
              </a:solidFill>
            </a:endParaRPr>
          </a:p>
        </p:txBody>
      </p:sp>
    </p:spTree>
    <p:extLst>
      <p:ext uri="{BB962C8B-B14F-4D97-AF65-F5344CB8AC3E}">
        <p14:creationId xmlns:p14="http://schemas.microsoft.com/office/powerpoint/2010/main" val="1841228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2293375"/>
            <a:ext cx="8229600" cy="4289988"/>
          </a:xfrm>
        </p:spPr>
        <p:txBody>
          <a:bodyPr>
            <a:normAutofit/>
          </a:bodyPr>
          <a:lstStyle/>
          <a:p>
            <a:endParaRPr lang="en-US" sz="4400" dirty="0">
              <a:solidFill>
                <a:srgbClr val="000000"/>
              </a:solidFill>
              <a:latin typeface="Times New Roman" panose="02020603050405020304" pitchFamily="18" charset="0"/>
            </a:endParaRPr>
          </a:p>
          <a:p>
            <a:endParaRPr lang="en-US" sz="4300" dirty="0"/>
          </a:p>
        </p:txBody>
      </p:sp>
      <p:pic>
        <p:nvPicPr>
          <p:cNvPr id="6146" name="Picture 2" descr="AdamSmi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5" y="7937"/>
            <a:ext cx="1512169" cy="2253132"/>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Resultado de imagen de hu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6154" name="Picture 10" descr="Resultado de imagen de hu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835696" cy="2115843"/>
          </a:xfrm>
          <a:prstGeom prst="rect">
            <a:avLst/>
          </a:prstGeom>
          <a:noFill/>
          <a:extLst>
            <a:ext uri="{909E8E84-426E-40DD-AFC4-6F175D3DCCD1}">
              <a14:hiddenFill xmlns:a14="http://schemas.microsoft.com/office/drawing/2010/main">
                <a:solidFill>
                  <a:srgbClr val="FFFFFF"/>
                </a:solidFill>
              </a14:hiddenFill>
            </a:ext>
          </a:extLst>
        </p:spPr>
      </p:pic>
      <p:sp>
        <p:nvSpPr>
          <p:cNvPr id="7" name="1 Título"/>
          <p:cNvSpPr>
            <a:spLocks noGrp="1"/>
          </p:cNvSpPr>
          <p:nvPr>
            <p:ph type="title"/>
          </p:nvPr>
        </p:nvSpPr>
        <p:spPr>
          <a:xfrm>
            <a:off x="457200" y="274638"/>
            <a:ext cx="8229600" cy="1143000"/>
          </a:xfrm>
        </p:spPr>
        <p:txBody>
          <a:bodyPr>
            <a:normAutofit/>
          </a:bodyPr>
          <a:lstStyle/>
          <a:p>
            <a:r>
              <a:rPr lang="es-ES" sz="4000" b="1" dirty="0">
                <a:solidFill>
                  <a:srgbClr val="7030A0"/>
                </a:solidFill>
                <a:effectLst>
                  <a:outerShdw blurRad="38100" dist="38100" dir="2700000" algn="tl">
                    <a:srgbClr val="000000">
                      <a:alpha val="43137"/>
                    </a:srgbClr>
                  </a:outerShdw>
                </a:effectLst>
                <a:latin typeface="+mn-lt"/>
                <a:ea typeface="+mn-ea"/>
                <a:cs typeface="+mn-cs"/>
              </a:rPr>
              <a:t>Una amistad especial</a:t>
            </a:r>
          </a:p>
        </p:txBody>
      </p:sp>
      <p:sp>
        <p:nvSpPr>
          <p:cNvPr id="2" name="Rectángulo 1"/>
          <p:cNvSpPr/>
          <p:nvPr/>
        </p:nvSpPr>
        <p:spPr>
          <a:xfrm>
            <a:off x="472852" y="2438601"/>
            <a:ext cx="8352928" cy="4478149"/>
          </a:xfrm>
          <a:prstGeom prst="rect">
            <a:avLst/>
          </a:prstGeom>
        </p:spPr>
        <p:txBody>
          <a:bodyPr wrap="square">
            <a:spAutoFit/>
          </a:bodyPr>
          <a:lstStyle/>
          <a:p>
            <a:r>
              <a:rPr lang="es-ES" sz="1900" dirty="0">
                <a:solidFill>
                  <a:srgbClr val="000000"/>
                </a:solidFill>
                <a:latin typeface="Times New Roman" panose="02020603050405020304" pitchFamily="18" charset="0"/>
              </a:rPr>
              <a:t>- Los puntos de vista de Hume sobre religión le impidieron ocupar cargos académicos, y la Iglesia de Escocia intentó excomulgarlo dos veces. E</a:t>
            </a:r>
            <a:r>
              <a:rPr lang="es-ES" altLang="es-ES" sz="1900" dirty="0">
                <a:solidFill>
                  <a:srgbClr val="000000"/>
                </a:solidFill>
                <a:latin typeface="Times New Roman" panose="02020603050405020304" pitchFamily="18" charset="0"/>
              </a:rPr>
              <a:t>n su lecho de muerte Hume bromea a Smith</a:t>
            </a:r>
            <a:r>
              <a:rPr lang="es-ES" sz="1900" dirty="0">
                <a:solidFill>
                  <a:srgbClr val="000000"/>
                </a:solidFill>
                <a:latin typeface="Times New Roman" panose="02020603050405020304" pitchFamily="18" charset="0"/>
              </a:rPr>
              <a:t> diciendo que intentaría dar excusas a Caronte, el barquero de Hades, para que le diera unos años más de vida y así ver </a:t>
            </a:r>
            <a:r>
              <a:rPr lang="es-ES" sz="1900" dirty="0">
                <a:solidFill>
                  <a:schemeClr val="accent2">
                    <a:lumMod val="75000"/>
                  </a:schemeClr>
                </a:solidFill>
                <a:latin typeface="Times New Roman" panose="02020603050405020304" pitchFamily="18" charset="0"/>
              </a:rPr>
              <a:t>"la caída de algunos de los sistemas de superstición prevalecientes". </a:t>
            </a:r>
            <a:r>
              <a:rPr lang="es-ES" sz="1900" dirty="0">
                <a:solidFill>
                  <a:srgbClr val="000000"/>
                </a:solidFill>
                <a:latin typeface="Times New Roman" panose="02020603050405020304" pitchFamily="18" charset="0"/>
              </a:rPr>
              <a:t>El barquero respondió: </a:t>
            </a:r>
            <a:r>
              <a:rPr lang="es-ES" sz="1900" dirty="0">
                <a:solidFill>
                  <a:schemeClr val="accent2">
                    <a:lumMod val="75000"/>
                  </a:schemeClr>
                </a:solidFill>
                <a:latin typeface="Times New Roman" panose="02020603050405020304" pitchFamily="18" charset="0"/>
              </a:rPr>
              <a:t>"Tú, pícaro merodeador, eso no sucederá en cientos de años... Entra en el bote ahora mismo".</a:t>
            </a:r>
            <a:r>
              <a:rPr lang="es-ES" altLang="es-ES" sz="1900" dirty="0">
                <a:solidFill>
                  <a:schemeClr val="accent2">
                    <a:lumMod val="75000"/>
                  </a:schemeClr>
                </a:solidFill>
                <a:latin typeface="Times New Roman" panose="02020603050405020304" pitchFamily="18" charset="0"/>
              </a:rPr>
              <a:t> </a:t>
            </a:r>
            <a:r>
              <a:rPr lang="es-ES" altLang="es-ES" sz="1900" dirty="0">
                <a:solidFill>
                  <a:srgbClr val="000000"/>
                </a:solidFill>
                <a:latin typeface="Times New Roman" panose="02020603050405020304" pitchFamily="18" charset="0"/>
              </a:rPr>
              <a:t>En </a:t>
            </a:r>
            <a:r>
              <a:rPr lang="es-ES" sz="1900" dirty="0">
                <a:solidFill>
                  <a:srgbClr val="000000"/>
                </a:solidFill>
                <a:latin typeface="Times New Roman" panose="02020603050405020304" pitchFamily="18" charset="0"/>
              </a:rPr>
              <a:t>una carta a William </a:t>
            </a:r>
            <a:r>
              <a:rPr lang="es-ES" sz="1900" dirty="0" err="1">
                <a:solidFill>
                  <a:srgbClr val="000000"/>
                </a:solidFill>
                <a:latin typeface="Times New Roman" panose="02020603050405020304" pitchFamily="18" charset="0"/>
              </a:rPr>
              <a:t>Strachan</a:t>
            </a:r>
            <a:r>
              <a:rPr lang="es-ES" sz="1900" dirty="0">
                <a:solidFill>
                  <a:srgbClr val="000000"/>
                </a:solidFill>
                <a:latin typeface="Times New Roman" panose="02020603050405020304" pitchFamily="18" charset="0"/>
              </a:rPr>
              <a:t>, Esq. en 1776, Smith dice que Hume estaba </a:t>
            </a:r>
            <a:r>
              <a:rPr lang="es-ES" sz="1900" dirty="0">
                <a:solidFill>
                  <a:schemeClr val="accent2">
                    <a:lumMod val="75000"/>
                  </a:schemeClr>
                </a:solidFill>
                <a:latin typeface="Times New Roman" panose="02020603050405020304" pitchFamily="18" charset="0"/>
              </a:rPr>
              <a:t>"tan cerca de la idea de un hombre perfectamente sabio y virtuoso como tal vez la naturaleza de la fragilidad humana lo permita".</a:t>
            </a:r>
          </a:p>
          <a:p>
            <a:endParaRPr lang="es-ES" sz="1900" dirty="0">
              <a:solidFill>
                <a:srgbClr val="000000"/>
              </a:solidFill>
              <a:latin typeface="Times New Roman" panose="02020603050405020304" pitchFamily="18" charset="0"/>
            </a:endParaRPr>
          </a:p>
          <a:p>
            <a:r>
              <a:rPr lang="es-ES" sz="1900" dirty="0">
                <a:solidFill>
                  <a:srgbClr val="000000"/>
                </a:solidFill>
                <a:latin typeface="Times New Roman" panose="02020603050405020304" pitchFamily="18" charset="0"/>
              </a:rPr>
              <a:t>- Smith anotaría más tarde: </a:t>
            </a:r>
            <a:r>
              <a:rPr lang="es-ES" sz="1900" dirty="0">
                <a:solidFill>
                  <a:schemeClr val="accent2">
                    <a:lumMod val="75000"/>
                  </a:schemeClr>
                </a:solidFill>
                <a:latin typeface="Times New Roman" panose="02020603050405020304" pitchFamily="18" charset="0"/>
              </a:rPr>
              <a:t>"Una sola y, según creía, muy inofensiva hoja de papel, que por casualidad escribí sobre la muerte de nuestro difunto amigo, el Sr. Hume, me trajo 10 veces más vituperios que el violento ataque que había hecho contra todo el sistema comercial de Gran Bretaña".</a:t>
            </a:r>
          </a:p>
          <a:p>
            <a:endParaRPr lang="es-ES" sz="1900" dirty="0">
              <a:solidFill>
                <a:schemeClr val="accent2">
                  <a:lumMod val="75000"/>
                </a:schemeClr>
              </a:solidFill>
              <a:latin typeface="Times New Roman" panose="02020603050405020304" pitchFamily="18" charset="0"/>
            </a:endParaRPr>
          </a:p>
        </p:txBody>
      </p:sp>
    </p:spTree>
    <p:extLst>
      <p:ext uri="{BB962C8B-B14F-4D97-AF65-F5344CB8AC3E}">
        <p14:creationId xmlns:p14="http://schemas.microsoft.com/office/powerpoint/2010/main" val="110881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C:\Users\estrella\AppData\Local\Microsoft\Windows\Temporary Internet Files\Content.IE5\5D2MJ8UJ\droplet-295457_960_72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805264"/>
            <a:ext cx="1133451" cy="9067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C:\Users\estrella\AppData\Local\Microsoft\Windows\Temporary Internet Files\Content.IE5\5D2MJ8UJ\droplet-295457_960_72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5805264"/>
            <a:ext cx="1133451" cy="906761"/>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30155" y="116632"/>
            <a:ext cx="8229600" cy="1143000"/>
          </a:xfrm>
        </p:spPr>
        <p:txBody>
          <a:bodyPr>
            <a:normAutofit/>
          </a:bodyPr>
          <a:lstStyle/>
          <a:p>
            <a:r>
              <a:rPr lang="es-ES" sz="4000" b="1" dirty="0">
                <a:solidFill>
                  <a:srgbClr val="7030A0"/>
                </a:solidFill>
                <a:effectLst>
                  <a:outerShdw blurRad="38100" dist="38100" dir="2700000" algn="tl">
                    <a:srgbClr val="000000">
                      <a:alpha val="43137"/>
                    </a:srgbClr>
                  </a:outerShdw>
                </a:effectLst>
                <a:latin typeface="+mn-lt"/>
                <a:ea typeface="+mn-ea"/>
                <a:cs typeface="+mn-cs"/>
              </a:rPr>
              <a:t>FILOSOFÍA</a:t>
            </a:r>
          </a:p>
        </p:txBody>
      </p:sp>
      <p:sp>
        <p:nvSpPr>
          <p:cNvPr id="17" name="16 Marcador de texto"/>
          <p:cNvSpPr>
            <a:spLocks noGrp="1"/>
          </p:cNvSpPr>
          <p:nvPr>
            <p:ph type="body" idx="1"/>
          </p:nvPr>
        </p:nvSpPr>
        <p:spPr>
          <a:xfrm>
            <a:off x="467544" y="1340768"/>
            <a:ext cx="4040188" cy="639762"/>
          </a:xfrm>
        </p:spPr>
        <p:txBody>
          <a:bodyPr/>
          <a:lstStyle/>
          <a:p>
            <a:r>
              <a:rPr lang="es-ES" dirty="0">
                <a:solidFill>
                  <a:srgbClr val="7030A0"/>
                </a:solidFill>
                <a:effectLst>
                  <a:outerShdw blurRad="38100" dist="38100" dir="2700000" algn="tl">
                    <a:srgbClr val="000000">
                      <a:alpha val="43137"/>
                    </a:srgbClr>
                  </a:outerShdw>
                </a:effectLst>
              </a:rPr>
              <a:t>DAVID HUME</a:t>
            </a:r>
          </a:p>
          <a:p>
            <a:endParaRPr lang="es-ES" dirty="0"/>
          </a:p>
        </p:txBody>
      </p:sp>
      <p:sp>
        <p:nvSpPr>
          <p:cNvPr id="3" name="2 Marcador de contenido"/>
          <p:cNvSpPr>
            <a:spLocks noGrp="1"/>
          </p:cNvSpPr>
          <p:nvPr>
            <p:ph sz="half" idx="2"/>
          </p:nvPr>
        </p:nvSpPr>
        <p:spPr>
          <a:xfrm>
            <a:off x="18197" y="1547664"/>
            <a:ext cx="4021953" cy="4566171"/>
          </a:xfrm>
        </p:spPr>
        <p:txBody>
          <a:bodyPr>
            <a:noAutofit/>
          </a:bodyPr>
          <a:lstStyle/>
          <a:p>
            <a:r>
              <a:rPr lang="es-ES" sz="2000" dirty="0"/>
              <a:t>La mente </a:t>
            </a:r>
            <a:r>
              <a:rPr lang="es-ES" sz="2000" dirty="0">
                <a:solidFill>
                  <a:schemeClr val="accent2">
                    <a:lumMod val="75000"/>
                  </a:schemeClr>
                </a:solidFill>
              </a:rPr>
              <a:t>“no es más que un haz o colección de diferentes percepciones, que se suceden unas a otras con una rapidez inconcebible, y están en un flujo y movimiento perpetuos" </a:t>
            </a:r>
            <a:r>
              <a:rPr lang="es-ES" sz="2000" dirty="0"/>
              <a:t>(Tratado de la naturaleza humana I, IV, §VI).  </a:t>
            </a:r>
          </a:p>
          <a:p>
            <a:r>
              <a:rPr lang="es-ES" sz="2000" dirty="0"/>
              <a:t>Las impresiones crean ideas por el hábito.</a:t>
            </a:r>
          </a:p>
          <a:p>
            <a:r>
              <a:rPr lang="es-ES" sz="2000" dirty="0"/>
              <a:t>MEMORIA Y EL FUTURO SON UNA IMAGEN</a:t>
            </a:r>
          </a:p>
        </p:txBody>
      </p:sp>
      <p:sp>
        <p:nvSpPr>
          <p:cNvPr id="18" name="17 Marcador de texto"/>
          <p:cNvSpPr>
            <a:spLocks noGrp="1"/>
          </p:cNvSpPr>
          <p:nvPr>
            <p:ph type="body" sz="quarter" idx="3"/>
          </p:nvPr>
        </p:nvSpPr>
        <p:spPr>
          <a:xfrm>
            <a:off x="4644008" y="1340768"/>
            <a:ext cx="4041775" cy="639762"/>
          </a:xfrm>
        </p:spPr>
        <p:txBody>
          <a:bodyPr/>
          <a:lstStyle/>
          <a:p>
            <a:r>
              <a:rPr lang="en-GB" dirty="0">
                <a:solidFill>
                  <a:srgbClr val="7030A0"/>
                </a:solidFill>
                <a:effectLst>
                  <a:outerShdw blurRad="38100" dist="38100" dir="2700000" algn="tl">
                    <a:srgbClr val="000000">
                      <a:alpha val="43137"/>
                    </a:srgbClr>
                  </a:outerShdw>
                </a:effectLst>
              </a:rPr>
              <a:t>ADAM SMITH</a:t>
            </a:r>
          </a:p>
          <a:p>
            <a:endParaRPr lang="es-ES" dirty="0"/>
          </a:p>
        </p:txBody>
      </p:sp>
      <p:sp>
        <p:nvSpPr>
          <p:cNvPr id="4" name="3 Marcador de contenido"/>
          <p:cNvSpPr>
            <a:spLocks noGrp="1"/>
          </p:cNvSpPr>
          <p:nvPr>
            <p:ph sz="quarter" idx="4"/>
          </p:nvPr>
        </p:nvSpPr>
        <p:spPr>
          <a:xfrm>
            <a:off x="3923928" y="1628800"/>
            <a:ext cx="5002237" cy="4983261"/>
          </a:xfrm>
        </p:spPr>
        <p:txBody>
          <a:bodyPr>
            <a:noAutofit/>
          </a:bodyPr>
          <a:lstStyle/>
          <a:p>
            <a:r>
              <a:rPr lang="es-ES" sz="2000" dirty="0"/>
              <a:t>En la primera formación del lenguaje, Smith dice que la estructura "yo soy" deriva de la existencia misma y expresa un sentimiento interno que se relaciona con la </a:t>
            </a:r>
            <a:r>
              <a:rPr lang="es-ES" sz="2000" b="1" dirty="0"/>
              <a:t>sorpresa y la gratitud</a:t>
            </a:r>
            <a:r>
              <a:rPr lang="es-ES" sz="2000" dirty="0"/>
              <a:t>:</a:t>
            </a:r>
            <a:r>
              <a:rPr lang="es-ES" sz="2000" dirty="0">
                <a:solidFill>
                  <a:schemeClr val="accent2">
                    <a:lumMod val="75000"/>
                  </a:schemeClr>
                </a:solidFill>
              </a:rPr>
              <a:t> "porque lo que es causa del placer excita naturalmente nuestra gratitud" </a:t>
            </a:r>
            <a:r>
              <a:rPr lang="es-ES" sz="2000" dirty="0"/>
              <a:t>(Astronomía III. 2. 48). Según </a:t>
            </a:r>
            <a:r>
              <a:rPr lang="es-ES" sz="2000" dirty="0" err="1"/>
              <a:t>Haakonssen</a:t>
            </a:r>
            <a:r>
              <a:rPr lang="es-ES" sz="2000" dirty="0"/>
              <a:t> (1996: 135-48) Smith se basa en Samuel </a:t>
            </a:r>
            <a:r>
              <a:rPr lang="es-ES" sz="2000" dirty="0" err="1"/>
              <a:t>von</a:t>
            </a:r>
            <a:r>
              <a:rPr lang="es-ES" sz="2000" dirty="0"/>
              <a:t> </a:t>
            </a:r>
            <a:r>
              <a:rPr lang="es-ES" sz="2000" dirty="0" err="1"/>
              <a:t>Cocceji</a:t>
            </a:r>
            <a:r>
              <a:rPr lang="es-ES" sz="2000" dirty="0"/>
              <a:t>: el individuo debe entender la vida como un regalo.</a:t>
            </a:r>
          </a:p>
          <a:p>
            <a:endParaRPr lang="es-ES" sz="2000" dirty="0"/>
          </a:p>
          <a:p>
            <a:r>
              <a:rPr lang="es-ES" sz="2000" dirty="0"/>
              <a:t>EL PRESENTE Y LA MEMORIA SON OBSERVABLES DESDE FUERA DE LA SECUENCIA TEMPORAL</a:t>
            </a:r>
          </a:p>
        </p:txBody>
      </p:sp>
      <p:pic>
        <p:nvPicPr>
          <p:cNvPr id="3079" name="Picture 7" descr="C:\Users\estrella\AppData\Local\Microsoft\Windows\Temporary Internet Files\Content.IE5\FAMGFIMY\leaf-147490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805264"/>
            <a:ext cx="476262" cy="6959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C:\Users\estrella\AppData\Local\Microsoft\Windows\Temporary Internet Files\Content.IE5\FAMGFIMY\leaf-147490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5877272"/>
            <a:ext cx="476262" cy="695908"/>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estrella\AppData\Local\Microsoft\Windows\Temporary Internet Files\Content.IE5\FAMGFIMY\plus-sign-icon-iconset-15683-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776" y="6093296"/>
            <a:ext cx="350154" cy="35015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C:\Users\estrella\AppData\Local\Microsoft\Windows\Temporary Internet Files\Content.IE5\FAMGFIMY\plus-sign-icon-iconset-15683-larg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6021288"/>
            <a:ext cx="310040" cy="31004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1" descr="C:\Users\estrella\AppData\Local\Microsoft\Windows\Temporary Internet Files\Content.IE5\FAMGFIMY\plus-sign-icon-iconset-15683-larg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3688" y="6093296"/>
            <a:ext cx="368489" cy="368489"/>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Resultado de imagen de LUZ POR ENCIM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28384" y="44624"/>
            <a:ext cx="1106746" cy="1472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409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84"/>
            <a:ext cx="8229600" cy="759221"/>
          </a:xfrm>
        </p:spPr>
        <p:txBody>
          <a:bodyPr>
            <a:normAutofit/>
          </a:bodyPr>
          <a:lstStyle/>
          <a:p>
            <a:r>
              <a:rPr lang="es-ES" sz="2800" dirty="0">
                <a:solidFill>
                  <a:schemeClr val="accent4">
                    <a:lumMod val="75000"/>
                  </a:schemeClr>
                </a:solidFill>
                <a:effectLst>
                  <a:outerShdw blurRad="38100" dist="38100" dir="2700000" algn="tl">
                    <a:srgbClr val="000000">
                      <a:alpha val="43137"/>
                    </a:srgbClr>
                  </a:outerShdw>
                </a:effectLst>
              </a:rPr>
              <a:t>Adam Smith</a:t>
            </a:r>
          </a:p>
        </p:txBody>
      </p:sp>
      <p:sp>
        <p:nvSpPr>
          <p:cNvPr id="3" name="2 Marcador de contenido"/>
          <p:cNvSpPr>
            <a:spLocks noGrp="1"/>
          </p:cNvSpPr>
          <p:nvPr>
            <p:ph sz="half" idx="1"/>
          </p:nvPr>
        </p:nvSpPr>
        <p:spPr>
          <a:xfrm>
            <a:off x="323528" y="1124744"/>
            <a:ext cx="8496944" cy="5949280"/>
          </a:xfrm>
        </p:spPr>
        <p:txBody>
          <a:bodyPr>
            <a:noAutofit/>
          </a:bodyPr>
          <a:lstStyle/>
          <a:p>
            <a:r>
              <a:rPr lang="es-ES" sz="2000" dirty="0"/>
              <a:t>El hombre </a:t>
            </a:r>
            <a:r>
              <a:rPr lang="es-ES" sz="2000" dirty="0">
                <a:solidFill>
                  <a:schemeClr val="accent2">
                    <a:lumMod val="75000"/>
                  </a:schemeClr>
                </a:solidFill>
              </a:rPr>
              <a:t>“Cuando pone su mano en su pie, igual que su mano siente la presión o resistencia de su pie, su pie siente la de su mano. Ambos son externos el uno al otro, pero ninguno es externo a él. Siente en ambos, y naturalmente los considera como partes de sí mismo, o al menos como algo que le pertenece, y que, para su propia comodidad, tiene que preocuparse por ellos de algún modo” </a:t>
            </a:r>
            <a:r>
              <a:rPr lang="es-ES" sz="2000" dirty="0"/>
              <a:t>(</a:t>
            </a:r>
            <a:r>
              <a:rPr lang="es-ES" sz="2000" dirty="0" err="1"/>
              <a:t>External</a:t>
            </a:r>
            <a:r>
              <a:rPr lang="es-ES" sz="2000" dirty="0"/>
              <a:t> </a:t>
            </a:r>
            <a:r>
              <a:rPr lang="es-ES" sz="2000" dirty="0" err="1"/>
              <a:t>Senses</a:t>
            </a:r>
            <a:r>
              <a:rPr lang="es-ES" sz="2000" dirty="0"/>
              <a:t> 3-8, 135-6).</a:t>
            </a:r>
          </a:p>
          <a:p>
            <a:pPr marL="0" indent="0">
              <a:buNone/>
            </a:pPr>
            <a:endParaRPr lang="en-US" sz="1800" dirty="0"/>
          </a:p>
          <a:p>
            <a:pPr marL="0" indent="0">
              <a:buNone/>
            </a:pPr>
            <a:endParaRPr lang="en-US" sz="1800" dirty="0"/>
          </a:p>
          <a:p>
            <a:r>
              <a:rPr lang="es-ES" sz="2000" dirty="0"/>
              <a:t>Habla de la percepción de la </a:t>
            </a:r>
            <a:r>
              <a:rPr lang="es-ES" sz="2000" b="1" dirty="0"/>
              <a:t>profundidad</a:t>
            </a:r>
            <a:r>
              <a:rPr lang="es-ES" sz="2000" dirty="0"/>
              <a:t>. La percepción es un todo, con una visión gestáltica e intuitiva: </a:t>
            </a:r>
            <a:r>
              <a:rPr lang="es-ES" sz="2000" dirty="0">
                <a:solidFill>
                  <a:schemeClr val="accent2">
                    <a:lumMod val="75000"/>
                  </a:schemeClr>
                </a:solidFill>
              </a:rPr>
              <a:t>"El mundo tangible, así como todas las diferentes partes que lo componen, tiene tres dimensiones, Longitud, Anchura y Profundidad. El mundo visible, así como todas las diferentes partes que lo componen, sólo tiene dos, Longitud y Anchura. No nos presenta más que una llanura o superficie que, por ciertos matices y combinaciones de colores, nos sugiere y representa (de la misma manera que lo hace un cuadro)"</a:t>
            </a:r>
            <a:r>
              <a:rPr lang="es-ES" sz="2000" dirty="0"/>
              <a:t> (</a:t>
            </a:r>
            <a:r>
              <a:rPr lang="en-GB" sz="2000" dirty="0"/>
              <a:t>External Senses 50--2, 150--2). </a:t>
            </a:r>
          </a:p>
          <a:p>
            <a:endParaRPr lang="en-US" sz="1800" dirty="0">
              <a:solidFill>
                <a:schemeClr val="accent2">
                  <a:lumMod val="75000"/>
                </a:schemeClr>
              </a:solidFill>
              <a:latin typeface="Comic Sans MS" panose="030F0702030302020204" pitchFamily="66" charset="0"/>
            </a:endParaRPr>
          </a:p>
        </p:txBody>
      </p:sp>
    </p:spTree>
    <p:extLst>
      <p:ext uri="{BB962C8B-B14F-4D97-AF65-F5344CB8AC3E}">
        <p14:creationId xmlns:p14="http://schemas.microsoft.com/office/powerpoint/2010/main" val="3264934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84"/>
            <a:ext cx="8229600" cy="759221"/>
          </a:xfrm>
        </p:spPr>
        <p:txBody>
          <a:bodyPr>
            <a:normAutofit/>
          </a:bodyPr>
          <a:lstStyle/>
          <a:p>
            <a:r>
              <a:rPr lang="es-ES" sz="2800" dirty="0">
                <a:solidFill>
                  <a:schemeClr val="accent4">
                    <a:lumMod val="75000"/>
                  </a:schemeClr>
                </a:solidFill>
                <a:effectLst>
                  <a:outerShdw blurRad="38100" dist="38100" dir="2700000" algn="tl">
                    <a:srgbClr val="000000">
                      <a:alpha val="43137"/>
                    </a:srgbClr>
                  </a:outerShdw>
                </a:effectLst>
              </a:rPr>
              <a:t>Adam Smith</a:t>
            </a:r>
          </a:p>
        </p:txBody>
      </p:sp>
      <p:sp>
        <p:nvSpPr>
          <p:cNvPr id="3" name="2 Marcador de contenido"/>
          <p:cNvSpPr>
            <a:spLocks noGrp="1"/>
          </p:cNvSpPr>
          <p:nvPr>
            <p:ph sz="half" idx="1"/>
          </p:nvPr>
        </p:nvSpPr>
        <p:spPr>
          <a:xfrm>
            <a:off x="899592" y="1124744"/>
            <a:ext cx="7200800" cy="5085184"/>
          </a:xfrm>
        </p:spPr>
        <p:txBody>
          <a:bodyPr>
            <a:noAutofit/>
          </a:bodyPr>
          <a:lstStyle/>
          <a:p>
            <a:pPr algn="just"/>
            <a:r>
              <a:rPr lang="es-ES" sz="2000" dirty="0">
                <a:solidFill>
                  <a:schemeClr val="accent2">
                    <a:lumMod val="75000"/>
                  </a:schemeClr>
                </a:solidFill>
              </a:rPr>
              <a:t>“¿Acaso alguno de nuestros sentidos, antes de la observación y la experiencia, nos sugiere </a:t>
            </a:r>
            <a:r>
              <a:rPr lang="es-ES" sz="2000" b="1" dirty="0">
                <a:solidFill>
                  <a:schemeClr val="accent2">
                    <a:lumMod val="75000"/>
                  </a:schemeClr>
                </a:solidFill>
              </a:rPr>
              <a:t>instintivamente</a:t>
            </a:r>
            <a:r>
              <a:rPr lang="es-ES" sz="2000" dirty="0">
                <a:solidFill>
                  <a:schemeClr val="accent2">
                    <a:lumMod val="75000"/>
                  </a:schemeClr>
                </a:solidFill>
              </a:rPr>
              <a:t> el concepto de solidez y sustancia que excita sus respectivas sensaciones?” </a:t>
            </a:r>
            <a:r>
              <a:rPr lang="es-ES" sz="2000" dirty="0"/>
              <a:t>(</a:t>
            </a:r>
            <a:r>
              <a:rPr lang="es-ES" sz="2000" dirty="0" err="1"/>
              <a:t>External</a:t>
            </a:r>
            <a:r>
              <a:rPr lang="es-ES" sz="2000" dirty="0"/>
              <a:t> </a:t>
            </a:r>
            <a:r>
              <a:rPr lang="es-ES" sz="2000" dirty="0" err="1"/>
              <a:t>Senses</a:t>
            </a:r>
            <a:r>
              <a:rPr lang="es-ES" sz="2000" dirty="0"/>
              <a:t>, EPS)</a:t>
            </a:r>
          </a:p>
          <a:p>
            <a:pPr algn="just"/>
            <a:endParaRPr lang="es-ES" sz="2000" dirty="0"/>
          </a:p>
          <a:p>
            <a:pPr algn="just"/>
            <a:r>
              <a:rPr lang="es-ES" sz="2000" dirty="0"/>
              <a:t>Si hemos perdido el sentido de la perspectiva, necesitamos </a:t>
            </a:r>
            <a:r>
              <a:rPr lang="es-ES" sz="2000" b="1" dirty="0"/>
              <a:t>tiempo</a:t>
            </a:r>
            <a:r>
              <a:rPr lang="es-ES" sz="2000" dirty="0"/>
              <a:t> para recuperarlo. El ciego que empieza a ver después de una operación de cataratas, como el matemático ciego </a:t>
            </a:r>
            <a:r>
              <a:rPr lang="es-ES" sz="2000" dirty="0" err="1"/>
              <a:t>Saunderson</a:t>
            </a:r>
            <a:r>
              <a:rPr lang="es-ES" sz="2000" dirty="0"/>
              <a:t>, </a:t>
            </a:r>
            <a:r>
              <a:rPr lang="es-ES" sz="2000" dirty="0">
                <a:solidFill>
                  <a:schemeClr val="accent2">
                    <a:lumMod val="75000"/>
                  </a:schemeClr>
                </a:solidFill>
              </a:rPr>
              <a:t>"cuando poco a poco comienza a comprender la perspectiva fuerte y distintiva de la naturaleza, la perspectiva débil y mediocre de la pintura no logra impresionarlo en absoluto" </a:t>
            </a:r>
            <a:r>
              <a:rPr lang="es-ES" sz="2000" dirty="0"/>
              <a:t>(</a:t>
            </a:r>
            <a:r>
              <a:rPr lang="es-ES" sz="2000" dirty="0" err="1"/>
              <a:t>External</a:t>
            </a:r>
            <a:r>
              <a:rPr lang="es-ES" sz="2000" dirty="0"/>
              <a:t> </a:t>
            </a:r>
            <a:r>
              <a:rPr lang="es-ES" sz="2000" dirty="0" err="1"/>
              <a:t>Senses</a:t>
            </a:r>
            <a:r>
              <a:rPr lang="es-ES" sz="2000" dirty="0"/>
              <a:t> 67).</a:t>
            </a:r>
          </a:p>
          <a:p>
            <a:endParaRPr lang="en-US" sz="1800" dirty="0"/>
          </a:p>
          <a:p>
            <a:pPr algn="just"/>
            <a:r>
              <a:rPr lang="en-US" sz="2000" dirty="0"/>
              <a:t> </a:t>
            </a:r>
            <a:r>
              <a:rPr lang="es-ES" sz="2000" dirty="0"/>
              <a:t>Valoramos la mayor capacidad de percibir objetos, no porque sea útil, sino </a:t>
            </a:r>
            <a:r>
              <a:rPr lang="es-ES" sz="2000" dirty="0">
                <a:solidFill>
                  <a:schemeClr val="accent2">
                    <a:lumMod val="75000"/>
                  </a:schemeClr>
                </a:solidFill>
              </a:rPr>
              <a:t>"porque es </a:t>
            </a:r>
            <a:r>
              <a:rPr lang="es-ES" sz="2000" b="1" dirty="0">
                <a:solidFill>
                  <a:schemeClr val="accent2">
                    <a:lumMod val="75000"/>
                  </a:schemeClr>
                </a:solidFill>
              </a:rPr>
              <a:t>correcta</a:t>
            </a:r>
            <a:r>
              <a:rPr lang="es-ES" sz="2000" dirty="0">
                <a:solidFill>
                  <a:schemeClr val="accent2">
                    <a:lumMod val="75000"/>
                  </a:schemeClr>
                </a:solidFill>
              </a:rPr>
              <a:t>, exacta y de acuerdo con la verdad y la realidad" (TMS I.i.4.4, 61).</a:t>
            </a:r>
            <a:endParaRPr lang="es-ES" sz="1800" dirty="0">
              <a:solidFill>
                <a:schemeClr val="accent2">
                  <a:lumMod val="75000"/>
                </a:schemeClr>
              </a:solidFill>
              <a:latin typeface="Comic Sans MS" panose="030F0702030302020204" pitchFamily="66" charset="0"/>
            </a:endParaRPr>
          </a:p>
        </p:txBody>
      </p:sp>
    </p:spTree>
    <p:extLst>
      <p:ext uri="{BB962C8B-B14F-4D97-AF65-F5344CB8AC3E}">
        <p14:creationId xmlns:p14="http://schemas.microsoft.com/office/powerpoint/2010/main" val="2412512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8099" y="12154"/>
            <a:ext cx="5205263" cy="1143000"/>
          </a:xfrm>
        </p:spPr>
        <p:txBody>
          <a:bodyPr>
            <a:normAutofit/>
          </a:bodyPr>
          <a:lstStyle/>
          <a:p>
            <a:pPr algn="l">
              <a:spcBef>
                <a:spcPct val="20000"/>
              </a:spcBef>
            </a:pPr>
            <a:r>
              <a:rPr lang="es-ES" sz="3600" b="1" dirty="0">
                <a:solidFill>
                  <a:srgbClr val="7030A0"/>
                </a:solidFill>
                <a:effectLst>
                  <a:outerShdw blurRad="38100" dist="38100" dir="2700000" algn="tl">
                    <a:srgbClr val="000000">
                      <a:alpha val="43137"/>
                    </a:srgbClr>
                  </a:outerShdw>
                </a:effectLst>
                <a:latin typeface="+mn-lt"/>
                <a:ea typeface="+mn-ea"/>
                <a:cs typeface="+mn-cs"/>
              </a:rPr>
              <a:t>ACCIÓN HUMANA</a:t>
            </a:r>
          </a:p>
        </p:txBody>
      </p:sp>
      <p:sp>
        <p:nvSpPr>
          <p:cNvPr id="10" name="9 Marcador de texto"/>
          <p:cNvSpPr>
            <a:spLocks noGrp="1"/>
          </p:cNvSpPr>
          <p:nvPr>
            <p:ph type="body" idx="1"/>
          </p:nvPr>
        </p:nvSpPr>
        <p:spPr/>
        <p:txBody>
          <a:bodyPr/>
          <a:lstStyle/>
          <a:p>
            <a:r>
              <a:rPr lang="es-ES" dirty="0">
                <a:solidFill>
                  <a:srgbClr val="7030A0"/>
                </a:solidFill>
                <a:effectLst>
                  <a:outerShdw blurRad="38100" dist="38100" dir="2700000" algn="tl">
                    <a:srgbClr val="000000">
                      <a:alpha val="43137"/>
                    </a:srgbClr>
                  </a:outerShdw>
                </a:effectLst>
              </a:rPr>
              <a:t>HUME</a:t>
            </a:r>
          </a:p>
          <a:p>
            <a:endParaRPr lang="es-ES" dirty="0"/>
          </a:p>
        </p:txBody>
      </p:sp>
      <p:sp>
        <p:nvSpPr>
          <p:cNvPr id="3" name="2 Marcador de contenido"/>
          <p:cNvSpPr>
            <a:spLocks noGrp="1"/>
          </p:cNvSpPr>
          <p:nvPr>
            <p:ph sz="half" idx="2"/>
          </p:nvPr>
        </p:nvSpPr>
        <p:spPr>
          <a:xfrm>
            <a:off x="179512" y="1854994"/>
            <a:ext cx="3132433" cy="3662238"/>
          </a:xfrm>
        </p:spPr>
        <p:txBody>
          <a:bodyPr>
            <a:noAutofit/>
          </a:bodyPr>
          <a:lstStyle/>
          <a:p>
            <a:r>
              <a:rPr lang="es-ES" dirty="0"/>
              <a:t>Primer movimiento: Atracción hacia el placer-huida del dolor (miedo a la muerte y su recuerdo)</a:t>
            </a:r>
          </a:p>
          <a:p>
            <a:endParaRPr lang="es-ES" dirty="0"/>
          </a:p>
          <a:p>
            <a:r>
              <a:rPr lang="es-ES" dirty="0"/>
              <a:t>La razón es esclava de las pasiones.</a:t>
            </a:r>
          </a:p>
        </p:txBody>
      </p:sp>
      <p:sp>
        <p:nvSpPr>
          <p:cNvPr id="11" name="10 Marcador de texto"/>
          <p:cNvSpPr>
            <a:spLocks noGrp="1"/>
          </p:cNvSpPr>
          <p:nvPr>
            <p:ph type="body" sz="quarter" idx="3"/>
          </p:nvPr>
        </p:nvSpPr>
        <p:spPr>
          <a:xfrm>
            <a:off x="4355976" y="332656"/>
            <a:ext cx="4114800" cy="639762"/>
          </a:xfrm>
        </p:spPr>
        <p:txBody>
          <a:bodyPr/>
          <a:lstStyle/>
          <a:p>
            <a:r>
              <a:rPr lang="en-GB" dirty="0">
                <a:solidFill>
                  <a:srgbClr val="7030A0"/>
                </a:solidFill>
                <a:effectLst>
                  <a:outerShdw blurRad="38100" dist="38100" dir="2700000" algn="tl">
                    <a:srgbClr val="000000">
                      <a:alpha val="43137"/>
                    </a:srgbClr>
                  </a:outerShdw>
                </a:effectLst>
              </a:rPr>
              <a:t>ADAM SMITH</a:t>
            </a:r>
          </a:p>
          <a:p>
            <a:endParaRPr lang="es-ES" dirty="0"/>
          </a:p>
        </p:txBody>
      </p:sp>
      <p:sp>
        <p:nvSpPr>
          <p:cNvPr id="4" name="3 Marcador de contenido"/>
          <p:cNvSpPr>
            <a:spLocks noGrp="1"/>
          </p:cNvSpPr>
          <p:nvPr>
            <p:ph sz="quarter" idx="4"/>
          </p:nvPr>
        </p:nvSpPr>
        <p:spPr>
          <a:xfrm>
            <a:off x="3779913" y="547663"/>
            <a:ext cx="5364088" cy="5162985"/>
          </a:xfrm>
        </p:spPr>
        <p:txBody>
          <a:bodyPr>
            <a:normAutofit fontScale="62500" lnSpcReduction="20000"/>
          </a:bodyPr>
          <a:lstStyle/>
          <a:p>
            <a:r>
              <a:rPr lang="es-ES" sz="2900" dirty="0"/>
              <a:t>Primer movimiento no basado en experiencias pasadas, si no en la curiosidad, </a:t>
            </a:r>
            <a:r>
              <a:rPr lang="es-ES" sz="2900" dirty="0">
                <a:solidFill>
                  <a:schemeClr val="accent2">
                    <a:lumMod val="75000"/>
                  </a:schemeClr>
                </a:solidFill>
              </a:rPr>
              <a:t>"el deseo de cambiar nuestra situación supone necesariamente alguna idea de externalidad; o de movimiento en a lugar diferente de aquel en el que estamos; e incluso el deseo de permanecer en el mismo lugar supone alguna idea de, al menos, la posibilidad de cambiar. Esas sensaciones no habrían podido responder a la intención de la Naturaleza, si no nos hubieran sugerido instintivamente alguna vaga noción de existencia externa” </a:t>
            </a:r>
            <a:r>
              <a:rPr lang="en-US" sz="2900" dirty="0"/>
              <a:t>(ES 86, 167--8). </a:t>
            </a:r>
          </a:p>
          <a:p>
            <a:r>
              <a:rPr lang="es-ES" sz="2900" dirty="0"/>
              <a:t>El temor a la muerte es "</a:t>
            </a:r>
            <a:r>
              <a:rPr lang="es-ES" sz="2900" dirty="0">
                <a:solidFill>
                  <a:schemeClr val="accent2">
                    <a:lumMod val="75000"/>
                  </a:schemeClr>
                </a:solidFill>
              </a:rPr>
              <a:t>el gran veneno para la felicidad" </a:t>
            </a:r>
            <a:r>
              <a:rPr lang="es-ES" sz="2900" dirty="0"/>
              <a:t>(TMS I.i.1.13, 13) y los que no lo tienen son más sensibles, con un</a:t>
            </a:r>
            <a:r>
              <a:rPr lang="es-ES" sz="2900" dirty="0">
                <a:solidFill>
                  <a:schemeClr val="accent2">
                    <a:lumMod val="75000"/>
                  </a:schemeClr>
                </a:solidFill>
              </a:rPr>
              <a:t> "carácter de alegría, ligereza y vivaz libertad" (</a:t>
            </a:r>
            <a:r>
              <a:rPr lang="es-ES" sz="2900" dirty="0"/>
              <a:t>TMS V.2.6, 203).</a:t>
            </a:r>
          </a:p>
          <a:p>
            <a:r>
              <a:rPr lang="es-ES" sz="2900" dirty="0"/>
              <a:t>Primero construimos los sustantivos, luego los adjetivos. Por un </a:t>
            </a:r>
            <a:r>
              <a:rPr lang="es-ES" sz="2900" b="1" dirty="0"/>
              <a:t>"principio instintivo desconocido" </a:t>
            </a:r>
            <a:r>
              <a:rPr lang="es-ES" sz="2900" dirty="0"/>
              <a:t>podemos leer el lenguaje de la realidad antes que el hablado.</a:t>
            </a:r>
          </a:p>
          <a:p>
            <a:r>
              <a:rPr lang="es-ES" sz="2900" dirty="0"/>
              <a:t>Autocontrol y libertad positiva. Contra el estoicismo (pasivo) y el epicureísmo (reactivo)</a:t>
            </a:r>
          </a:p>
          <a:p>
            <a:endParaRPr lang="es-ES" dirty="0"/>
          </a:p>
        </p:txBody>
      </p:sp>
      <p:sp>
        <p:nvSpPr>
          <p:cNvPr id="6" name="AutoShape 6" descr="Resultado de imagen de PLACER dol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8" descr="Resultado de imagen de PLACER dolo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4107"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5764692"/>
            <a:ext cx="1850331" cy="1069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descr="Resultado de imagen para autocontrol"/>
          <p:cNvPicPr>
            <a:picLocks noChangeAspect="1" noChangeArrowheads="1"/>
          </p:cNvPicPr>
          <p:nvPr/>
        </p:nvPicPr>
        <p:blipFill rotWithShape="1">
          <a:blip r:embed="rId3"/>
          <a:srcRect t="11451" r="4457"/>
          <a:stretch/>
        </p:blipFill>
        <p:spPr bwMode="auto">
          <a:xfrm>
            <a:off x="7017042" y="5527912"/>
            <a:ext cx="2091462" cy="1330088"/>
          </a:xfrm>
          <a:prstGeom prst="rect">
            <a:avLst/>
          </a:prstGeom>
          <a:noFill/>
        </p:spPr>
      </p:pic>
    </p:spTree>
    <p:extLst>
      <p:ext uri="{BB962C8B-B14F-4D97-AF65-F5344CB8AC3E}">
        <p14:creationId xmlns:p14="http://schemas.microsoft.com/office/powerpoint/2010/main" val="778047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3.bp.blogspot.com/-4kpOTt_g8wI/UL58k2UJykI/AAAAAAAAAF0/uUhxTAScshU/s320/Empat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90071"/>
            <a:ext cx="1626444" cy="105210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273224" y="125760"/>
            <a:ext cx="8229600" cy="1143000"/>
          </a:xfrm>
        </p:spPr>
        <p:txBody>
          <a:bodyPr>
            <a:normAutofit/>
          </a:bodyPr>
          <a:lstStyle/>
          <a:p>
            <a:r>
              <a:rPr lang="es-ES" sz="2800" b="1" dirty="0">
                <a:solidFill>
                  <a:srgbClr val="7030A0"/>
                </a:solidFill>
                <a:effectLst>
                  <a:outerShdw blurRad="38100" dist="38100" dir="2700000" algn="tl">
                    <a:srgbClr val="000000">
                      <a:alpha val="43137"/>
                    </a:srgbClr>
                  </a:outerShdw>
                </a:effectLst>
                <a:latin typeface="+mn-lt"/>
                <a:ea typeface="+mn-ea"/>
                <a:cs typeface="+mn-cs"/>
              </a:rPr>
              <a:t>SIMPATÍA</a:t>
            </a:r>
          </a:p>
        </p:txBody>
      </p:sp>
      <p:sp>
        <p:nvSpPr>
          <p:cNvPr id="5" name="4 Marcador de texto"/>
          <p:cNvSpPr>
            <a:spLocks noGrp="1"/>
          </p:cNvSpPr>
          <p:nvPr>
            <p:ph type="body" idx="1"/>
          </p:nvPr>
        </p:nvSpPr>
        <p:spPr>
          <a:xfrm>
            <a:off x="452980" y="919461"/>
            <a:ext cx="4040188" cy="639762"/>
          </a:xfrm>
        </p:spPr>
        <p:txBody>
          <a:bodyPr/>
          <a:lstStyle/>
          <a:p>
            <a:r>
              <a:rPr lang="es-ES" dirty="0">
                <a:solidFill>
                  <a:srgbClr val="7030A0"/>
                </a:solidFill>
                <a:effectLst>
                  <a:outerShdw blurRad="38100" dist="38100" dir="2700000" algn="tl">
                    <a:srgbClr val="000000">
                      <a:alpha val="43137"/>
                    </a:srgbClr>
                  </a:outerShdw>
                </a:effectLst>
              </a:rPr>
              <a:t>HUME</a:t>
            </a:r>
          </a:p>
          <a:p>
            <a:endParaRPr lang="es-ES" dirty="0"/>
          </a:p>
        </p:txBody>
      </p:sp>
      <p:sp>
        <p:nvSpPr>
          <p:cNvPr id="3" name="2 Marcador de contenido"/>
          <p:cNvSpPr>
            <a:spLocks noGrp="1"/>
          </p:cNvSpPr>
          <p:nvPr>
            <p:ph sz="half" idx="2"/>
          </p:nvPr>
        </p:nvSpPr>
        <p:spPr>
          <a:xfrm>
            <a:off x="107504" y="1268760"/>
            <a:ext cx="4245550" cy="4678961"/>
          </a:xfrm>
        </p:spPr>
        <p:txBody>
          <a:bodyPr>
            <a:normAutofit fontScale="77500" lnSpcReduction="20000"/>
          </a:bodyPr>
          <a:lstStyle/>
          <a:p>
            <a:r>
              <a:rPr kumimoji="0" lang="es-ES" altLang="es-ES" sz="2600" b="0" i="0" u="none" strike="noStrike" cap="none" normalizeH="0" baseline="0" dirty="0">
                <a:ln>
                  <a:noFill/>
                </a:ln>
                <a:solidFill>
                  <a:srgbClr val="202124"/>
                </a:solidFill>
                <a:effectLst/>
                <a:latin typeface="inherit"/>
              </a:rPr>
              <a:t>Simpatizamos con el placer y aprobamos los </a:t>
            </a:r>
            <a:r>
              <a:rPr kumimoji="0" lang="es-ES" altLang="es-ES" sz="2600" b="1" i="0" u="none" strike="noStrike" cap="none" normalizeH="0" baseline="0" dirty="0">
                <a:ln>
                  <a:noFill/>
                </a:ln>
                <a:solidFill>
                  <a:srgbClr val="202124"/>
                </a:solidFill>
                <a:effectLst/>
                <a:latin typeface="inherit"/>
              </a:rPr>
              <a:t>motivos</a:t>
            </a:r>
            <a:r>
              <a:rPr kumimoji="0" lang="es-ES" altLang="es-ES" sz="2600" b="0" i="0" u="none" strike="noStrike" cap="none" normalizeH="0" baseline="0" dirty="0">
                <a:ln>
                  <a:noFill/>
                </a:ln>
                <a:solidFill>
                  <a:srgbClr val="202124"/>
                </a:solidFill>
                <a:effectLst/>
                <a:latin typeface="inherit"/>
              </a:rPr>
              <a:t> y las </a:t>
            </a:r>
            <a:r>
              <a:rPr kumimoji="0" lang="es-ES" altLang="es-ES" sz="2600" b="1" i="0" u="none" strike="noStrike" cap="none" normalizeH="0" baseline="0" dirty="0">
                <a:ln>
                  <a:noFill/>
                </a:ln>
                <a:solidFill>
                  <a:srgbClr val="202124"/>
                </a:solidFill>
                <a:effectLst/>
                <a:latin typeface="inherit"/>
              </a:rPr>
              <a:t>consecuencias</a:t>
            </a:r>
            <a:r>
              <a:rPr kumimoji="0" lang="es-ES" altLang="es-ES" sz="2600" b="0" i="0" u="none" strike="noStrike" cap="none" normalizeH="0" baseline="0" dirty="0">
                <a:ln>
                  <a:noFill/>
                </a:ln>
                <a:solidFill>
                  <a:srgbClr val="202124"/>
                </a:solidFill>
                <a:effectLst/>
                <a:latin typeface="inherit"/>
              </a:rPr>
              <a:t> del acto en relación </a:t>
            </a:r>
            <a:r>
              <a:rPr lang="es-ES" altLang="es-ES" sz="2600" dirty="0">
                <a:solidFill>
                  <a:srgbClr val="202124"/>
                </a:solidFill>
                <a:latin typeface="inherit"/>
              </a:rPr>
              <a:t>a</a:t>
            </a:r>
            <a:r>
              <a:rPr kumimoji="0" lang="es-ES" altLang="es-ES" sz="2600" b="0" i="0" u="none" strike="noStrike" cap="none" normalizeH="0" baseline="0" dirty="0">
                <a:ln>
                  <a:noFill/>
                </a:ln>
                <a:solidFill>
                  <a:srgbClr val="202124"/>
                </a:solidFill>
                <a:effectLst/>
                <a:latin typeface="inherit"/>
              </a:rPr>
              <a:t>l yo por asociación de ideas: </a:t>
            </a:r>
          </a:p>
          <a:p>
            <a:pPr lvl="1"/>
            <a:r>
              <a:rPr kumimoji="0" lang="es-ES" altLang="es-ES" sz="2200" b="0" i="0" u="none" strike="noStrike" cap="none" normalizeH="0" baseline="0" dirty="0">
                <a:ln>
                  <a:noFill/>
                </a:ln>
                <a:solidFill>
                  <a:schemeClr val="accent2">
                    <a:lumMod val="75000"/>
                  </a:schemeClr>
                </a:solidFill>
                <a:effectLst/>
                <a:latin typeface="inherit"/>
              </a:rPr>
              <a:t>"El castigo de un adversario es bueno porque gratifica la venganza; La enfermedad de un compañero es mala porque afecta a la amistad". </a:t>
            </a:r>
            <a:r>
              <a:rPr kumimoji="0" lang="es-ES" altLang="es-ES" sz="2200" b="0" i="0" u="none" strike="noStrike" cap="none" normalizeH="0" baseline="0" dirty="0">
                <a:ln>
                  <a:noFill/>
                </a:ln>
                <a:solidFill>
                  <a:srgbClr val="202124"/>
                </a:solidFill>
                <a:effectLst/>
                <a:latin typeface="inherit"/>
              </a:rPr>
              <a:t>(Disertación sobre las pasiones)</a:t>
            </a:r>
            <a:endParaRPr kumimoji="0" lang="es-ES" altLang="es-ES" sz="2600" b="0" i="0" u="none" strike="noStrike" cap="none" normalizeH="0" baseline="0" dirty="0">
              <a:ln>
                <a:noFill/>
              </a:ln>
              <a:solidFill>
                <a:srgbClr val="202124"/>
              </a:solidFill>
              <a:effectLst/>
              <a:latin typeface="inherit"/>
            </a:endParaRPr>
          </a:p>
          <a:p>
            <a:r>
              <a:rPr kumimoji="0" lang="es-ES" altLang="es-ES" sz="2600" b="0" i="0" u="none" strike="noStrike" cap="none" normalizeH="0" baseline="0" dirty="0">
                <a:ln>
                  <a:noFill/>
                </a:ln>
                <a:solidFill>
                  <a:srgbClr val="202124"/>
                </a:solidFill>
                <a:effectLst/>
                <a:latin typeface="inherit"/>
              </a:rPr>
              <a:t>Vuelve a los clásicos: </a:t>
            </a:r>
            <a:r>
              <a:rPr kumimoji="0" lang="es-ES" altLang="es-ES" sz="2600" b="0" i="0" u="none" strike="noStrike" cap="none" normalizeH="0" baseline="0" dirty="0">
                <a:ln>
                  <a:noFill/>
                </a:ln>
                <a:solidFill>
                  <a:schemeClr val="accent2">
                    <a:lumMod val="75000"/>
                  </a:schemeClr>
                </a:solidFill>
                <a:effectLst/>
                <a:latin typeface="inherit"/>
              </a:rPr>
              <a:t>"Así como el semblante humano sonríe a los que sonríen, así simpatiza con los que lloran" </a:t>
            </a:r>
            <a:r>
              <a:rPr kumimoji="0" lang="es-ES" altLang="es-ES" sz="2600" b="0" i="0" u="none" strike="noStrike" cap="none" normalizeH="0" baseline="0" dirty="0">
                <a:ln>
                  <a:noFill/>
                </a:ln>
                <a:solidFill>
                  <a:srgbClr val="202124"/>
                </a:solidFill>
                <a:effectLst/>
                <a:latin typeface="inherit"/>
              </a:rPr>
              <a:t>(Horacio, El arte de la poesía)</a:t>
            </a:r>
            <a:endParaRPr lang="es-ES" sz="2600" dirty="0">
              <a:solidFill>
                <a:srgbClr val="202124"/>
              </a:solidFill>
              <a:latin typeface="inherit"/>
            </a:endParaRPr>
          </a:p>
          <a:p>
            <a:r>
              <a:rPr lang="es-ES" altLang="es-ES" sz="2600" dirty="0">
                <a:solidFill>
                  <a:srgbClr val="202124"/>
                </a:solidFill>
                <a:latin typeface="inherit"/>
              </a:rPr>
              <a:t>Simpatizamos con el placer, pero </a:t>
            </a:r>
            <a:r>
              <a:rPr lang="es-ES" altLang="es-ES" sz="2600" dirty="0" err="1">
                <a:solidFill>
                  <a:srgbClr val="202124"/>
                </a:solidFill>
                <a:latin typeface="inherit"/>
              </a:rPr>
              <a:t>huímos</a:t>
            </a:r>
            <a:r>
              <a:rPr lang="es-ES" altLang="es-ES" sz="2600" dirty="0">
                <a:solidFill>
                  <a:srgbClr val="202124"/>
                </a:solidFill>
                <a:latin typeface="inherit"/>
              </a:rPr>
              <a:t> de simpatizar con el dolor.</a:t>
            </a:r>
            <a:endParaRPr lang="es-ES" sz="2600" dirty="0">
              <a:solidFill>
                <a:srgbClr val="202124"/>
              </a:solidFill>
              <a:latin typeface="inherit"/>
            </a:endParaRPr>
          </a:p>
          <a:p>
            <a:endParaRPr lang="es-ES" dirty="0"/>
          </a:p>
        </p:txBody>
      </p:sp>
      <p:sp>
        <p:nvSpPr>
          <p:cNvPr id="6" name="5 Marcador de texto"/>
          <p:cNvSpPr>
            <a:spLocks noGrp="1"/>
          </p:cNvSpPr>
          <p:nvPr>
            <p:ph type="body" sz="quarter" idx="3"/>
          </p:nvPr>
        </p:nvSpPr>
        <p:spPr>
          <a:xfrm>
            <a:off x="7154961" y="836712"/>
            <a:ext cx="4041775" cy="639762"/>
          </a:xfrm>
        </p:spPr>
        <p:txBody>
          <a:bodyPr/>
          <a:lstStyle/>
          <a:p>
            <a:r>
              <a:rPr lang="en-GB" dirty="0">
                <a:solidFill>
                  <a:srgbClr val="7030A0"/>
                </a:solidFill>
                <a:effectLst>
                  <a:outerShdw blurRad="38100" dist="38100" dir="2700000" algn="tl">
                    <a:srgbClr val="000000">
                      <a:alpha val="43137"/>
                    </a:srgbClr>
                  </a:outerShdw>
                </a:effectLst>
              </a:rPr>
              <a:t>ADAM SMITH</a:t>
            </a:r>
          </a:p>
          <a:p>
            <a:endParaRPr lang="es-ES" dirty="0"/>
          </a:p>
        </p:txBody>
      </p:sp>
      <p:sp>
        <p:nvSpPr>
          <p:cNvPr id="4" name="3 Marcador de contenido"/>
          <p:cNvSpPr>
            <a:spLocks noGrp="1"/>
          </p:cNvSpPr>
          <p:nvPr>
            <p:ph sz="quarter" idx="4"/>
          </p:nvPr>
        </p:nvSpPr>
        <p:spPr>
          <a:xfrm>
            <a:off x="4353054" y="1228042"/>
            <a:ext cx="4712114" cy="5369310"/>
          </a:xfrm>
        </p:spPr>
        <p:txBody>
          <a:bodyPr>
            <a:noAutofit/>
          </a:bodyPr>
          <a:lstStyle/>
          <a:p>
            <a:r>
              <a:rPr lang="es-ES" sz="2000" dirty="0"/>
              <a:t>Simpatizamos con el placer y el dolor, porque queremos compartir sentimientos, no sentirlos. El </a:t>
            </a:r>
            <a:r>
              <a:rPr lang="es-ES" sz="2000" b="1" dirty="0"/>
              <a:t>mérito</a:t>
            </a:r>
            <a:r>
              <a:rPr lang="es-ES" sz="2000" dirty="0"/>
              <a:t> depende de la simpatía directa con los </a:t>
            </a:r>
            <a:r>
              <a:rPr lang="es-ES" sz="2000" b="1" dirty="0"/>
              <a:t>motivos</a:t>
            </a:r>
            <a:r>
              <a:rPr lang="es-ES" sz="2000" dirty="0"/>
              <a:t> del agente y la indirecta con la </a:t>
            </a:r>
            <a:r>
              <a:rPr lang="es-ES" sz="2000" b="1" dirty="0"/>
              <a:t>gratitud</a:t>
            </a:r>
            <a:r>
              <a:rPr lang="es-ES" sz="2000" dirty="0"/>
              <a:t> de los que reciben el beneficio de sus acciones (TMS II.i.v.2, 74).</a:t>
            </a:r>
          </a:p>
          <a:p>
            <a:r>
              <a:rPr lang="es-ES" sz="2000" b="1" dirty="0"/>
              <a:t>Propiedad</a:t>
            </a:r>
            <a:r>
              <a:rPr lang="es-ES" sz="2000" dirty="0"/>
              <a:t> del espectador imparcial, cuyo juicio moral puede ir contra toda la humanidad: </a:t>
            </a:r>
            <a:r>
              <a:rPr lang="es-ES" sz="2000" dirty="0">
                <a:solidFill>
                  <a:schemeClr val="accent2">
                    <a:lumMod val="75000"/>
                  </a:schemeClr>
                </a:solidFill>
              </a:rPr>
              <a:t>"En tales casos, este semidiós dentro del pecho aparece, como los semidioses de los poetas, aunque en parte de origen inmortal, en parte también de extracción mortal" </a:t>
            </a:r>
            <a:r>
              <a:rPr lang="es-ES" sz="2000" dirty="0"/>
              <a:t>(TMS III.ii.32, 131). </a:t>
            </a:r>
          </a:p>
          <a:p>
            <a:r>
              <a:rPr lang="es-ES" sz="2000" dirty="0"/>
              <a:t>Por lo tanto, se da desde un yo más allá de la sucesión. </a:t>
            </a:r>
          </a:p>
        </p:txBody>
      </p:sp>
      <p:pic>
        <p:nvPicPr>
          <p:cNvPr id="9" name="Picture 15" descr="Resultado de imagen de placer tac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5780942"/>
            <a:ext cx="1581032" cy="105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292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b="1" dirty="0">
                <a:solidFill>
                  <a:srgbClr val="7030A0"/>
                </a:solidFill>
                <a:effectLst>
                  <a:outerShdw blurRad="38100" dist="38100" dir="2700000" algn="tl">
                    <a:srgbClr val="000000">
                      <a:alpha val="43137"/>
                    </a:srgbClr>
                  </a:outerShdw>
                </a:effectLst>
                <a:latin typeface="+mn-lt"/>
                <a:ea typeface="+mn-ea"/>
                <a:cs typeface="+mn-cs"/>
              </a:rPr>
              <a:t>UTILIDAD</a:t>
            </a:r>
          </a:p>
        </p:txBody>
      </p:sp>
      <p:sp>
        <p:nvSpPr>
          <p:cNvPr id="5" name="4 Marcador de texto"/>
          <p:cNvSpPr>
            <a:spLocks noGrp="1"/>
          </p:cNvSpPr>
          <p:nvPr>
            <p:ph type="body" idx="1"/>
          </p:nvPr>
        </p:nvSpPr>
        <p:spPr>
          <a:xfrm>
            <a:off x="457200" y="1692541"/>
            <a:ext cx="4040188" cy="639762"/>
          </a:xfrm>
        </p:spPr>
        <p:txBody>
          <a:bodyPr/>
          <a:lstStyle/>
          <a:p>
            <a:r>
              <a:rPr lang="es-ES" sz="2000" dirty="0">
                <a:solidFill>
                  <a:srgbClr val="7030A0"/>
                </a:solidFill>
                <a:effectLst>
                  <a:outerShdw blurRad="38100" dist="38100" dir="2700000" algn="tl">
                    <a:srgbClr val="000000">
                      <a:alpha val="43137"/>
                    </a:srgbClr>
                  </a:outerShdw>
                </a:effectLst>
              </a:rPr>
              <a:t>DAVID HUME</a:t>
            </a:r>
          </a:p>
        </p:txBody>
      </p:sp>
      <p:sp>
        <p:nvSpPr>
          <p:cNvPr id="3" name="2 Marcador de contenido"/>
          <p:cNvSpPr>
            <a:spLocks noGrp="1"/>
          </p:cNvSpPr>
          <p:nvPr>
            <p:ph sz="half" idx="2"/>
          </p:nvPr>
        </p:nvSpPr>
        <p:spPr>
          <a:xfrm>
            <a:off x="94102" y="2420888"/>
            <a:ext cx="3829826" cy="3944619"/>
          </a:xfrm>
        </p:spPr>
        <p:txBody>
          <a:bodyPr>
            <a:noAutofit/>
          </a:bodyPr>
          <a:lstStyle/>
          <a:p>
            <a:r>
              <a:rPr lang="es-ES" sz="1800" dirty="0"/>
              <a:t>Virtudes naturales y sociales: un personaje que atrae utilidad a la sociedad ("Investigaciones sobre los principios de la moral")</a:t>
            </a:r>
          </a:p>
          <a:p>
            <a:endParaRPr lang="es-ES" sz="1800" dirty="0"/>
          </a:p>
          <a:p>
            <a:r>
              <a:rPr lang="es-ES" sz="1800" dirty="0"/>
              <a:t>Contra Hobbes y Mandeville, no implica egoísmo. La benevolencia no es hipocresía y la amistad y el espíritu cívico no son engaño. Sin embargo, el hombre no puede vivir solo.</a:t>
            </a:r>
          </a:p>
        </p:txBody>
      </p:sp>
      <p:sp>
        <p:nvSpPr>
          <p:cNvPr id="6" name="5 Marcador de texto"/>
          <p:cNvSpPr>
            <a:spLocks noGrp="1"/>
          </p:cNvSpPr>
          <p:nvPr>
            <p:ph type="body" sz="quarter" idx="3"/>
          </p:nvPr>
        </p:nvSpPr>
        <p:spPr>
          <a:xfrm>
            <a:off x="6588223" y="67860"/>
            <a:ext cx="4041775" cy="639762"/>
          </a:xfrm>
        </p:spPr>
        <p:txBody>
          <a:bodyPr/>
          <a:lstStyle/>
          <a:p>
            <a:r>
              <a:rPr lang="es-ES" sz="2000" dirty="0">
                <a:solidFill>
                  <a:srgbClr val="7030A0"/>
                </a:solidFill>
                <a:effectLst>
                  <a:outerShdw blurRad="38100" dist="38100" dir="2700000" algn="tl">
                    <a:srgbClr val="000000">
                      <a:alpha val="43137"/>
                    </a:srgbClr>
                  </a:outerShdw>
                </a:effectLst>
              </a:rPr>
              <a:t>ADAM SMITH</a:t>
            </a:r>
          </a:p>
        </p:txBody>
      </p:sp>
      <p:sp>
        <p:nvSpPr>
          <p:cNvPr id="4" name="3 Marcador de contenido"/>
          <p:cNvSpPr>
            <a:spLocks noGrp="1"/>
          </p:cNvSpPr>
          <p:nvPr>
            <p:ph sz="quarter" idx="4"/>
          </p:nvPr>
        </p:nvSpPr>
        <p:spPr>
          <a:xfrm>
            <a:off x="3923929" y="1180931"/>
            <a:ext cx="5148572" cy="5184576"/>
          </a:xfrm>
        </p:spPr>
        <p:txBody>
          <a:bodyPr>
            <a:normAutofit fontScale="70000" lnSpcReduction="20000"/>
          </a:bodyPr>
          <a:lstStyle/>
          <a:p>
            <a:r>
              <a:rPr lang="es-ES" dirty="0"/>
              <a:t>La "utilidad" es amor al sistema, que nos da una esperanza ficticia y temporal, no un placer.</a:t>
            </a:r>
          </a:p>
          <a:p>
            <a:endParaRPr lang="es-ES" dirty="0"/>
          </a:p>
          <a:p>
            <a:r>
              <a:rPr lang="es-ES" dirty="0"/>
              <a:t>Valoramos más la ansiedad de que la belleza de la utilidad sea exacta, siendo los medios ajustados a los fines, que el placer que produce (TMS IV.i.1-6, 179--80).</a:t>
            </a:r>
          </a:p>
          <a:p>
            <a:endParaRPr lang="es-ES" dirty="0"/>
          </a:p>
          <a:p>
            <a:r>
              <a:rPr lang="es-ES" dirty="0"/>
              <a:t>Sólo comprendiendo</a:t>
            </a:r>
            <a:r>
              <a:rPr lang="es-ES" dirty="0">
                <a:solidFill>
                  <a:schemeClr val="accent2">
                    <a:lumMod val="75000"/>
                  </a:schemeClr>
                </a:solidFill>
              </a:rPr>
              <a:t> "el Tiempo, el gran consolador universal</a:t>
            </a:r>
            <a:r>
              <a:rPr lang="es-ES" dirty="0"/>
              <a:t>" (TMS III.iii.32, 151), puede el autocontrol dominar la pasión, disfrutando de antemano del grado de tranquilidad que anticipamos que el tiempo restaurará.</a:t>
            </a:r>
          </a:p>
          <a:p>
            <a:endParaRPr lang="es-ES" dirty="0"/>
          </a:p>
          <a:p>
            <a:r>
              <a:rPr lang="es-ES" dirty="0"/>
              <a:t>Por esta razón, el hijo del rico arribista </a:t>
            </a:r>
            <a:r>
              <a:rPr lang="es-ES" dirty="0">
                <a:solidFill>
                  <a:schemeClr val="accent2">
                    <a:lumMod val="75000"/>
                  </a:schemeClr>
                </a:solidFill>
              </a:rPr>
              <a:t>"comienza por fin a descubrir que la riqueza y la grandeza son meras baratijas de frívola utilidad, no más adecuadas para procurar la tranquilidad del cuerpo o de la mente que el recipiente de las tenacillas del coleccionista" </a:t>
            </a:r>
            <a:r>
              <a:rPr lang="es-ES" dirty="0"/>
              <a:t>(TMS IV.i.8, 181).</a:t>
            </a:r>
          </a:p>
        </p:txBody>
      </p:sp>
      <p:pic>
        <p:nvPicPr>
          <p:cNvPr id="7" name="Picture 2" descr="http://3.bp.blogspot.com/-nihMBF8_W4M/TqRV5tA67LI/AAAAAAAADbo/DjSgOztekIo/s400/12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9" y="116632"/>
            <a:ext cx="1430786" cy="1738803"/>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CEBF611A-ACB6-CAE6-F11F-4D7D31C0E26F}"/>
              </a:ext>
            </a:extLst>
          </p:cNvPr>
          <p:cNvSpPr txBox="1"/>
          <p:nvPr/>
        </p:nvSpPr>
        <p:spPr>
          <a:xfrm>
            <a:off x="2098383" y="5973177"/>
            <a:ext cx="7045617" cy="715561"/>
          </a:xfrm>
          <a:prstGeom prst="rect">
            <a:avLst/>
          </a:prstGeom>
          <a:noFill/>
        </p:spPr>
        <p:txBody>
          <a:bodyPr wrap="square" rtlCol="0">
            <a:spAutoFit/>
          </a:bodyPr>
          <a:lstStyle/>
          <a:p>
            <a:endParaRPr lang="es-ES" dirty="0"/>
          </a:p>
        </p:txBody>
      </p:sp>
      <p:sp>
        <p:nvSpPr>
          <p:cNvPr id="12" name="CuadroTexto 11">
            <a:extLst>
              <a:ext uri="{FF2B5EF4-FFF2-40B4-BE49-F238E27FC236}">
                <a16:creationId xmlns:a16="http://schemas.microsoft.com/office/drawing/2014/main" id="{CE38EB06-9CBA-C954-2AF3-772745BFF2DA}"/>
              </a:ext>
            </a:extLst>
          </p:cNvPr>
          <p:cNvSpPr txBox="1"/>
          <p:nvPr/>
        </p:nvSpPr>
        <p:spPr>
          <a:xfrm>
            <a:off x="71500" y="5865706"/>
            <a:ext cx="9062268"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800" dirty="0"/>
              <a:t>Campbell (1971), Campbell &amp; Ross (1981) o Ross (1995: 167) </a:t>
            </a:r>
            <a:r>
              <a:rPr lang="en-US" sz="1800" dirty="0" err="1"/>
              <a:t>dicen</a:t>
            </a:r>
            <a:r>
              <a:rPr lang="en-US" sz="1800" dirty="0"/>
              <a:t> que </a:t>
            </a:r>
            <a:r>
              <a:rPr lang="en-US" sz="1800" b="1" dirty="0"/>
              <a:t>Smith era </a:t>
            </a:r>
            <a:r>
              <a:rPr lang="en-US" sz="1800" b="1" dirty="0" err="1"/>
              <a:t>utilitarista</a:t>
            </a:r>
            <a:r>
              <a:rPr lang="en-US" sz="1800" b="1" dirty="0"/>
              <a:t> </a:t>
            </a:r>
            <a:r>
              <a:rPr lang="en-US" sz="1800" b="1" dirty="0" err="1"/>
              <a:t>contemplativo</a:t>
            </a:r>
            <a:r>
              <a:rPr lang="en-US" sz="1800" b="1" dirty="0"/>
              <a:t>,</a:t>
            </a:r>
            <a:r>
              <a:rPr lang="en-US" sz="1800" dirty="0"/>
              <a:t> </a:t>
            </a:r>
            <a:r>
              <a:rPr lang="en-US" sz="1800" dirty="0" err="1"/>
              <a:t>Fleischacker</a:t>
            </a:r>
            <a:r>
              <a:rPr lang="en-US" sz="1800" dirty="0"/>
              <a:t> (2004: 145), Montes (2004: 51, 114--22), </a:t>
            </a:r>
            <a:r>
              <a:rPr lang="en-US" sz="1800" dirty="0" err="1"/>
              <a:t>Haakonssen</a:t>
            </a:r>
            <a:r>
              <a:rPr lang="en-US" sz="1800" dirty="0"/>
              <a:t> (1981: 135), </a:t>
            </a:r>
            <a:r>
              <a:rPr lang="en-US" sz="1800" dirty="0" err="1"/>
              <a:t>Vivenza</a:t>
            </a:r>
            <a:r>
              <a:rPr lang="en-US" sz="1800" dirty="0"/>
              <a:t> (2001: 97-104) o Griswold (1999: 540) </a:t>
            </a:r>
            <a:r>
              <a:rPr lang="en-US" sz="1800" dirty="0" err="1"/>
              <a:t>dicen</a:t>
            </a:r>
            <a:r>
              <a:rPr lang="en-US" sz="1800" dirty="0"/>
              <a:t> que </a:t>
            </a:r>
            <a:r>
              <a:rPr lang="en-US" sz="1800" b="1" dirty="0"/>
              <a:t>no era </a:t>
            </a:r>
            <a:r>
              <a:rPr lang="en-US" sz="1800" b="1" dirty="0" err="1"/>
              <a:t>utilitarista</a:t>
            </a:r>
            <a:r>
              <a:rPr lang="en-US" sz="1800" b="1" dirty="0"/>
              <a:t>.</a:t>
            </a:r>
            <a:endParaRPr lang="es-ES" dirty="0"/>
          </a:p>
        </p:txBody>
      </p:sp>
    </p:spTree>
    <p:extLst>
      <p:ext uri="{BB962C8B-B14F-4D97-AF65-F5344CB8AC3E}">
        <p14:creationId xmlns:p14="http://schemas.microsoft.com/office/powerpoint/2010/main" val="936715196"/>
      </p:ext>
    </p:extLst>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2220</TotalTime>
  <Words>3326</Words>
  <Application>Microsoft Office PowerPoint</Application>
  <PresentationFormat>Presentación en pantalla (4:3)</PresentationFormat>
  <Paragraphs>178</Paragraphs>
  <Slides>20</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20</vt:i4>
      </vt:variant>
    </vt:vector>
  </HeadingPairs>
  <TitlesOfParts>
    <vt:vector size="28" baseType="lpstr">
      <vt:lpstr>Arial</vt:lpstr>
      <vt:lpstr>Calibri</vt:lpstr>
      <vt:lpstr>Comic Sans MS</vt:lpstr>
      <vt:lpstr>inherit</vt:lpstr>
      <vt:lpstr>Symbol</vt:lpstr>
      <vt:lpstr>Tahoma</vt:lpstr>
      <vt:lpstr>Times New Roman</vt:lpstr>
      <vt:lpstr>Tema de Office</vt:lpstr>
      <vt:lpstr>SEMINARIO DE TÉCNICAS DE INVESTIGACIÓN INTERDISCIPLINAR EN CIENCIAS SOCIALES; APORTACIONES A LA TRANVERSALIDAD DESDE LA HISTORIA DE LA ECONOMÍA Universidad de Sevilla  LA AMISTAD QUE DETERMINÓ EL PENSAMIENTO ECONÓMICO:  ADAM SMITH FRENTE A DAVID HUME</vt:lpstr>
      <vt:lpstr>Una amistad especial David Hume (1711-1776) -Adam Smith (1723-1790)</vt:lpstr>
      <vt:lpstr>Una amistad especial</vt:lpstr>
      <vt:lpstr>FILOSOFÍA</vt:lpstr>
      <vt:lpstr>Adam Smith</vt:lpstr>
      <vt:lpstr>Adam Smith</vt:lpstr>
      <vt:lpstr>ACCIÓN HUMANA</vt:lpstr>
      <vt:lpstr>SIMPATÍA</vt:lpstr>
      <vt:lpstr>UTILIDAD</vt:lpstr>
      <vt:lpstr>Las Artes</vt:lpstr>
      <vt:lpstr>Presentación de PowerPoint</vt:lpstr>
      <vt:lpstr>Justicia</vt:lpstr>
      <vt:lpstr>Economía</vt:lpstr>
      <vt:lpstr>Presentación de PowerPoint</vt:lpstr>
      <vt:lpstr>Presentación de PowerPoint</vt:lpstr>
      <vt:lpstr>Economía</vt:lpstr>
      <vt:lpstr>Economía</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estrella</dc:creator>
  <cp:lastModifiedBy>Estrella Trincado Aznar</cp:lastModifiedBy>
  <cp:revision>136</cp:revision>
  <dcterms:created xsi:type="dcterms:W3CDTF">2017-10-16T07:38:07Z</dcterms:created>
  <dcterms:modified xsi:type="dcterms:W3CDTF">2023-11-04T19:09:29Z</dcterms:modified>
</cp:coreProperties>
</file>