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5" r:id="rId3"/>
    <p:sldId id="257" r:id="rId4"/>
    <p:sldId id="259" r:id="rId5"/>
    <p:sldId id="352" r:id="rId6"/>
    <p:sldId id="353" r:id="rId7"/>
    <p:sldId id="325" r:id="rId8"/>
    <p:sldId id="282" r:id="rId9"/>
    <p:sldId id="258" r:id="rId10"/>
    <p:sldId id="303" r:id="rId11"/>
    <p:sldId id="270" r:id="rId12"/>
    <p:sldId id="284" r:id="rId13"/>
    <p:sldId id="354" r:id="rId14"/>
    <p:sldId id="332" r:id="rId15"/>
    <p:sldId id="337" r:id="rId16"/>
    <p:sldId id="339" r:id="rId17"/>
    <p:sldId id="286" r:id="rId18"/>
    <p:sldId id="274" r:id="rId19"/>
    <p:sldId id="333" r:id="rId20"/>
    <p:sldId id="329" r:id="rId21"/>
    <p:sldId id="351" r:id="rId22"/>
    <p:sldId id="349" r:id="rId23"/>
    <p:sldId id="350" r:id="rId24"/>
    <p:sldId id="326" r:id="rId25"/>
    <p:sldId id="281" r:id="rId26"/>
    <p:sldId id="273" r:id="rId27"/>
    <p:sldId id="285" r:id="rId28"/>
    <p:sldId id="279" r:id="rId29"/>
    <p:sldId id="283" r:id="rId30"/>
    <p:sldId id="317" r:id="rId31"/>
    <p:sldId id="287" r:id="rId32"/>
    <p:sldId id="288" r:id="rId33"/>
    <p:sldId id="289" r:id="rId34"/>
    <p:sldId id="290" r:id="rId35"/>
    <p:sldId id="296" r:id="rId36"/>
    <p:sldId id="291" r:id="rId37"/>
    <p:sldId id="295" r:id="rId38"/>
    <p:sldId id="297" r:id="rId39"/>
    <p:sldId id="299" r:id="rId40"/>
    <p:sldId id="300" r:id="rId41"/>
    <p:sldId id="301" r:id="rId42"/>
    <p:sldId id="302" r:id="rId43"/>
    <p:sldId id="307" r:id="rId44"/>
    <p:sldId id="311" r:id="rId45"/>
    <p:sldId id="308" r:id="rId46"/>
    <p:sldId id="310" r:id="rId47"/>
    <p:sldId id="269" r:id="rId48"/>
    <p:sldId id="292" r:id="rId49"/>
    <p:sldId id="293" r:id="rId50"/>
    <p:sldId id="294" r:id="rId51"/>
    <p:sldId id="267" r:id="rId52"/>
    <p:sldId id="327" r:id="rId53"/>
    <p:sldId id="328" r:id="rId54"/>
    <p:sldId id="330" r:id="rId55"/>
    <p:sldId id="331" r:id="rId56"/>
    <p:sldId id="313" r:id="rId57"/>
    <p:sldId id="272" r:id="rId58"/>
    <p:sldId id="275" r:id="rId59"/>
    <p:sldId id="277" r:id="rId60"/>
    <p:sldId id="278" r:id="rId61"/>
    <p:sldId id="261" r:id="rId62"/>
    <p:sldId id="304" r:id="rId63"/>
    <p:sldId id="262" r:id="rId64"/>
    <p:sldId id="263" r:id="rId65"/>
    <p:sldId id="280" r:id="rId66"/>
    <p:sldId id="260" r:id="rId67"/>
    <p:sldId id="271" r:id="rId68"/>
    <p:sldId id="318" r:id="rId69"/>
    <p:sldId id="345" r:id="rId70"/>
    <p:sldId id="342" r:id="rId71"/>
    <p:sldId id="343" r:id="rId72"/>
    <p:sldId id="344" r:id="rId73"/>
    <p:sldId id="346" r:id="rId74"/>
    <p:sldId id="348" r:id="rId75"/>
    <p:sldId id="347" r:id="rId76"/>
    <p:sldId id="319" r:id="rId77"/>
    <p:sldId id="320" r:id="rId78"/>
    <p:sldId id="321" r:id="rId79"/>
    <p:sldId id="336" r:id="rId80"/>
    <p:sldId id="324" r:id="rId81"/>
    <p:sldId id="334" r:id="rId82"/>
    <p:sldId id="335" r:id="rId83"/>
    <p:sldId id="316" r:id="rId84"/>
    <p:sldId id="323" r:id="rId85"/>
    <p:sldId id="305" r:id="rId86"/>
    <p:sldId id="309" r:id="rId87"/>
    <p:sldId id="264" r:id="rId88"/>
    <p:sldId id="265" r:id="rId8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uilar Paredes, Carlos" initials="APC" lastIdx="2" clrIdx="0">
    <p:extLst>
      <p:ext uri="{19B8F6BF-5375-455C-9EA6-DF929625EA0E}">
        <p15:presenceInfo xmlns:p15="http://schemas.microsoft.com/office/powerpoint/2012/main" userId="S::carlos.aguilar@cnmc.es::fdc91459-d97d-44c1-becf-09d74f4e26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264"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guilar\Downloads\Ingresos%20trimestrales%20operados%20tv%20pag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guilar\Downloads\crosstab_tipo_06%20(1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aguilar\Downloads\ds_2280_1.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aguilar\Downloads\ds_2280_1.csv"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aguilar\Downloads\ds_2280_1.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aguilar\Downloads\ds_2280_1.csv"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55892563789238E-2"/>
          <c:y val="1.3251385169162942E-2"/>
          <c:w val="0.89791639354433217"/>
          <c:h val="0.82140274902364718"/>
        </c:manualLayout>
      </c:layout>
      <c:lineChart>
        <c:grouping val="standard"/>
        <c:varyColors val="0"/>
        <c:ser>
          <c:idx val="0"/>
          <c:order val="0"/>
          <c:tx>
            <c:strRef>
              <c:f>Sheet0!$A$6</c:f>
              <c:strCache>
                <c:ptCount val="1"/>
                <c:pt idx="0">
                  <c:v>Movistar</c:v>
                </c:pt>
              </c:strCache>
            </c:strRef>
          </c:tx>
          <c:spPr>
            <a:ln w="22225" cap="rnd">
              <a:solidFill>
                <a:schemeClr val="accent1"/>
              </a:solidFill>
              <a:round/>
            </a:ln>
            <a:effectLst/>
          </c:spPr>
          <c:marker>
            <c:symbol val="none"/>
          </c:marker>
          <c:cat>
            <c:strRef>
              <c:f>Sheet0!$B$5:$BP$5</c:f>
              <c:strCache>
                <c:ptCount val="67"/>
                <c:pt idx="0">
                  <c:v>I/2005</c:v>
                </c:pt>
                <c:pt idx="1">
                  <c:v>II/2005</c:v>
                </c:pt>
                <c:pt idx="2">
                  <c:v>III/2005</c:v>
                </c:pt>
                <c:pt idx="3">
                  <c:v>IV/2005</c:v>
                </c:pt>
                <c:pt idx="4">
                  <c:v>I/2006</c:v>
                </c:pt>
                <c:pt idx="5">
                  <c:v>II/2006</c:v>
                </c:pt>
                <c:pt idx="6">
                  <c:v>III/2006</c:v>
                </c:pt>
                <c:pt idx="7">
                  <c:v>IV/2006</c:v>
                </c:pt>
                <c:pt idx="8">
                  <c:v>I/2007</c:v>
                </c:pt>
                <c:pt idx="9">
                  <c:v>II/2007</c:v>
                </c:pt>
                <c:pt idx="10">
                  <c:v>III/2007</c:v>
                </c:pt>
                <c:pt idx="11">
                  <c:v>IV/2007</c:v>
                </c:pt>
                <c:pt idx="12">
                  <c:v>I/2008</c:v>
                </c:pt>
                <c:pt idx="13">
                  <c:v>II/2008</c:v>
                </c:pt>
                <c:pt idx="14">
                  <c:v>III/2008</c:v>
                </c:pt>
                <c:pt idx="15">
                  <c:v>IV/2008</c:v>
                </c:pt>
                <c:pt idx="16">
                  <c:v>I/2009</c:v>
                </c:pt>
                <c:pt idx="17">
                  <c:v>II/2009</c:v>
                </c:pt>
                <c:pt idx="18">
                  <c:v>III/2009</c:v>
                </c:pt>
                <c:pt idx="19">
                  <c:v>IV/2009</c:v>
                </c:pt>
                <c:pt idx="20">
                  <c:v>I/2010</c:v>
                </c:pt>
                <c:pt idx="21">
                  <c:v>II/2010</c:v>
                </c:pt>
                <c:pt idx="22">
                  <c:v>III/2010</c:v>
                </c:pt>
                <c:pt idx="23">
                  <c:v>IV/2010</c:v>
                </c:pt>
                <c:pt idx="24">
                  <c:v>I/2011</c:v>
                </c:pt>
                <c:pt idx="25">
                  <c:v>II/2011</c:v>
                </c:pt>
                <c:pt idx="26">
                  <c:v>III/2011</c:v>
                </c:pt>
                <c:pt idx="27">
                  <c:v>IV/2011</c:v>
                </c:pt>
                <c:pt idx="28">
                  <c:v>I/2012</c:v>
                </c:pt>
                <c:pt idx="29">
                  <c:v>II/2012</c:v>
                </c:pt>
                <c:pt idx="30">
                  <c:v>III/2012</c:v>
                </c:pt>
                <c:pt idx="31">
                  <c:v>IV/2012</c:v>
                </c:pt>
                <c:pt idx="32">
                  <c:v>I/2013</c:v>
                </c:pt>
                <c:pt idx="33">
                  <c:v>II/2013</c:v>
                </c:pt>
                <c:pt idx="34">
                  <c:v>III/2013</c:v>
                </c:pt>
                <c:pt idx="35">
                  <c:v>IV/2013</c:v>
                </c:pt>
                <c:pt idx="36">
                  <c:v>I/2014</c:v>
                </c:pt>
                <c:pt idx="37">
                  <c:v>II/2014</c:v>
                </c:pt>
                <c:pt idx="38">
                  <c:v>III/2014</c:v>
                </c:pt>
                <c:pt idx="39">
                  <c:v>IV/2014</c:v>
                </c:pt>
                <c:pt idx="40">
                  <c:v>I/2015</c:v>
                </c:pt>
                <c:pt idx="41">
                  <c:v>II/2015</c:v>
                </c:pt>
                <c:pt idx="42">
                  <c:v>III/2015</c:v>
                </c:pt>
                <c:pt idx="43">
                  <c:v>IV/2015</c:v>
                </c:pt>
                <c:pt idx="44">
                  <c:v>I/2016</c:v>
                </c:pt>
                <c:pt idx="45">
                  <c:v>II/2016</c:v>
                </c:pt>
                <c:pt idx="46">
                  <c:v>III/2016</c:v>
                </c:pt>
                <c:pt idx="47">
                  <c:v>IV/2016</c:v>
                </c:pt>
                <c:pt idx="48">
                  <c:v>I/2017</c:v>
                </c:pt>
                <c:pt idx="49">
                  <c:v>II/2017</c:v>
                </c:pt>
                <c:pt idx="50">
                  <c:v>III/2017</c:v>
                </c:pt>
                <c:pt idx="51">
                  <c:v>IV/2017</c:v>
                </c:pt>
                <c:pt idx="52">
                  <c:v>I/2018</c:v>
                </c:pt>
                <c:pt idx="53">
                  <c:v>II/2018</c:v>
                </c:pt>
                <c:pt idx="54">
                  <c:v>III/2018</c:v>
                </c:pt>
                <c:pt idx="55">
                  <c:v>IV/2018</c:v>
                </c:pt>
                <c:pt idx="56">
                  <c:v>I/2019</c:v>
                </c:pt>
                <c:pt idx="57">
                  <c:v>II/2019</c:v>
                </c:pt>
                <c:pt idx="58">
                  <c:v>III/2019</c:v>
                </c:pt>
                <c:pt idx="59">
                  <c:v>IV/2019</c:v>
                </c:pt>
                <c:pt idx="60">
                  <c:v>I/2020</c:v>
                </c:pt>
                <c:pt idx="61">
                  <c:v>II/2020</c:v>
                </c:pt>
                <c:pt idx="62">
                  <c:v>III/2020</c:v>
                </c:pt>
                <c:pt idx="63">
                  <c:v>IV/2020</c:v>
                </c:pt>
                <c:pt idx="64">
                  <c:v>I/2021</c:v>
                </c:pt>
                <c:pt idx="65">
                  <c:v>II/2021</c:v>
                </c:pt>
                <c:pt idx="66">
                  <c:v>III/2021</c:v>
                </c:pt>
              </c:strCache>
            </c:strRef>
          </c:cat>
          <c:val>
            <c:numRef>
              <c:f>Sheet0!$B$6:$BP$6</c:f>
              <c:numCache>
                <c:formatCode>##,##0.00</c:formatCode>
                <c:ptCount val="67"/>
                <c:pt idx="0">
                  <c:v>0</c:v>
                </c:pt>
                <c:pt idx="1">
                  <c:v>2.19</c:v>
                </c:pt>
                <c:pt idx="2">
                  <c:v>4.1900000000000004</c:v>
                </c:pt>
                <c:pt idx="3">
                  <c:v>0</c:v>
                </c:pt>
                <c:pt idx="4">
                  <c:v>17.420000000000002</c:v>
                </c:pt>
                <c:pt idx="5">
                  <c:v>20.5</c:v>
                </c:pt>
                <c:pt idx="6">
                  <c:v>18.670000000000002</c:v>
                </c:pt>
                <c:pt idx="7">
                  <c:v>22.81</c:v>
                </c:pt>
                <c:pt idx="8">
                  <c:v>27.12</c:v>
                </c:pt>
                <c:pt idx="9">
                  <c:v>30.57</c:v>
                </c:pt>
                <c:pt idx="10">
                  <c:v>30.78</c:v>
                </c:pt>
                <c:pt idx="11">
                  <c:v>34.29</c:v>
                </c:pt>
                <c:pt idx="12">
                  <c:v>38.46</c:v>
                </c:pt>
                <c:pt idx="13">
                  <c:v>39.49</c:v>
                </c:pt>
                <c:pt idx="14">
                  <c:v>41.1</c:v>
                </c:pt>
                <c:pt idx="15">
                  <c:v>46.69</c:v>
                </c:pt>
                <c:pt idx="16">
                  <c:v>42</c:v>
                </c:pt>
                <c:pt idx="17">
                  <c:v>38.869999999999997</c:v>
                </c:pt>
                <c:pt idx="18">
                  <c:v>37.89</c:v>
                </c:pt>
                <c:pt idx="19">
                  <c:v>47.8</c:v>
                </c:pt>
                <c:pt idx="20">
                  <c:v>48.93</c:v>
                </c:pt>
                <c:pt idx="21">
                  <c:v>53.56</c:v>
                </c:pt>
                <c:pt idx="22">
                  <c:v>48.91</c:v>
                </c:pt>
                <c:pt idx="23">
                  <c:v>51.23</c:v>
                </c:pt>
                <c:pt idx="24">
                  <c:v>53.67</c:v>
                </c:pt>
                <c:pt idx="25">
                  <c:v>54.26</c:v>
                </c:pt>
                <c:pt idx="26">
                  <c:v>54.82</c:v>
                </c:pt>
                <c:pt idx="27">
                  <c:v>60.3</c:v>
                </c:pt>
                <c:pt idx="28">
                  <c:v>63.28</c:v>
                </c:pt>
                <c:pt idx="29">
                  <c:v>61.79</c:v>
                </c:pt>
                <c:pt idx="30">
                  <c:v>56.58</c:v>
                </c:pt>
                <c:pt idx="31">
                  <c:v>65.36</c:v>
                </c:pt>
                <c:pt idx="32">
                  <c:v>61.96</c:v>
                </c:pt>
                <c:pt idx="33">
                  <c:v>57.71</c:v>
                </c:pt>
                <c:pt idx="34">
                  <c:v>53.49</c:v>
                </c:pt>
                <c:pt idx="35">
                  <c:v>54.24</c:v>
                </c:pt>
                <c:pt idx="36">
                  <c:v>50.09</c:v>
                </c:pt>
                <c:pt idx="37">
                  <c:v>55.9</c:v>
                </c:pt>
                <c:pt idx="38">
                  <c:v>90.21</c:v>
                </c:pt>
                <c:pt idx="39">
                  <c:v>108.6</c:v>
                </c:pt>
                <c:pt idx="40">
                  <c:v>126.16</c:v>
                </c:pt>
                <c:pt idx="41">
                  <c:v>370.03</c:v>
                </c:pt>
                <c:pt idx="42">
                  <c:v>354.48</c:v>
                </c:pt>
                <c:pt idx="43">
                  <c:v>343.75</c:v>
                </c:pt>
                <c:pt idx="44">
                  <c:v>380.97</c:v>
                </c:pt>
                <c:pt idx="45">
                  <c:v>383.14</c:v>
                </c:pt>
                <c:pt idx="46">
                  <c:v>389.84</c:v>
                </c:pt>
                <c:pt idx="47">
                  <c:v>420.66</c:v>
                </c:pt>
                <c:pt idx="48">
                  <c:v>423.14</c:v>
                </c:pt>
                <c:pt idx="49">
                  <c:v>420.79</c:v>
                </c:pt>
                <c:pt idx="50">
                  <c:v>421.42</c:v>
                </c:pt>
                <c:pt idx="51">
                  <c:v>431.89</c:v>
                </c:pt>
                <c:pt idx="52">
                  <c:v>418.59</c:v>
                </c:pt>
                <c:pt idx="53">
                  <c:v>417.7</c:v>
                </c:pt>
                <c:pt idx="54">
                  <c:v>412.98</c:v>
                </c:pt>
                <c:pt idx="55">
                  <c:v>430.02</c:v>
                </c:pt>
                <c:pt idx="56">
                  <c:v>437.66</c:v>
                </c:pt>
                <c:pt idx="57">
                  <c:v>442.8</c:v>
                </c:pt>
                <c:pt idx="58">
                  <c:v>428.34</c:v>
                </c:pt>
                <c:pt idx="59">
                  <c:v>428.34</c:v>
                </c:pt>
                <c:pt idx="60">
                  <c:v>413.63</c:v>
                </c:pt>
                <c:pt idx="61">
                  <c:v>391.6</c:v>
                </c:pt>
                <c:pt idx="62">
                  <c:v>395.22</c:v>
                </c:pt>
                <c:pt idx="63">
                  <c:v>394.2</c:v>
                </c:pt>
                <c:pt idx="64">
                  <c:v>365.71</c:v>
                </c:pt>
                <c:pt idx="65">
                  <c:v>347.99</c:v>
                </c:pt>
                <c:pt idx="66">
                  <c:v>341.98</c:v>
                </c:pt>
              </c:numCache>
            </c:numRef>
          </c:val>
          <c:smooth val="0"/>
          <c:extLst>
            <c:ext xmlns:c16="http://schemas.microsoft.com/office/drawing/2014/chart" uri="{C3380CC4-5D6E-409C-BE32-E72D297353CC}">
              <c16:uniqueId val="{00000000-5B15-4816-B790-BCE639155F76}"/>
            </c:ext>
          </c:extLst>
        </c:ser>
        <c:ser>
          <c:idx val="1"/>
          <c:order val="1"/>
          <c:tx>
            <c:strRef>
              <c:f>Sheet0!$A$7</c:f>
              <c:strCache>
                <c:ptCount val="1"/>
                <c:pt idx="0">
                  <c:v>Vodafone</c:v>
                </c:pt>
              </c:strCache>
            </c:strRef>
          </c:tx>
          <c:spPr>
            <a:ln w="22225" cap="rnd">
              <a:solidFill>
                <a:schemeClr val="accent2"/>
              </a:solidFill>
              <a:round/>
            </a:ln>
            <a:effectLst/>
          </c:spPr>
          <c:marker>
            <c:symbol val="none"/>
          </c:marker>
          <c:cat>
            <c:strRef>
              <c:f>Sheet0!$B$5:$BP$5</c:f>
              <c:strCache>
                <c:ptCount val="67"/>
                <c:pt idx="0">
                  <c:v>I/2005</c:v>
                </c:pt>
                <c:pt idx="1">
                  <c:v>II/2005</c:v>
                </c:pt>
                <c:pt idx="2">
                  <c:v>III/2005</c:v>
                </c:pt>
                <c:pt idx="3">
                  <c:v>IV/2005</c:v>
                </c:pt>
                <c:pt idx="4">
                  <c:v>I/2006</c:v>
                </c:pt>
                <c:pt idx="5">
                  <c:v>II/2006</c:v>
                </c:pt>
                <c:pt idx="6">
                  <c:v>III/2006</c:v>
                </c:pt>
                <c:pt idx="7">
                  <c:v>IV/2006</c:v>
                </c:pt>
                <c:pt idx="8">
                  <c:v>I/2007</c:v>
                </c:pt>
                <c:pt idx="9">
                  <c:v>II/2007</c:v>
                </c:pt>
                <c:pt idx="10">
                  <c:v>III/2007</c:v>
                </c:pt>
                <c:pt idx="11">
                  <c:v>IV/2007</c:v>
                </c:pt>
                <c:pt idx="12">
                  <c:v>I/2008</c:v>
                </c:pt>
                <c:pt idx="13">
                  <c:v>II/2008</c:v>
                </c:pt>
                <c:pt idx="14">
                  <c:v>III/2008</c:v>
                </c:pt>
                <c:pt idx="15">
                  <c:v>IV/2008</c:v>
                </c:pt>
                <c:pt idx="16">
                  <c:v>I/2009</c:v>
                </c:pt>
                <c:pt idx="17">
                  <c:v>II/2009</c:v>
                </c:pt>
                <c:pt idx="18">
                  <c:v>III/2009</c:v>
                </c:pt>
                <c:pt idx="19">
                  <c:v>IV/2009</c:v>
                </c:pt>
                <c:pt idx="20">
                  <c:v>I/2010</c:v>
                </c:pt>
                <c:pt idx="21">
                  <c:v>II/2010</c:v>
                </c:pt>
                <c:pt idx="22">
                  <c:v>III/2010</c:v>
                </c:pt>
                <c:pt idx="23">
                  <c:v>IV/2010</c:v>
                </c:pt>
                <c:pt idx="24">
                  <c:v>I/2011</c:v>
                </c:pt>
                <c:pt idx="25">
                  <c:v>II/2011</c:v>
                </c:pt>
                <c:pt idx="26">
                  <c:v>III/2011</c:v>
                </c:pt>
                <c:pt idx="27">
                  <c:v>IV/2011</c:v>
                </c:pt>
                <c:pt idx="28">
                  <c:v>I/2012</c:v>
                </c:pt>
                <c:pt idx="29">
                  <c:v>II/2012</c:v>
                </c:pt>
                <c:pt idx="30">
                  <c:v>III/2012</c:v>
                </c:pt>
                <c:pt idx="31">
                  <c:v>IV/2012</c:v>
                </c:pt>
                <c:pt idx="32">
                  <c:v>I/2013</c:v>
                </c:pt>
                <c:pt idx="33">
                  <c:v>II/2013</c:v>
                </c:pt>
                <c:pt idx="34">
                  <c:v>III/2013</c:v>
                </c:pt>
                <c:pt idx="35">
                  <c:v>IV/2013</c:v>
                </c:pt>
                <c:pt idx="36">
                  <c:v>I/2014</c:v>
                </c:pt>
                <c:pt idx="37">
                  <c:v>II/2014</c:v>
                </c:pt>
                <c:pt idx="38">
                  <c:v>III/2014</c:v>
                </c:pt>
                <c:pt idx="39">
                  <c:v>IV/2014</c:v>
                </c:pt>
                <c:pt idx="40">
                  <c:v>I/2015</c:v>
                </c:pt>
                <c:pt idx="41">
                  <c:v>II/2015</c:v>
                </c:pt>
                <c:pt idx="42">
                  <c:v>III/2015</c:v>
                </c:pt>
                <c:pt idx="43">
                  <c:v>IV/2015</c:v>
                </c:pt>
                <c:pt idx="44">
                  <c:v>I/2016</c:v>
                </c:pt>
                <c:pt idx="45">
                  <c:v>II/2016</c:v>
                </c:pt>
                <c:pt idx="46">
                  <c:v>III/2016</c:v>
                </c:pt>
                <c:pt idx="47">
                  <c:v>IV/2016</c:v>
                </c:pt>
                <c:pt idx="48">
                  <c:v>I/2017</c:v>
                </c:pt>
                <c:pt idx="49">
                  <c:v>II/2017</c:v>
                </c:pt>
                <c:pt idx="50">
                  <c:v>III/2017</c:v>
                </c:pt>
                <c:pt idx="51">
                  <c:v>IV/2017</c:v>
                </c:pt>
                <c:pt idx="52">
                  <c:v>I/2018</c:v>
                </c:pt>
                <c:pt idx="53">
                  <c:v>II/2018</c:v>
                </c:pt>
                <c:pt idx="54">
                  <c:v>III/2018</c:v>
                </c:pt>
                <c:pt idx="55">
                  <c:v>IV/2018</c:v>
                </c:pt>
                <c:pt idx="56">
                  <c:v>I/2019</c:v>
                </c:pt>
                <c:pt idx="57">
                  <c:v>II/2019</c:v>
                </c:pt>
                <c:pt idx="58">
                  <c:v>III/2019</c:v>
                </c:pt>
                <c:pt idx="59">
                  <c:v>IV/2019</c:v>
                </c:pt>
                <c:pt idx="60">
                  <c:v>I/2020</c:v>
                </c:pt>
                <c:pt idx="61">
                  <c:v>II/2020</c:v>
                </c:pt>
                <c:pt idx="62">
                  <c:v>III/2020</c:v>
                </c:pt>
                <c:pt idx="63">
                  <c:v>IV/2020</c:v>
                </c:pt>
                <c:pt idx="64">
                  <c:v>I/2021</c:v>
                </c:pt>
                <c:pt idx="65">
                  <c:v>II/2021</c:v>
                </c:pt>
                <c:pt idx="66">
                  <c:v>III/2021</c:v>
                </c:pt>
              </c:strCache>
            </c:strRef>
          </c:cat>
          <c:val>
            <c:numRef>
              <c:f>Sheet0!$B$7:$BP$7</c:f>
              <c:numCache>
                <c:formatCode>##,##0.00</c:formatCode>
                <c:ptCount val="67"/>
                <c:pt idx="0">
                  <c:v>0</c:v>
                </c:pt>
                <c:pt idx="1">
                  <c:v>0</c:v>
                </c:pt>
                <c:pt idx="2">
                  <c:v>0</c:v>
                </c:pt>
                <c:pt idx="3">
                  <c:v>0</c:v>
                </c:pt>
                <c:pt idx="4">
                  <c:v>0</c:v>
                </c:pt>
                <c:pt idx="5">
                  <c:v>0</c:v>
                </c:pt>
                <c:pt idx="6">
                  <c:v>0</c:v>
                </c:pt>
                <c:pt idx="7">
                  <c:v>0</c:v>
                </c:pt>
                <c:pt idx="8">
                  <c:v>0</c:v>
                </c:pt>
                <c:pt idx="9">
                  <c:v>0</c:v>
                </c:pt>
                <c:pt idx="10">
                  <c:v>0</c:v>
                </c:pt>
                <c:pt idx="11">
                  <c:v>0</c:v>
                </c:pt>
                <c:pt idx="12">
                  <c:v>2.42</c:v>
                </c:pt>
                <c:pt idx="13">
                  <c:v>1.96</c:v>
                </c:pt>
                <c:pt idx="14">
                  <c:v>1.94</c:v>
                </c:pt>
                <c:pt idx="15">
                  <c:v>1.83</c:v>
                </c:pt>
                <c:pt idx="16">
                  <c:v>2.25</c:v>
                </c:pt>
                <c:pt idx="17">
                  <c:v>2.59</c:v>
                </c:pt>
                <c:pt idx="18">
                  <c:v>1.98</c:v>
                </c:pt>
                <c:pt idx="19">
                  <c:v>1.83</c:v>
                </c:pt>
                <c:pt idx="20">
                  <c:v>1.49</c:v>
                </c:pt>
                <c:pt idx="21">
                  <c:v>1.34</c:v>
                </c:pt>
                <c:pt idx="22">
                  <c:v>1.08</c:v>
                </c:pt>
                <c:pt idx="23">
                  <c:v>0.69</c:v>
                </c:pt>
                <c:pt idx="24">
                  <c:v>0.89</c:v>
                </c:pt>
                <c:pt idx="25">
                  <c:v>0.77</c:v>
                </c:pt>
                <c:pt idx="26">
                  <c:v>0.85</c:v>
                </c:pt>
                <c:pt idx="27">
                  <c:v>0.77</c:v>
                </c:pt>
                <c:pt idx="28">
                  <c:v>1.1200000000000001</c:v>
                </c:pt>
                <c:pt idx="29">
                  <c:v>1</c:v>
                </c:pt>
                <c:pt idx="30">
                  <c:v>0.99</c:v>
                </c:pt>
                <c:pt idx="31">
                  <c:v>0.77</c:v>
                </c:pt>
                <c:pt idx="32">
                  <c:v>0</c:v>
                </c:pt>
                <c:pt idx="33">
                  <c:v>0</c:v>
                </c:pt>
                <c:pt idx="34">
                  <c:v>0</c:v>
                </c:pt>
                <c:pt idx="35">
                  <c:v>0</c:v>
                </c:pt>
                <c:pt idx="36">
                  <c:v>0</c:v>
                </c:pt>
                <c:pt idx="37">
                  <c:v>0</c:v>
                </c:pt>
                <c:pt idx="38">
                  <c:v>32.49</c:v>
                </c:pt>
                <c:pt idx="39">
                  <c:v>36.07</c:v>
                </c:pt>
                <c:pt idx="40">
                  <c:v>41.27</c:v>
                </c:pt>
                <c:pt idx="41">
                  <c:v>40.159999999999997</c:v>
                </c:pt>
                <c:pt idx="42">
                  <c:v>37.869999999999997</c:v>
                </c:pt>
                <c:pt idx="43">
                  <c:v>42.86</c:v>
                </c:pt>
                <c:pt idx="44">
                  <c:v>42.64</c:v>
                </c:pt>
                <c:pt idx="45">
                  <c:v>44.12</c:v>
                </c:pt>
                <c:pt idx="46">
                  <c:v>42.54</c:v>
                </c:pt>
                <c:pt idx="47">
                  <c:v>49.08</c:v>
                </c:pt>
                <c:pt idx="48">
                  <c:v>56.33</c:v>
                </c:pt>
                <c:pt idx="49">
                  <c:v>57.32</c:v>
                </c:pt>
                <c:pt idx="50">
                  <c:v>53.4</c:v>
                </c:pt>
                <c:pt idx="51">
                  <c:v>65.84</c:v>
                </c:pt>
                <c:pt idx="52">
                  <c:v>62.37</c:v>
                </c:pt>
                <c:pt idx="53">
                  <c:v>62.05</c:v>
                </c:pt>
                <c:pt idx="54">
                  <c:v>42.81</c:v>
                </c:pt>
                <c:pt idx="55">
                  <c:v>47.47</c:v>
                </c:pt>
                <c:pt idx="56">
                  <c:v>49.2</c:v>
                </c:pt>
                <c:pt idx="57">
                  <c:v>52.49</c:v>
                </c:pt>
                <c:pt idx="58">
                  <c:v>45.62</c:v>
                </c:pt>
                <c:pt idx="59">
                  <c:v>54.62</c:v>
                </c:pt>
                <c:pt idx="60">
                  <c:v>48.83</c:v>
                </c:pt>
                <c:pt idx="61">
                  <c:v>41.11</c:v>
                </c:pt>
                <c:pt idx="62">
                  <c:v>49.51</c:v>
                </c:pt>
                <c:pt idx="63">
                  <c:v>45.15</c:v>
                </c:pt>
                <c:pt idx="64">
                  <c:v>44.52</c:v>
                </c:pt>
                <c:pt idx="65">
                  <c:v>41.66</c:v>
                </c:pt>
                <c:pt idx="66">
                  <c:v>42.16</c:v>
                </c:pt>
              </c:numCache>
            </c:numRef>
          </c:val>
          <c:smooth val="0"/>
          <c:extLst>
            <c:ext xmlns:c16="http://schemas.microsoft.com/office/drawing/2014/chart" uri="{C3380CC4-5D6E-409C-BE32-E72D297353CC}">
              <c16:uniqueId val="{00000001-5B15-4816-B790-BCE639155F76}"/>
            </c:ext>
          </c:extLst>
        </c:ser>
        <c:ser>
          <c:idx val="2"/>
          <c:order val="2"/>
          <c:tx>
            <c:strRef>
              <c:f>Sheet0!$A$8</c:f>
              <c:strCache>
                <c:ptCount val="1"/>
                <c:pt idx="0">
                  <c:v>Orange</c:v>
                </c:pt>
              </c:strCache>
            </c:strRef>
          </c:tx>
          <c:spPr>
            <a:ln w="22225" cap="rnd">
              <a:solidFill>
                <a:schemeClr val="accent3"/>
              </a:solidFill>
              <a:round/>
            </a:ln>
            <a:effectLst/>
          </c:spPr>
          <c:marker>
            <c:symbol val="none"/>
          </c:marker>
          <c:cat>
            <c:strRef>
              <c:f>Sheet0!$B$5:$BP$5</c:f>
              <c:strCache>
                <c:ptCount val="67"/>
                <c:pt idx="0">
                  <c:v>I/2005</c:v>
                </c:pt>
                <c:pt idx="1">
                  <c:v>II/2005</c:v>
                </c:pt>
                <c:pt idx="2">
                  <c:v>III/2005</c:v>
                </c:pt>
                <c:pt idx="3">
                  <c:v>IV/2005</c:v>
                </c:pt>
                <c:pt idx="4">
                  <c:v>I/2006</c:v>
                </c:pt>
                <c:pt idx="5">
                  <c:v>II/2006</c:v>
                </c:pt>
                <c:pt idx="6">
                  <c:v>III/2006</c:v>
                </c:pt>
                <c:pt idx="7">
                  <c:v>IV/2006</c:v>
                </c:pt>
                <c:pt idx="8">
                  <c:v>I/2007</c:v>
                </c:pt>
                <c:pt idx="9">
                  <c:v>II/2007</c:v>
                </c:pt>
                <c:pt idx="10">
                  <c:v>III/2007</c:v>
                </c:pt>
                <c:pt idx="11">
                  <c:v>IV/2007</c:v>
                </c:pt>
                <c:pt idx="12">
                  <c:v>I/2008</c:v>
                </c:pt>
                <c:pt idx="13">
                  <c:v>II/2008</c:v>
                </c:pt>
                <c:pt idx="14">
                  <c:v>III/2008</c:v>
                </c:pt>
                <c:pt idx="15">
                  <c:v>IV/2008</c:v>
                </c:pt>
                <c:pt idx="16">
                  <c:v>I/2009</c:v>
                </c:pt>
                <c:pt idx="17">
                  <c:v>II/2009</c:v>
                </c:pt>
                <c:pt idx="18">
                  <c:v>III/2009</c:v>
                </c:pt>
                <c:pt idx="19">
                  <c:v>IV/2009</c:v>
                </c:pt>
                <c:pt idx="20">
                  <c:v>I/2010</c:v>
                </c:pt>
                <c:pt idx="21">
                  <c:v>II/2010</c:v>
                </c:pt>
                <c:pt idx="22">
                  <c:v>III/2010</c:v>
                </c:pt>
                <c:pt idx="23">
                  <c:v>IV/2010</c:v>
                </c:pt>
                <c:pt idx="24">
                  <c:v>I/2011</c:v>
                </c:pt>
                <c:pt idx="25">
                  <c:v>II/2011</c:v>
                </c:pt>
                <c:pt idx="26">
                  <c:v>III/2011</c:v>
                </c:pt>
                <c:pt idx="27">
                  <c:v>IV/2011</c:v>
                </c:pt>
                <c:pt idx="28">
                  <c:v>I/2012</c:v>
                </c:pt>
                <c:pt idx="29">
                  <c:v>II/2012</c:v>
                </c:pt>
                <c:pt idx="30">
                  <c:v>III/2012</c:v>
                </c:pt>
                <c:pt idx="31">
                  <c:v>IV/2012</c:v>
                </c:pt>
                <c:pt idx="32">
                  <c:v>I/2013</c:v>
                </c:pt>
                <c:pt idx="33">
                  <c:v>II/2013</c:v>
                </c:pt>
                <c:pt idx="34">
                  <c:v>III/2013</c:v>
                </c:pt>
                <c:pt idx="35">
                  <c:v>IV/2013</c:v>
                </c:pt>
                <c:pt idx="36">
                  <c:v>I/2014</c:v>
                </c:pt>
                <c:pt idx="37">
                  <c:v>II/2014</c:v>
                </c:pt>
                <c:pt idx="38">
                  <c:v>III/2014</c:v>
                </c:pt>
                <c:pt idx="39">
                  <c:v>IV/2014</c:v>
                </c:pt>
                <c:pt idx="40">
                  <c:v>I/2015</c:v>
                </c:pt>
                <c:pt idx="41">
                  <c:v>II/2015</c:v>
                </c:pt>
                <c:pt idx="42">
                  <c:v>III/2015</c:v>
                </c:pt>
                <c:pt idx="43">
                  <c:v>IV/2015</c:v>
                </c:pt>
                <c:pt idx="44">
                  <c:v>I/2016</c:v>
                </c:pt>
                <c:pt idx="45">
                  <c:v>II/2016</c:v>
                </c:pt>
                <c:pt idx="46">
                  <c:v>III/2016</c:v>
                </c:pt>
                <c:pt idx="47">
                  <c:v>IV/2016</c:v>
                </c:pt>
                <c:pt idx="48">
                  <c:v>I/2017</c:v>
                </c:pt>
                <c:pt idx="49">
                  <c:v>II/2017</c:v>
                </c:pt>
                <c:pt idx="50">
                  <c:v>III/2017</c:v>
                </c:pt>
                <c:pt idx="51">
                  <c:v>IV/2017</c:v>
                </c:pt>
                <c:pt idx="52">
                  <c:v>I/2018</c:v>
                </c:pt>
                <c:pt idx="53">
                  <c:v>II/2018</c:v>
                </c:pt>
                <c:pt idx="54">
                  <c:v>III/2018</c:v>
                </c:pt>
                <c:pt idx="55">
                  <c:v>IV/2018</c:v>
                </c:pt>
                <c:pt idx="56">
                  <c:v>I/2019</c:v>
                </c:pt>
                <c:pt idx="57">
                  <c:v>II/2019</c:v>
                </c:pt>
                <c:pt idx="58">
                  <c:v>III/2019</c:v>
                </c:pt>
                <c:pt idx="59">
                  <c:v>IV/2019</c:v>
                </c:pt>
                <c:pt idx="60">
                  <c:v>I/2020</c:v>
                </c:pt>
                <c:pt idx="61">
                  <c:v>II/2020</c:v>
                </c:pt>
                <c:pt idx="62">
                  <c:v>III/2020</c:v>
                </c:pt>
                <c:pt idx="63">
                  <c:v>IV/2020</c:v>
                </c:pt>
                <c:pt idx="64">
                  <c:v>I/2021</c:v>
                </c:pt>
                <c:pt idx="65">
                  <c:v>II/2021</c:v>
                </c:pt>
                <c:pt idx="66">
                  <c:v>III/2021</c:v>
                </c:pt>
              </c:strCache>
            </c:strRef>
          </c:cat>
          <c:val>
            <c:numRef>
              <c:f>Sheet0!$B$8:$BP$8</c:f>
              <c:numCache>
                <c:formatCode>##,##0.00</c:formatCode>
                <c:ptCount val="67"/>
                <c:pt idx="0">
                  <c:v>0</c:v>
                </c:pt>
                <c:pt idx="1">
                  <c:v>0</c:v>
                </c:pt>
                <c:pt idx="2">
                  <c:v>0</c:v>
                </c:pt>
                <c:pt idx="3">
                  <c:v>0</c:v>
                </c:pt>
                <c:pt idx="4">
                  <c:v>0</c:v>
                </c:pt>
                <c:pt idx="5">
                  <c:v>0</c:v>
                </c:pt>
                <c:pt idx="6">
                  <c:v>0</c:v>
                </c:pt>
                <c:pt idx="7">
                  <c:v>0.11</c:v>
                </c:pt>
                <c:pt idx="8">
                  <c:v>0.63</c:v>
                </c:pt>
                <c:pt idx="9">
                  <c:v>1.21</c:v>
                </c:pt>
                <c:pt idx="10">
                  <c:v>1.91</c:v>
                </c:pt>
                <c:pt idx="11">
                  <c:v>3.01</c:v>
                </c:pt>
                <c:pt idx="12">
                  <c:v>3.99</c:v>
                </c:pt>
                <c:pt idx="13">
                  <c:v>7.22</c:v>
                </c:pt>
                <c:pt idx="14">
                  <c:v>6.8</c:v>
                </c:pt>
                <c:pt idx="15">
                  <c:v>7.55</c:v>
                </c:pt>
                <c:pt idx="16">
                  <c:v>7.25</c:v>
                </c:pt>
                <c:pt idx="17">
                  <c:v>8.5299999999999994</c:v>
                </c:pt>
                <c:pt idx="18">
                  <c:v>7.5</c:v>
                </c:pt>
                <c:pt idx="19">
                  <c:v>7.22</c:v>
                </c:pt>
                <c:pt idx="20">
                  <c:v>2.46</c:v>
                </c:pt>
                <c:pt idx="21">
                  <c:v>2.17</c:v>
                </c:pt>
                <c:pt idx="22">
                  <c:v>2.08</c:v>
                </c:pt>
                <c:pt idx="23">
                  <c:v>2.31</c:v>
                </c:pt>
                <c:pt idx="24">
                  <c:v>2.23</c:v>
                </c:pt>
                <c:pt idx="25">
                  <c:v>2.19</c:v>
                </c:pt>
                <c:pt idx="26">
                  <c:v>2.2000000000000002</c:v>
                </c:pt>
                <c:pt idx="27">
                  <c:v>2.5099999999999998</c:v>
                </c:pt>
                <c:pt idx="28">
                  <c:v>2.67</c:v>
                </c:pt>
                <c:pt idx="29">
                  <c:v>2.75</c:v>
                </c:pt>
                <c:pt idx="30">
                  <c:v>3.1</c:v>
                </c:pt>
                <c:pt idx="31">
                  <c:v>3.77</c:v>
                </c:pt>
                <c:pt idx="32">
                  <c:v>3.44</c:v>
                </c:pt>
                <c:pt idx="33">
                  <c:v>3.58</c:v>
                </c:pt>
                <c:pt idx="34">
                  <c:v>3.66</c:v>
                </c:pt>
                <c:pt idx="35">
                  <c:v>3.74</c:v>
                </c:pt>
                <c:pt idx="36">
                  <c:v>3.24</c:v>
                </c:pt>
                <c:pt idx="37">
                  <c:v>3.75</c:v>
                </c:pt>
                <c:pt idx="38">
                  <c:v>3.79</c:v>
                </c:pt>
                <c:pt idx="39">
                  <c:v>3.7</c:v>
                </c:pt>
                <c:pt idx="40">
                  <c:v>3.44</c:v>
                </c:pt>
                <c:pt idx="41">
                  <c:v>3.85</c:v>
                </c:pt>
                <c:pt idx="42">
                  <c:v>5.59</c:v>
                </c:pt>
                <c:pt idx="43">
                  <c:v>9.3000000000000007</c:v>
                </c:pt>
                <c:pt idx="44">
                  <c:v>12.23</c:v>
                </c:pt>
                <c:pt idx="45">
                  <c:v>12.58</c:v>
                </c:pt>
                <c:pt idx="46">
                  <c:v>11.39</c:v>
                </c:pt>
                <c:pt idx="47">
                  <c:v>20.16</c:v>
                </c:pt>
                <c:pt idx="48">
                  <c:v>20.260000000000002</c:v>
                </c:pt>
                <c:pt idx="49">
                  <c:v>19.649999999999999</c:v>
                </c:pt>
                <c:pt idx="50">
                  <c:v>17.510000000000002</c:v>
                </c:pt>
                <c:pt idx="51">
                  <c:v>30.55</c:v>
                </c:pt>
                <c:pt idx="52">
                  <c:v>31.45</c:v>
                </c:pt>
                <c:pt idx="53">
                  <c:v>31.82</c:v>
                </c:pt>
                <c:pt idx="54">
                  <c:v>26.24</c:v>
                </c:pt>
                <c:pt idx="55">
                  <c:v>41.25</c:v>
                </c:pt>
                <c:pt idx="56">
                  <c:v>43.41</c:v>
                </c:pt>
                <c:pt idx="57">
                  <c:v>40.14</c:v>
                </c:pt>
                <c:pt idx="58">
                  <c:v>34.35</c:v>
                </c:pt>
                <c:pt idx="59">
                  <c:v>39.35</c:v>
                </c:pt>
                <c:pt idx="60">
                  <c:v>38.04</c:v>
                </c:pt>
                <c:pt idx="61">
                  <c:v>33.01</c:v>
                </c:pt>
                <c:pt idx="62">
                  <c:v>34.14</c:v>
                </c:pt>
                <c:pt idx="63">
                  <c:v>41.07</c:v>
                </c:pt>
                <c:pt idx="64">
                  <c:v>39.619999999999997</c:v>
                </c:pt>
                <c:pt idx="65">
                  <c:v>39.6</c:v>
                </c:pt>
                <c:pt idx="66">
                  <c:v>38.119999999999997</c:v>
                </c:pt>
              </c:numCache>
            </c:numRef>
          </c:val>
          <c:smooth val="0"/>
          <c:extLst>
            <c:ext xmlns:c16="http://schemas.microsoft.com/office/drawing/2014/chart" uri="{C3380CC4-5D6E-409C-BE32-E72D297353CC}">
              <c16:uniqueId val="{00000002-5B15-4816-B790-BCE639155F76}"/>
            </c:ext>
          </c:extLst>
        </c:ser>
        <c:ser>
          <c:idx val="3"/>
          <c:order val="3"/>
          <c:tx>
            <c:strRef>
              <c:f>Sheet0!$A$9</c:f>
              <c:strCache>
                <c:ptCount val="1"/>
                <c:pt idx="0">
                  <c:v>Euskaltel</c:v>
                </c:pt>
              </c:strCache>
            </c:strRef>
          </c:tx>
          <c:spPr>
            <a:ln w="28575" cap="rnd">
              <a:solidFill>
                <a:schemeClr val="accent4"/>
              </a:solidFill>
              <a:round/>
            </a:ln>
            <a:effectLst/>
          </c:spPr>
          <c:marker>
            <c:symbol val="none"/>
          </c:marker>
          <c:cat>
            <c:strRef>
              <c:f>Sheet0!$B$5:$BP$5</c:f>
              <c:strCache>
                <c:ptCount val="67"/>
                <c:pt idx="0">
                  <c:v>I/2005</c:v>
                </c:pt>
                <c:pt idx="1">
                  <c:v>II/2005</c:v>
                </c:pt>
                <c:pt idx="2">
                  <c:v>III/2005</c:v>
                </c:pt>
                <c:pt idx="3">
                  <c:v>IV/2005</c:v>
                </c:pt>
                <c:pt idx="4">
                  <c:v>I/2006</c:v>
                </c:pt>
                <c:pt idx="5">
                  <c:v>II/2006</c:v>
                </c:pt>
                <c:pt idx="6">
                  <c:v>III/2006</c:v>
                </c:pt>
                <c:pt idx="7">
                  <c:v>IV/2006</c:v>
                </c:pt>
                <c:pt idx="8">
                  <c:v>I/2007</c:v>
                </c:pt>
                <c:pt idx="9">
                  <c:v>II/2007</c:v>
                </c:pt>
                <c:pt idx="10">
                  <c:v>III/2007</c:v>
                </c:pt>
                <c:pt idx="11">
                  <c:v>IV/2007</c:v>
                </c:pt>
                <c:pt idx="12">
                  <c:v>I/2008</c:v>
                </c:pt>
                <c:pt idx="13">
                  <c:v>II/2008</c:v>
                </c:pt>
                <c:pt idx="14">
                  <c:v>III/2008</c:v>
                </c:pt>
                <c:pt idx="15">
                  <c:v>IV/2008</c:v>
                </c:pt>
                <c:pt idx="16">
                  <c:v>I/2009</c:v>
                </c:pt>
                <c:pt idx="17">
                  <c:v>II/2009</c:v>
                </c:pt>
                <c:pt idx="18">
                  <c:v>III/2009</c:v>
                </c:pt>
                <c:pt idx="19">
                  <c:v>IV/2009</c:v>
                </c:pt>
                <c:pt idx="20">
                  <c:v>I/2010</c:v>
                </c:pt>
                <c:pt idx="21">
                  <c:v>II/2010</c:v>
                </c:pt>
                <c:pt idx="22">
                  <c:v>III/2010</c:v>
                </c:pt>
                <c:pt idx="23">
                  <c:v>IV/2010</c:v>
                </c:pt>
                <c:pt idx="24">
                  <c:v>I/2011</c:v>
                </c:pt>
                <c:pt idx="25">
                  <c:v>II/2011</c:v>
                </c:pt>
                <c:pt idx="26">
                  <c:v>III/2011</c:v>
                </c:pt>
                <c:pt idx="27">
                  <c:v>IV/2011</c:v>
                </c:pt>
                <c:pt idx="28">
                  <c:v>I/2012</c:v>
                </c:pt>
                <c:pt idx="29">
                  <c:v>II/2012</c:v>
                </c:pt>
                <c:pt idx="30">
                  <c:v>III/2012</c:v>
                </c:pt>
                <c:pt idx="31">
                  <c:v>IV/2012</c:v>
                </c:pt>
                <c:pt idx="32">
                  <c:v>I/2013</c:v>
                </c:pt>
                <c:pt idx="33">
                  <c:v>II/2013</c:v>
                </c:pt>
                <c:pt idx="34">
                  <c:v>III/2013</c:v>
                </c:pt>
                <c:pt idx="35">
                  <c:v>IV/2013</c:v>
                </c:pt>
                <c:pt idx="36">
                  <c:v>I/2014</c:v>
                </c:pt>
                <c:pt idx="37">
                  <c:v>II/2014</c:v>
                </c:pt>
                <c:pt idx="38">
                  <c:v>III/2014</c:v>
                </c:pt>
                <c:pt idx="39">
                  <c:v>IV/2014</c:v>
                </c:pt>
                <c:pt idx="40">
                  <c:v>I/2015</c:v>
                </c:pt>
                <c:pt idx="41">
                  <c:v>II/2015</c:v>
                </c:pt>
                <c:pt idx="42">
                  <c:v>III/2015</c:v>
                </c:pt>
                <c:pt idx="43">
                  <c:v>IV/2015</c:v>
                </c:pt>
                <c:pt idx="44">
                  <c:v>I/2016</c:v>
                </c:pt>
                <c:pt idx="45">
                  <c:v>II/2016</c:v>
                </c:pt>
                <c:pt idx="46">
                  <c:v>III/2016</c:v>
                </c:pt>
                <c:pt idx="47">
                  <c:v>IV/2016</c:v>
                </c:pt>
                <c:pt idx="48">
                  <c:v>I/2017</c:v>
                </c:pt>
                <c:pt idx="49">
                  <c:v>II/2017</c:v>
                </c:pt>
                <c:pt idx="50">
                  <c:v>III/2017</c:v>
                </c:pt>
                <c:pt idx="51">
                  <c:v>IV/2017</c:v>
                </c:pt>
                <c:pt idx="52">
                  <c:v>I/2018</c:v>
                </c:pt>
                <c:pt idx="53">
                  <c:v>II/2018</c:v>
                </c:pt>
                <c:pt idx="54">
                  <c:v>III/2018</c:v>
                </c:pt>
                <c:pt idx="55">
                  <c:v>IV/2018</c:v>
                </c:pt>
                <c:pt idx="56">
                  <c:v>I/2019</c:v>
                </c:pt>
                <c:pt idx="57">
                  <c:v>II/2019</c:v>
                </c:pt>
                <c:pt idx="58">
                  <c:v>III/2019</c:v>
                </c:pt>
                <c:pt idx="59">
                  <c:v>IV/2019</c:v>
                </c:pt>
                <c:pt idx="60">
                  <c:v>I/2020</c:v>
                </c:pt>
                <c:pt idx="61">
                  <c:v>II/2020</c:v>
                </c:pt>
                <c:pt idx="62">
                  <c:v>III/2020</c:v>
                </c:pt>
                <c:pt idx="63">
                  <c:v>IV/2020</c:v>
                </c:pt>
                <c:pt idx="64">
                  <c:v>I/2021</c:v>
                </c:pt>
                <c:pt idx="65">
                  <c:v>II/2021</c:v>
                </c:pt>
                <c:pt idx="66">
                  <c:v>III/2021</c:v>
                </c:pt>
              </c:strCache>
            </c:strRef>
          </c:cat>
          <c:val>
            <c:numRef>
              <c:f>Sheet0!$B$9:$BP$9</c:f>
              <c:numCache>
                <c:formatCode>##,##0.00</c:formatCode>
                <c:ptCount val="67"/>
                <c:pt idx="0">
                  <c:v>2.5</c:v>
                </c:pt>
                <c:pt idx="1">
                  <c:v>2.67</c:v>
                </c:pt>
                <c:pt idx="2">
                  <c:v>2.5099999999999998</c:v>
                </c:pt>
                <c:pt idx="3">
                  <c:v>0</c:v>
                </c:pt>
                <c:pt idx="4">
                  <c:v>3.6</c:v>
                </c:pt>
                <c:pt idx="5">
                  <c:v>3.17</c:v>
                </c:pt>
                <c:pt idx="6">
                  <c:v>3.03</c:v>
                </c:pt>
                <c:pt idx="7">
                  <c:v>3.3</c:v>
                </c:pt>
                <c:pt idx="8">
                  <c:v>3.39</c:v>
                </c:pt>
                <c:pt idx="9">
                  <c:v>3.29</c:v>
                </c:pt>
                <c:pt idx="10">
                  <c:v>2.83</c:v>
                </c:pt>
                <c:pt idx="11">
                  <c:v>2.83</c:v>
                </c:pt>
                <c:pt idx="12">
                  <c:v>2.9</c:v>
                </c:pt>
                <c:pt idx="13">
                  <c:v>2.93</c:v>
                </c:pt>
                <c:pt idx="14">
                  <c:v>2.89</c:v>
                </c:pt>
                <c:pt idx="15">
                  <c:v>3.12</c:v>
                </c:pt>
                <c:pt idx="16">
                  <c:v>3.27</c:v>
                </c:pt>
                <c:pt idx="17">
                  <c:v>3.35</c:v>
                </c:pt>
                <c:pt idx="18">
                  <c:v>3.38</c:v>
                </c:pt>
                <c:pt idx="19">
                  <c:v>4.07</c:v>
                </c:pt>
                <c:pt idx="20">
                  <c:v>3.9</c:v>
                </c:pt>
                <c:pt idx="21">
                  <c:v>3.97</c:v>
                </c:pt>
                <c:pt idx="22">
                  <c:v>4.03</c:v>
                </c:pt>
                <c:pt idx="23">
                  <c:v>4.3899999999999997</c:v>
                </c:pt>
                <c:pt idx="24">
                  <c:v>4.58</c:v>
                </c:pt>
                <c:pt idx="25">
                  <c:v>4.75</c:v>
                </c:pt>
                <c:pt idx="26">
                  <c:v>4.5999999999999996</c:v>
                </c:pt>
                <c:pt idx="27">
                  <c:v>5.0199999999999996</c:v>
                </c:pt>
                <c:pt idx="28">
                  <c:v>4.95</c:v>
                </c:pt>
                <c:pt idx="29">
                  <c:v>4.78</c:v>
                </c:pt>
                <c:pt idx="30">
                  <c:v>4.3600000000000003</c:v>
                </c:pt>
                <c:pt idx="31">
                  <c:v>4.5999999999999996</c:v>
                </c:pt>
                <c:pt idx="32">
                  <c:v>4.59</c:v>
                </c:pt>
                <c:pt idx="33">
                  <c:v>4.5599999999999996</c:v>
                </c:pt>
                <c:pt idx="34">
                  <c:v>5.09</c:v>
                </c:pt>
                <c:pt idx="35">
                  <c:v>5.21</c:v>
                </c:pt>
                <c:pt idx="36">
                  <c:v>5.19</c:v>
                </c:pt>
                <c:pt idx="37">
                  <c:v>5.3</c:v>
                </c:pt>
                <c:pt idx="38">
                  <c:v>5.5</c:v>
                </c:pt>
                <c:pt idx="39">
                  <c:v>5.52</c:v>
                </c:pt>
                <c:pt idx="40">
                  <c:v>5.66</c:v>
                </c:pt>
                <c:pt idx="41">
                  <c:v>5.65</c:v>
                </c:pt>
                <c:pt idx="42">
                  <c:v>5.3</c:v>
                </c:pt>
                <c:pt idx="43">
                  <c:v>7.94</c:v>
                </c:pt>
                <c:pt idx="44">
                  <c:v>7.84</c:v>
                </c:pt>
                <c:pt idx="45">
                  <c:v>7.49</c:v>
                </c:pt>
                <c:pt idx="46">
                  <c:v>6.81</c:v>
                </c:pt>
                <c:pt idx="47">
                  <c:v>6.62</c:v>
                </c:pt>
                <c:pt idx="48">
                  <c:v>6.35</c:v>
                </c:pt>
                <c:pt idx="49">
                  <c:v>6.1</c:v>
                </c:pt>
                <c:pt idx="50">
                  <c:v>10.41</c:v>
                </c:pt>
                <c:pt idx="51">
                  <c:v>10.02</c:v>
                </c:pt>
                <c:pt idx="52">
                  <c:v>9.6199999999999992</c:v>
                </c:pt>
                <c:pt idx="53">
                  <c:v>9.24</c:v>
                </c:pt>
                <c:pt idx="54">
                  <c:v>8.7799999999999994</c:v>
                </c:pt>
                <c:pt idx="55">
                  <c:v>8.9600000000000009</c:v>
                </c:pt>
                <c:pt idx="56">
                  <c:v>8.92</c:v>
                </c:pt>
                <c:pt idx="57">
                  <c:v>8.73</c:v>
                </c:pt>
                <c:pt idx="58">
                  <c:v>8.7899999999999991</c:v>
                </c:pt>
                <c:pt idx="59">
                  <c:v>9.0399999999999991</c:v>
                </c:pt>
                <c:pt idx="60">
                  <c:v>9.32</c:v>
                </c:pt>
                <c:pt idx="61">
                  <c:v>8.73</c:v>
                </c:pt>
                <c:pt idx="62">
                  <c:v>9.44</c:v>
                </c:pt>
                <c:pt idx="63">
                  <c:v>9.23</c:v>
                </c:pt>
                <c:pt idx="64">
                  <c:v>9.23</c:v>
                </c:pt>
                <c:pt idx="65">
                  <c:v>9.6</c:v>
                </c:pt>
                <c:pt idx="66">
                  <c:v>0</c:v>
                </c:pt>
              </c:numCache>
            </c:numRef>
          </c:val>
          <c:smooth val="0"/>
          <c:extLst>
            <c:ext xmlns:c16="http://schemas.microsoft.com/office/drawing/2014/chart" uri="{C3380CC4-5D6E-409C-BE32-E72D297353CC}">
              <c16:uniqueId val="{00000003-5B15-4816-B790-BCE639155F76}"/>
            </c:ext>
          </c:extLst>
        </c:ser>
        <c:ser>
          <c:idx val="4"/>
          <c:order val="4"/>
          <c:tx>
            <c:strRef>
              <c:f>Sheet0!$A$10</c:f>
              <c:strCache>
                <c:ptCount val="1"/>
                <c:pt idx="0">
                  <c:v>TeleCable</c:v>
                </c:pt>
              </c:strCache>
            </c:strRef>
          </c:tx>
          <c:spPr>
            <a:ln w="28575" cap="rnd">
              <a:solidFill>
                <a:schemeClr val="accent5"/>
              </a:solidFill>
              <a:round/>
            </a:ln>
            <a:effectLst/>
          </c:spPr>
          <c:marker>
            <c:symbol val="none"/>
          </c:marker>
          <c:cat>
            <c:strRef>
              <c:f>Sheet0!$B$5:$BP$5</c:f>
              <c:strCache>
                <c:ptCount val="67"/>
                <c:pt idx="0">
                  <c:v>I/2005</c:v>
                </c:pt>
                <c:pt idx="1">
                  <c:v>II/2005</c:v>
                </c:pt>
                <c:pt idx="2">
                  <c:v>III/2005</c:v>
                </c:pt>
                <c:pt idx="3">
                  <c:v>IV/2005</c:v>
                </c:pt>
                <c:pt idx="4">
                  <c:v>I/2006</c:v>
                </c:pt>
                <c:pt idx="5">
                  <c:v>II/2006</c:v>
                </c:pt>
                <c:pt idx="6">
                  <c:v>III/2006</c:v>
                </c:pt>
                <c:pt idx="7">
                  <c:v>IV/2006</c:v>
                </c:pt>
                <c:pt idx="8">
                  <c:v>I/2007</c:v>
                </c:pt>
                <c:pt idx="9">
                  <c:v>II/2007</c:v>
                </c:pt>
                <c:pt idx="10">
                  <c:v>III/2007</c:v>
                </c:pt>
                <c:pt idx="11">
                  <c:v>IV/2007</c:v>
                </c:pt>
                <c:pt idx="12">
                  <c:v>I/2008</c:v>
                </c:pt>
                <c:pt idx="13">
                  <c:v>II/2008</c:v>
                </c:pt>
                <c:pt idx="14">
                  <c:v>III/2008</c:v>
                </c:pt>
                <c:pt idx="15">
                  <c:v>IV/2008</c:v>
                </c:pt>
                <c:pt idx="16">
                  <c:v>I/2009</c:v>
                </c:pt>
                <c:pt idx="17">
                  <c:v>II/2009</c:v>
                </c:pt>
                <c:pt idx="18">
                  <c:v>III/2009</c:v>
                </c:pt>
                <c:pt idx="19">
                  <c:v>IV/2009</c:v>
                </c:pt>
                <c:pt idx="20">
                  <c:v>I/2010</c:v>
                </c:pt>
                <c:pt idx="21">
                  <c:v>II/2010</c:v>
                </c:pt>
                <c:pt idx="22">
                  <c:v>III/2010</c:v>
                </c:pt>
                <c:pt idx="23">
                  <c:v>IV/2010</c:v>
                </c:pt>
                <c:pt idx="24">
                  <c:v>I/2011</c:v>
                </c:pt>
                <c:pt idx="25">
                  <c:v>II/2011</c:v>
                </c:pt>
                <c:pt idx="26">
                  <c:v>III/2011</c:v>
                </c:pt>
                <c:pt idx="27">
                  <c:v>IV/2011</c:v>
                </c:pt>
                <c:pt idx="28">
                  <c:v>I/2012</c:v>
                </c:pt>
                <c:pt idx="29">
                  <c:v>II/2012</c:v>
                </c:pt>
                <c:pt idx="30">
                  <c:v>III/2012</c:v>
                </c:pt>
                <c:pt idx="31">
                  <c:v>IV/2012</c:v>
                </c:pt>
                <c:pt idx="32">
                  <c:v>I/2013</c:v>
                </c:pt>
                <c:pt idx="33">
                  <c:v>II/2013</c:v>
                </c:pt>
                <c:pt idx="34">
                  <c:v>III/2013</c:v>
                </c:pt>
                <c:pt idx="35">
                  <c:v>IV/2013</c:v>
                </c:pt>
                <c:pt idx="36">
                  <c:v>I/2014</c:v>
                </c:pt>
                <c:pt idx="37">
                  <c:v>II/2014</c:v>
                </c:pt>
                <c:pt idx="38">
                  <c:v>III/2014</c:v>
                </c:pt>
                <c:pt idx="39">
                  <c:v>IV/2014</c:v>
                </c:pt>
                <c:pt idx="40">
                  <c:v>I/2015</c:v>
                </c:pt>
                <c:pt idx="41">
                  <c:v>II/2015</c:v>
                </c:pt>
                <c:pt idx="42">
                  <c:v>III/2015</c:v>
                </c:pt>
                <c:pt idx="43">
                  <c:v>IV/2015</c:v>
                </c:pt>
                <c:pt idx="44">
                  <c:v>I/2016</c:v>
                </c:pt>
                <c:pt idx="45">
                  <c:v>II/2016</c:v>
                </c:pt>
                <c:pt idx="46">
                  <c:v>III/2016</c:v>
                </c:pt>
                <c:pt idx="47">
                  <c:v>IV/2016</c:v>
                </c:pt>
                <c:pt idx="48">
                  <c:v>I/2017</c:v>
                </c:pt>
                <c:pt idx="49">
                  <c:v>II/2017</c:v>
                </c:pt>
                <c:pt idx="50">
                  <c:v>III/2017</c:v>
                </c:pt>
                <c:pt idx="51">
                  <c:v>IV/2017</c:v>
                </c:pt>
                <c:pt idx="52">
                  <c:v>I/2018</c:v>
                </c:pt>
                <c:pt idx="53">
                  <c:v>II/2018</c:v>
                </c:pt>
                <c:pt idx="54">
                  <c:v>III/2018</c:v>
                </c:pt>
                <c:pt idx="55">
                  <c:v>IV/2018</c:v>
                </c:pt>
                <c:pt idx="56">
                  <c:v>I/2019</c:v>
                </c:pt>
                <c:pt idx="57">
                  <c:v>II/2019</c:v>
                </c:pt>
                <c:pt idx="58">
                  <c:v>III/2019</c:v>
                </c:pt>
                <c:pt idx="59">
                  <c:v>IV/2019</c:v>
                </c:pt>
                <c:pt idx="60">
                  <c:v>I/2020</c:v>
                </c:pt>
                <c:pt idx="61">
                  <c:v>II/2020</c:v>
                </c:pt>
                <c:pt idx="62">
                  <c:v>III/2020</c:v>
                </c:pt>
                <c:pt idx="63">
                  <c:v>IV/2020</c:v>
                </c:pt>
                <c:pt idx="64">
                  <c:v>I/2021</c:v>
                </c:pt>
                <c:pt idx="65">
                  <c:v>II/2021</c:v>
                </c:pt>
                <c:pt idx="66">
                  <c:v>III/2021</c:v>
                </c:pt>
              </c:strCache>
            </c:strRef>
          </c:cat>
          <c:val>
            <c:numRef>
              <c:f>Sheet0!$B$10:$BP$10</c:f>
              <c:numCache>
                <c:formatCode>##,##0.00</c:formatCode>
                <c:ptCount val="67"/>
                <c:pt idx="0">
                  <c:v>4.62</c:v>
                </c:pt>
                <c:pt idx="1">
                  <c:v>4.72</c:v>
                </c:pt>
                <c:pt idx="2">
                  <c:v>5.25</c:v>
                </c:pt>
                <c:pt idx="3">
                  <c:v>0</c:v>
                </c:pt>
                <c:pt idx="4">
                  <c:v>5.72</c:v>
                </c:pt>
                <c:pt idx="5">
                  <c:v>5.59</c:v>
                </c:pt>
                <c:pt idx="6">
                  <c:v>5.58</c:v>
                </c:pt>
                <c:pt idx="7">
                  <c:v>5.83</c:v>
                </c:pt>
                <c:pt idx="8">
                  <c:v>5.9</c:v>
                </c:pt>
                <c:pt idx="9">
                  <c:v>6.07</c:v>
                </c:pt>
                <c:pt idx="10">
                  <c:v>6.03</c:v>
                </c:pt>
                <c:pt idx="11">
                  <c:v>6.2</c:v>
                </c:pt>
                <c:pt idx="12">
                  <c:v>6.46</c:v>
                </c:pt>
                <c:pt idx="13">
                  <c:v>6.35</c:v>
                </c:pt>
                <c:pt idx="14">
                  <c:v>6.39</c:v>
                </c:pt>
                <c:pt idx="15">
                  <c:v>6.67</c:v>
                </c:pt>
                <c:pt idx="16">
                  <c:v>6.87</c:v>
                </c:pt>
                <c:pt idx="17">
                  <c:v>6.81</c:v>
                </c:pt>
                <c:pt idx="18">
                  <c:v>6.83</c:v>
                </c:pt>
                <c:pt idx="19">
                  <c:v>7.6</c:v>
                </c:pt>
                <c:pt idx="20">
                  <c:v>7.97</c:v>
                </c:pt>
                <c:pt idx="21">
                  <c:v>7.95</c:v>
                </c:pt>
                <c:pt idx="22">
                  <c:v>8.56</c:v>
                </c:pt>
                <c:pt idx="23">
                  <c:v>9.19</c:v>
                </c:pt>
                <c:pt idx="24">
                  <c:v>9.09</c:v>
                </c:pt>
                <c:pt idx="25">
                  <c:v>9.07</c:v>
                </c:pt>
                <c:pt idx="26">
                  <c:v>9.31</c:v>
                </c:pt>
                <c:pt idx="27">
                  <c:v>9.1300000000000008</c:v>
                </c:pt>
                <c:pt idx="28">
                  <c:v>9.06</c:v>
                </c:pt>
                <c:pt idx="29">
                  <c:v>8.83</c:v>
                </c:pt>
                <c:pt idx="30">
                  <c:v>8.5299999999999994</c:v>
                </c:pt>
                <c:pt idx="31">
                  <c:v>8.64</c:v>
                </c:pt>
                <c:pt idx="32">
                  <c:v>7.82</c:v>
                </c:pt>
                <c:pt idx="33">
                  <c:v>7.69</c:v>
                </c:pt>
                <c:pt idx="34">
                  <c:v>7.29</c:v>
                </c:pt>
                <c:pt idx="35">
                  <c:v>7.34</c:v>
                </c:pt>
                <c:pt idx="36">
                  <c:v>7.12</c:v>
                </c:pt>
                <c:pt idx="37">
                  <c:v>6.78</c:v>
                </c:pt>
                <c:pt idx="38">
                  <c:v>6.06</c:v>
                </c:pt>
                <c:pt idx="39">
                  <c:v>5.37</c:v>
                </c:pt>
                <c:pt idx="40">
                  <c:v>5.44</c:v>
                </c:pt>
                <c:pt idx="41">
                  <c:v>1.2</c:v>
                </c:pt>
                <c:pt idx="42">
                  <c:v>1.4</c:v>
                </c:pt>
                <c:pt idx="43">
                  <c:v>2.48</c:v>
                </c:pt>
                <c:pt idx="44">
                  <c:v>2.58</c:v>
                </c:pt>
                <c:pt idx="45">
                  <c:v>2.37</c:v>
                </c:pt>
                <c:pt idx="46">
                  <c:v>2.06</c:v>
                </c:pt>
                <c:pt idx="47">
                  <c:v>2.5499999999999998</c:v>
                </c:pt>
                <c:pt idx="48">
                  <c:v>6.62</c:v>
                </c:pt>
                <c:pt idx="49">
                  <c:v>6.41</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numCache>
            </c:numRef>
          </c:val>
          <c:smooth val="0"/>
          <c:extLst>
            <c:ext xmlns:c16="http://schemas.microsoft.com/office/drawing/2014/chart" uri="{C3380CC4-5D6E-409C-BE32-E72D297353CC}">
              <c16:uniqueId val="{00000004-5B15-4816-B790-BCE639155F76}"/>
            </c:ext>
          </c:extLst>
        </c:ser>
        <c:ser>
          <c:idx val="5"/>
          <c:order val="5"/>
          <c:tx>
            <c:strRef>
              <c:f>Sheet0!$A$11</c:f>
              <c:strCache>
                <c:ptCount val="1"/>
                <c:pt idx="0">
                  <c:v>R</c:v>
                </c:pt>
              </c:strCache>
            </c:strRef>
          </c:tx>
          <c:spPr>
            <a:ln w="28575" cap="rnd">
              <a:solidFill>
                <a:schemeClr val="accent6"/>
              </a:solidFill>
              <a:round/>
            </a:ln>
            <a:effectLst/>
          </c:spPr>
          <c:marker>
            <c:symbol val="none"/>
          </c:marker>
          <c:cat>
            <c:strRef>
              <c:f>Sheet0!$B$5:$BP$5</c:f>
              <c:strCache>
                <c:ptCount val="67"/>
                <c:pt idx="0">
                  <c:v>I/2005</c:v>
                </c:pt>
                <c:pt idx="1">
                  <c:v>II/2005</c:v>
                </c:pt>
                <c:pt idx="2">
                  <c:v>III/2005</c:v>
                </c:pt>
                <c:pt idx="3">
                  <c:v>IV/2005</c:v>
                </c:pt>
                <c:pt idx="4">
                  <c:v>I/2006</c:v>
                </c:pt>
                <c:pt idx="5">
                  <c:v>II/2006</c:v>
                </c:pt>
                <c:pt idx="6">
                  <c:v>III/2006</c:v>
                </c:pt>
                <c:pt idx="7">
                  <c:v>IV/2006</c:v>
                </c:pt>
                <c:pt idx="8">
                  <c:v>I/2007</c:v>
                </c:pt>
                <c:pt idx="9">
                  <c:v>II/2007</c:v>
                </c:pt>
                <c:pt idx="10">
                  <c:v>III/2007</c:v>
                </c:pt>
                <c:pt idx="11">
                  <c:v>IV/2007</c:v>
                </c:pt>
                <c:pt idx="12">
                  <c:v>I/2008</c:v>
                </c:pt>
                <c:pt idx="13">
                  <c:v>II/2008</c:v>
                </c:pt>
                <c:pt idx="14">
                  <c:v>III/2008</c:v>
                </c:pt>
                <c:pt idx="15">
                  <c:v>IV/2008</c:v>
                </c:pt>
                <c:pt idx="16">
                  <c:v>I/2009</c:v>
                </c:pt>
                <c:pt idx="17">
                  <c:v>II/2009</c:v>
                </c:pt>
                <c:pt idx="18">
                  <c:v>III/2009</c:v>
                </c:pt>
                <c:pt idx="19">
                  <c:v>IV/2009</c:v>
                </c:pt>
                <c:pt idx="20">
                  <c:v>I/2010</c:v>
                </c:pt>
                <c:pt idx="21">
                  <c:v>II/2010</c:v>
                </c:pt>
                <c:pt idx="22">
                  <c:v>III/2010</c:v>
                </c:pt>
                <c:pt idx="23">
                  <c:v>IV/2010</c:v>
                </c:pt>
                <c:pt idx="24">
                  <c:v>I/2011</c:v>
                </c:pt>
                <c:pt idx="25">
                  <c:v>II/2011</c:v>
                </c:pt>
                <c:pt idx="26">
                  <c:v>III/2011</c:v>
                </c:pt>
                <c:pt idx="27">
                  <c:v>IV/2011</c:v>
                </c:pt>
                <c:pt idx="28">
                  <c:v>I/2012</c:v>
                </c:pt>
                <c:pt idx="29">
                  <c:v>II/2012</c:v>
                </c:pt>
                <c:pt idx="30">
                  <c:v>III/2012</c:v>
                </c:pt>
                <c:pt idx="31">
                  <c:v>IV/2012</c:v>
                </c:pt>
                <c:pt idx="32">
                  <c:v>I/2013</c:v>
                </c:pt>
                <c:pt idx="33">
                  <c:v>II/2013</c:v>
                </c:pt>
                <c:pt idx="34">
                  <c:v>III/2013</c:v>
                </c:pt>
                <c:pt idx="35">
                  <c:v>IV/2013</c:v>
                </c:pt>
                <c:pt idx="36">
                  <c:v>I/2014</c:v>
                </c:pt>
                <c:pt idx="37">
                  <c:v>II/2014</c:v>
                </c:pt>
                <c:pt idx="38">
                  <c:v>III/2014</c:v>
                </c:pt>
                <c:pt idx="39">
                  <c:v>IV/2014</c:v>
                </c:pt>
                <c:pt idx="40">
                  <c:v>I/2015</c:v>
                </c:pt>
                <c:pt idx="41">
                  <c:v>II/2015</c:v>
                </c:pt>
                <c:pt idx="42">
                  <c:v>III/2015</c:v>
                </c:pt>
                <c:pt idx="43">
                  <c:v>IV/2015</c:v>
                </c:pt>
                <c:pt idx="44">
                  <c:v>I/2016</c:v>
                </c:pt>
                <c:pt idx="45">
                  <c:v>II/2016</c:v>
                </c:pt>
                <c:pt idx="46">
                  <c:v>III/2016</c:v>
                </c:pt>
                <c:pt idx="47">
                  <c:v>IV/2016</c:v>
                </c:pt>
                <c:pt idx="48">
                  <c:v>I/2017</c:v>
                </c:pt>
                <c:pt idx="49">
                  <c:v>II/2017</c:v>
                </c:pt>
                <c:pt idx="50">
                  <c:v>III/2017</c:v>
                </c:pt>
                <c:pt idx="51">
                  <c:v>IV/2017</c:v>
                </c:pt>
                <c:pt idx="52">
                  <c:v>I/2018</c:v>
                </c:pt>
                <c:pt idx="53">
                  <c:v>II/2018</c:v>
                </c:pt>
                <c:pt idx="54">
                  <c:v>III/2018</c:v>
                </c:pt>
                <c:pt idx="55">
                  <c:v>IV/2018</c:v>
                </c:pt>
                <c:pt idx="56">
                  <c:v>I/2019</c:v>
                </c:pt>
                <c:pt idx="57">
                  <c:v>II/2019</c:v>
                </c:pt>
                <c:pt idx="58">
                  <c:v>III/2019</c:v>
                </c:pt>
                <c:pt idx="59">
                  <c:v>IV/2019</c:v>
                </c:pt>
                <c:pt idx="60">
                  <c:v>I/2020</c:v>
                </c:pt>
                <c:pt idx="61">
                  <c:v>II/2020</c:v>
                </c:pt>
                <c:pt idx="62">
                  <c:v>III/2020</c:v>
                </c:pt>
                <c:pt idx="63">
                  <c:v>IV/2020</c:v>
                </c:pt>
                <c:pt idx="64">
                  <c:v>I/2021</c:v>
                </c:pt>
                <c:pt idx="65">
                  <c:v>II/2021</c:v>
                </c:pt>
                <c:pt idx="66">
                  <c:v>III/2021</c:v>
                </c:pt>
              </c:strCache>
            </c:strRef>
          </c:cat>
          <c:val>
            <c:numRef>
              <c:f>Sheet0!$B$11:$BP$11</c:f>
              <c:numCache>
                <c:formatCode>##,##0.00</c:formatCode>
                <c:ptCount val="67"/>
                <c:pt idx="0">
                  <c:v>4.4000000000000004</c:v>
                </c:pt>
                <c:pt idx="1">
                  <c:v>4.53</c:v>
                </c:pt>
                <c:pt idx="2">
                  <c:v>4.42</c:v>
                </c:pt>
                <c:pt idx="3">
                  <c:v>0</c:v>
                </c:pt>
                <c:pt idx="4">
                  <c:v>5.17</c:v>
                </c:pt>
                <c:pt idx="5">
                  <c:v>4.7</c:v>
                </c:pt>
                <c:pt idx="6">
                  <c:v>4.3899999999999997</c:v>
                </c:pt>
                <c:pt idx="7">
                  <c:v>4.4400000000000004</c:v>
                </c:pt>
                <c:pt idx="8">
                  <c:v>4.7</c:v>
                </c:pt>
                <c:pt idx="9">
                  <c:v>4.83</c:v>
                </c:pt>
                <c:pt idx="10">
                  <c:v>4.3899999999999997</c:v>
                </c:pt>
                <c:pt idx="11">
                  <c:v>4.76</c:v>
                </c:pt>
                <c:pt idx="12">
                  <c:v>5.03</c:v>
                </c:pt>
                <c:pt idx="13">
                  <c:v>4.78</c:v>
                </c:pt>
                <c:pt idx="14">
                  <c:v>4.63</c:v>
                </c:pt>
                <c:pt idx="15">
                  <c:v>4.92</c:v>
                </c:pt>
                <c:pt idx="16">
                  <c:v>4.91</c:v>
                </c:pt>
                <c:pt idx="17">
                  <c:v>4.71</c:v>
                </c:pt>
                <c:pt idx="18">
                  <c:v>4.68</c:v>
                </c:pt>
                <c:pt idx="19">
                  <c:v>5.36</c:v>
                </c:pt>
                <c:pt idx="20">
                  <c:v>5.7</c:v>
                </c:pt>
                <c:pt idx="21">
                  <c:v>5.55</c:v>
                </c:pt>
                <c:pt idx="22">
                  <c:v>5.41</c:v>
                </c:pt>
                <c:pt idx="23">
                  <c:v>5.65</c:v>
                </c:pt>
                <c:pt idx="24">
                  <c:v>5.67</c:v>
                </c:pt>
                <c:pt idx="25">
                  <c:v>5.62</c:v>
                </c:pt>
                <c:pt idx="26">
                  <c:v>5.6</c:v>
                </c:pt>
                <c:pt idx="27">
                  <c:v>5.88</c:v>
                </c:pt>
                <c:pt idx="28">
                  <c:v>5.68</c:v>
                </c:pt>
                <c:pt idx="29">
                  <c:v>5.42</c:v>
                </c:pt>
                <c:pt idx="30">
                  <c:v>5.19</c:v>
                </c:pt>
                <c:pt idx="31">
                  <c:v>5.17</c:v>
                </c:pt>
                <c:pt idx="32">
                  <c:v>4.46</c:v>
                </c:pt>
                <c:pt idx="33">
                  <c:v>4.16</c:v>
                </c:pt>
                <c:pt idx="34">
                  <c:v>4.01</c:v>
                </c:pt>
                <c:pt idx="35">
                  <c:v>3.94</c:v>
                </c:pt>
                <c:pt idx="36">
                  <c:v>3.78</c:v>
                </c:pt>
                <c:pt idx="37">
                  <c:v>3.66</c:v>
                </c:pt>
                <c:pt idx="38">
                  <c:v>3.47</c:v>
                </c:pt>
                <c:pt idx="39">
                  <c:v>3.31</c:v>
                </c:pt>
                <c:pt idx="40">
                  <c:v>3.31</c:v>
                </c:pt>
                <c:pt idx="41">
                  <c:v>3.3</c:v>
                </c:pt>
                <c:pt idx="42">
                  <c:v>3.1</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numCache>
            </c:numRef>
          </c:val>
          <c:smooth val="0"/>
          <c:extLst>
            <c:ext xmlns:c16="http://schemas.microsoft.com/office/drawing/2014/chart" uri="{C3380CC4-5D6E-409C-BE32-E72D297353CC}">
              <c16:uniqueId val="{00000005-5B15-4816-B790-BCE639155F76}"/>
            </c:ext>
          </c:extLst>
        </c:ser>
        <c:ser>
          <c:idx val="6"/>
          <c:order val="6"/>
          <c:tx>
            <c:strRef>
              <c:f>Sheet0!$A$12</c:f>
              <c:strCache>
                <c:ptCount val="1"/>
                <c:pt idx="0">
                  <c:v>DTS</c:v>
                </c:pt>
              </c:strCache>
            </c:strRef>
          </c:tx>
          <c:spPr>
            <a:ln w="28575" cap="rnd">
              <a:solidFill>
                <a:schemeClr val="accent1">
                  <a:lumMod val="60000"/>
                </a:schemeClr>
              </a:solidFill>
              <a:round/>
            </a:ln>
            <a:effectLst/>
          </c:spPr>
          <c:marker>
            <c:symbol val="none"/>
          </c:marker>
          <c:cat>
            <c:strRef>
              <c:f>Sheet0!$B$5:$BP$5</c:f>
              <c:strCache>
                <c:ptCount val="67"/>
                <c:pt idx="0">
                  <c:v>I/2005</c:v>
                </c:pt>
                <c:pt idx="1">
                  <c:v>II/2005</c:v>
                </c:pt>
                <c:pt idx="2">
                  <c:v>III/2005</c:v>
                </c:pt>
                <c:pt idx="3">
                  <c:v>IV/2005</c:v>
                </c:pt>
                <c:pt idx="4">
                  <c:v>I/2006</c:v>
                </c:pt>
                <c:pt idx="5">
                  <c:v>II/2006</c:v>
                </c:pt>
                <c:pt idx="6">
                  <c:v>III/2006</c:v>
                </c:pt>
                <c:pt idx="7">
                  <c:v>IV/2006</c:v>
                </c:pt>
                <c:pt idx="8">
                  <c:v>I/2007</c:v>
                </c:pt>
                <c:pt idx="9">
                  <c:v>II/2007</c:v>
                </c:pt>
                <c:pt idx="10">
                  <c:v>III/2007</c:v>
                </c:pt>
                <c:pt idx="11">
                  <c:v>IV/2007</c:v>
                </c:pt>
                <c:pt idx="12">
                  <c:v>I/2008</c:v>
                </c:pt>
                <c:pt idx="13">
                  <c:v>II/2008</c:v>
                </c:pt>
                <c:pt idx="14">
                  <c:v>III/2008</c:v>
                </c:pt>
                <c:pt idx="15">
                  <c:v>IV/2008</c:v>
                </c:pt>
                <c:pt idx="16">
                  <c:v>I/2009</c:v>
                </c:pt>
                <c:pt idx="17">
                  <c:v>II/2009</c:v>
                </c:pt>
                <c:pt idx="18">
                  <c:v>III/2009</c:v>
                </c:pt>
                <c:pt idx="19">
                  <c:v>IV/2009</c:v>
                </c:pt>
                <c:pt idx="20">
                  <c:v>I/2010</c:v>
                </c:pt>
                <c:pt idx="21">
                  <c:v>II/2010</c:v>
                </c:pt>
                <c:pt idx="22">
                  <c:v>III/2010</c:v>
                </c:pt>
                <c:pt idx="23">
                  <c:v>IV/2010</c:v>
                </c:pt>
                <c:pt idx="24">
                  <c:v>I/2011</c:v>
                </c:pt>
                <c:pt idx="25">
                  <c:v>II/2011</c:v>
                </c:pt>
                <c:pt idx="26">
                  <c:v>III/2011</c:v>
                </c:pt>
                <c:pt idx="27">
                  <c:v>IV/2011</c:v>
                </c:pt>
                <c:pt idx="28">
                  <c:v>I/2012</c:v>
                </c:pt>
                <c:pt idx="29">
                  <c:v>II/2012</c:v>
                </c:pt>
                <c:pt idx="30">
                  <c:v>III/2012</c:v>
                </c:pt>
                <c:pt idx="31">
                  <c:v>IV/2012</c:v>
                </c:pt>
                <c:pt idx="32">
                  <c:v>I/2013</c:v>
                </c:pt>
                <c:pt idx="33">
                  <c:v>II/2013</c:v>
                </c:pt>
                <c:pt idx="34">
                  <c:v>III/2013</c:v>
                </c:pt>
                <c:pt idx="35">
                  <c:v>IV/2013</c:v>
                </c:pt>
                <c:pt idx="36">
                  <c:v>I/2014</c:v>
                </c:pt>
                <c:pt idx="37">
                  <c:v>II/2014</c:v>
                </c:pt>
                <c:pt idx="38">
                  <c:v>III/2014</c:v>
                </c:pt>
                <c:pt idx="39">
                  <c:v>IV/2014</c:v>
                </c:pt>
                <c:pt idx="40">
                  <c:v>I/2015</c:v>
                </c:pt>
                <c:pt idx="41">
                  <c:v>II/2015</c:v>
                </c:pt>
                <c:pt idx="42">
                  <c:v>III/2015</c:v>
                </c:pt>
                <c:pt idx="43">
                  <c:v>IV/2015</c:v>
                </c:pt>
                <c:pt idx="44">
                  <c:v>I/2016</c:v>
                </c:pt>
                <c:pt idx="45">
                  <c:v>II/2016</c:v>
                </c:pt>
                <c:pt idx="46">
                  <c:v>III/2016</c:v>
                </c:pt>
                <c:pt idx="47">
                  <c:v>IV/2016</c:v>
                </c:pt>
                <c:pt idx="48">
                  <c:v>I/2017</c:v>
                </c:pt>
                <c:pt idx="49">
                  <c:v>II/2017</c:v>
                </c:pt>
                <c:pt idx="50">
                  <c:v>III/2017</c:v>
                </c:pt>
                <c:pt idx="51">
                  <c:v>IV/2017</c:v>
                </c:pt>
                <c:pt idx="52">
                  <c:v>I/2018</c:v>
                </c:pt>
                <c:pt idx="53">
                  <c:v>II/2018</c:v>
                </c:pt>
                <c:pt idx="54">
                  <c:v>III/2018</c:v>
                </c:pt>
                <c:pt idx="55">
                  <c:v>IV/2018</c:v>
                </c:pt>
                <c:pt idx="56">
                  <c:v>I/2019</c:v>
                </c:pt>
                <c:pt idx="57">
                  <c:v>II/2019</c:v>
                </c:pt>
                <c:pt idx="58">
                  <c:v>III/2019</c:v>
                </c:pt>
                <c:pt idx="59">
                  <c:v>IV/2019</c:v>
                </c:pt>
                <c:pt idx="60">
                  <c:v>I/2020</c:v>
                </c:pt>
                <c:pt idx="61">
                  <c:v>II/2020</c:v>
                </c:pt>
                <c:pt idx="62">
                  <c:v>III/2020</c:v>
                </c:pt>
                <c:pt idx="63">
                  <c:v>IV/2020</c:v>
                </c:pt>
                <c:pt idx="64">
                  <c:v>I/2021</c:v>
                </c:pt>
                <c:pt idx="65">
                  <c:v>II/2021</c:v>
                </c:pt>
                <c:pt idx="66">
                  <c:v>III/2021</c:v>
                </c:pt>
              </c:strCache>
            </c:strRef>
          </c:cat>
          <c:val>
            <c:numRef>
              <c:f>Sheet0!$B$12:$BP$12</c:f>
              <c:numCache>
                <c:formatCode>##,##0.00</c:formatCode>
                <c:ptCount val="67"/>
                <c:pt idx="0">
                  <c:v>270.42</c:v>
                </c:pt>
                <c:pt idx="1">
                  <c:v>268.57</c:v>
                </c:pt>
                <c:pt idx="2">
                  <c:v>305.57</c:v>
                </c:pt>
                <c:pt idx="3">
                  <c:v>0</c:v>
                </c:pt>
                <c:pt idx="4">
                  <c:v>405.71</c:v>
                </c:pt>
                <c:pt idx="5">
                  <c:v>363.31</c:v>
                </c:pt>
                <c:pt idx="6">
                  <c:v>300.51</c:v>
                </c:pt>
                <c:pt idx="7">
                  <c:v>399.89</c:v>
                </c:pt>
                <c:pt idx="8">
                  <c:v>405.74</c:v>
                </c:pt>
                <c:pt idx="9">
                  <c:v>383.59</c:v>
                </c:pt>
                <c:pt idx="10">
                  <c:v>309.36</c:v>
                </c:pt>
                <c:pt idx="11">
                  <c:v>409</c:v>
                </c:pt>
                <c:pt idx="12">
                  <c:v>422.34</c:v>
                </c:pt>
                <c:pt idx="13">
                  <c:v>385.5</c:v>
                </c:pt>
                <c:pt idx="14">
                  <c:v>323.27</c:v>
                </c:pt>
                <c:pt idx="15">
                  <c:v>393.81</c:v>
                </c:pt>
                <c:pt idx="16">
                  <c:v>390.84</c:v>
                </c:pt>
                <c:pt idx="17">
                  <c:v>337.72</c:v>
                </c:pt>
                <c:pt idx="18">
                  <c:v>255.91</c:v>
                </c:pt>
                <c:pt idx="19">
                  <c:v>269.5</c:v>
                </c:pt>
                <c:pt idx="20">
                  <c:v>263.7</c:v>
                </c:pt>
                <c:pt idx="21">
                  <c:v>252.17</c:v>
                </c:pt>
                <c:pt idx="22">
                  <c:v>242.28</c:v>
                </c:pt>
                <c:pt idx="23">
                  <c:v>254.53</c:v>
                </c:pt>
                <c:pt idx="24">
                  <c:v>249.05</c:v>
                </c:pt>
                <c:pt idx="25">
                  <c:v>245.9</c:v>
                </c:pt>
                <c:pt idx="26">
                  <c:v>233.84</c:v>
                </c:pt>
                <c:pt idx="27">
                  <c:v>244.15</c:v>
                </c:pt>
                <c:pt idx="28">
                  <c:v>243.23</c:v>
                </c:pt>
                <c:pt idx="29">
                  <c:v>238.61</c:v>
                </c:pt>
                <c:pt idx="30">
                  <c:v>251.39</c:v>
                </c:pt>
                <c:pt idx="31">
                  <c:v>242.24</c:v>
                </c:pt>
                <c:pt idx="32">
                  <c:v>248.46</c:v>
                </c:pt>
                <c:pt idx="33">
                  <c:v>242.45</c:v>
                </c:pt>
                <c:pt idx="34">
                  <c:v>225.22</c:v>
                </c:pt>
                <c:pt idx="35">
                  <c:v>242.11</c:v>
                </c:pt>
                <c:pt idx="36">
                  <c:v>238.23</c:v>
                </c:pt>
                <c:pt idx="37">
                  <c:v>235.63</c:v>
                </c:pt>
                <c:pt idx="38">
                  <c:v>221.09</c:v>
                </c:pt>
                <c:pt idx="39">
                  <c:v>232.27</c:v>
                </c:pt>
                <c:pt idx="40">
                  <c:v>230.14</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numCache>
            </c:numRef>
          </c:val>
          <c:smooth val="0"/>
          <c:extLst>
            <c:ext xmlns:c16="http://schemas.microsoft.com/office/drawing/2014/chart" uri="{C3380CC4-5D6E-409C-BE32-E72D297353CC}">
              <c16:uniqueId val="{00000006-5B15-4816-B790-BCE639155F76}"/>
            </c:ext>
          </c:extLst>
        </c:ser>
        <c:ser>
          <c:idx val="7"/>
          <c:order val="7"/>
          <c:tx>
            <c:strRef>
              <c:f>Sheet0!$A$13</c:f>
              <c:strCache>
                <c:ptCount val="1"/>
                <c:pt idx="0">
                  <c:v>Ono</c:v>
                </c:pt>
              </c:strCache>
            </c:strRef>
          </c:tx>
          <c:spPr>
            <a:ln w="22225" cap="rnd">
              <a:solidFill>
                <a:schemeClr val="accent2">
                  <a:lumMod val="60000"/>
                </a:schemeClr>
              </a:solidFill>
              <a:round/>
            </a:ln>
            <a:effectLst/>
          </c:spPr>
          <c:marker>
            <c:symbol val="none"/>
          </c:marker>
          <c:cat>
            <c:strRef>
              <c:f>Sheet0!$B$5:$BP$5</c:f>
              <c:strCache>
                <c:ptCount val="67"/>
                <c:pt idx="0">
                  <c:v>I/2005</c:v>
                </c:pt>
                <c:pt idx="1">
                  <c:v>II/2005</c:v>
                </c:pt>
                <c:pt idx="2">
                  <c:v>III/2005</c:v>
                </c:pt>
                <c:pt idx="3">
                  <c:v>IV/2005</c:v>
                </c:pt>
                <c:pt idx="4">
                  <c:v>I/2006</c:v>
                </c:pt>
                <c:pt idx="5">
                  <c:v>II/2006</c:v>
                </c:pt>
                <c:pt idx="6">
                  <c:v>III/2006</c:v>
                </c:pt>
                <c:pt idx="7">
                  <c:v>IV/2006</c:v>
                </c:pt>
                <c:pt idx="8">
                  <c:v>I/2007</c:v>
                </c:pt>
                <c:pt idx="9">
                  <c:v>II/2007</c:v>
                </c:pt>
                <c:pt idx="10">
                  <c:v>III/2007</c:v>
                </c:pt>
                <c:pt idx="11">
                  <c:v>IV/2007</c:v>
                </c:pt>
                <c:pt idx="12">
                  <c:v>I/2008</c:v>
                </c:pt>
                <c:pt idx="13">
                  <c:v>II/2008</c:v>
                </c:pt>
                <c:pt idx="14">
                  <c:v>III/2008</c:v>
                </c:pt>
                <c:pt idx="15">
                  <c:v>IV/2008</c:v>
                </c:pt>
                <c:pt idx="16">
                  <c:v>I/2009</c:v>
                </c:pt>
                <c:pt idx="17">
                  <c:v>II/2009</c:v>
                </c:pt>
                <c:pt idx="18">
                  <c:v>III/2009</c:v>
                </c:pt>
                <c:pt idx="19">
                  <c:v>IV/2009</c:v>
                </c:pt>
                <c:pt idx="20">
                  <c:v>I/2010</c:v>
                </c:pt>
                <c:pt idx="21">
                  <c:v>II/2010</c:v>
                </c:pt>
                <c:pt idx="22">
                  <c:v>III/2010</c:v>
                </c:pt>
                <c:pt idx="23">
                  <c:v>IV/2010</c:v>
                </c:pt>
                <c:pt idx="24">
                  <c:v>I/2011</c:v>
                </c:pt>
                <c:pt idx="25">
                  <c:v>II/2011</c:v>
                </c:pt>
                <c:pt idx="26">
                  <c:v>III/2011</c:v>
                </c:pt>
                <c:pt idx="27">
                  <c:v>IV/2011</c:v>
                </c:pt>
                <c:pt idx="28">
                  <c:v>I/2012</c:v>
                </c:pt>
                <c:pt idx="29">
                  <c:v>II/2012</c:v>
                </c:pt>
                <c:pt idx="30">
                  <c:v>III/2012</c:v>
                </c:pt>
                <c:pt idx="31">
                  <c:v>IV/2012</c:v>
                </c:pt>
                <c:pt idx="32">
                  <c:v>I/2013</c:v>
                </c:pt>
                <c:pt idx="33">
                  <c:v>II/2013</c:v>
                </c:pt>
                <c:pt idx="34">
                  <c:v>III/2013</c:v>
                </c:pt>
                <c:pt idx="35">
                  <c:v>IV/2013</c:v>
                </c:pt>
                <c:pt idx="36">
                  <c:v>I/2014</c:v>
                </c:pt>
                <c:pt idx="37">
                  <c:v>II/2014</c:v>
                </c:pt>
                <c:pt idx="38">
                  <c:v>III/2014</c:v>
                </c:pt>
                <c:pt idx="39">
                  <c:v>IV/2014</c:v>
                </c:pt>
                <c:pt idx="40">
                  <c:v>I/2015</c:v>
                </c:pt>
                <c:pt idx="41">
                  <c:v>II/2015</c:v>
                </c:pt>
                <c:pt idx="42">
                  <c:v>III/2015</c:v>
                </c:pt>
                <c:pt idx="43">
                  <c:v>IV/2015</c:v>
                </c:pt>
                <c:pt idx="44">
                  <c:v>I/2016</c:v>
                </c:pt>
                <c:pt idx="45">
                  <c:v>II/2016</c:v>
                </c:pt>
                <c:pt idx="46">
                  <c:v>III/2016</c:v>
                </c:pt>
                <c:pt idx="47">
                  <c:v>IV/2016</c:v>
                </c:pt>
                <c:pt idx="48">
                  <c:v>I/2017</c:v>
                </c:pt>
                <c:pt idx="49">
                  <c:v>II/2017</c:v>
                </c:pt>
                <c:pt idx="50">
                  <c:v>III/2017</c:v>
                </c:pt>
                <c:pt idx="51">
                  <c:v>IV/2017</c:v>
                </c:pt>
                <c:pt idx="52">
                  <c:v>I/2018</c:v>
                </c:pt>
                <c:pt idx="53">
                  <c:v>II/2018</c:v>
                </c:pt>
                <c:pt idx="54">
                  <c:v>III/2018</c:v>
                </c:pt>
                <c:pt idx="55">
                  <c:v>IV/2018</c:v>
                </c:pt>
                <c:pt idx="56">
                  <c:v>I/2019</c:v>
                </c:pt>
                <c:pt idx="57">
                  <c:v>II/2019</c:v>
                </c:pt>
                <c:pt idx="58">
                  <c:v>III/2019</c:v>
                </c:pt>
                <c:pt idx="59">
                  <c:v>IV/2019</c:v>
                </c:pt>
                <c:pt idx="60">
                  <c:v>I/2020</c:v>
                </c:pt>
                <c:pt idx="61">
                  <c:v>II/2020</c:v>
                </c:pt>
                <c:pt idx="62">
                  <c:v>III/2020</c:v>
                </c:pt>
                <c:pt idx="63">
                  <c:v>IV/2020</c:v>
                </c:pt>
                <c:pt idx="64">
                  <c:v>I/2021</c:v>
                </c:pt>
                <c:pt idx="65">
                  <c:v>II/2021</c:v>
                </c:pt>
                <c:pt idx="66">
                  <c:v>III/2021</c:v>
                </c:pt>
              </c:strCache>
            </c:strRef>
          </c:cat>
          <c:val>
            <c:numRef>
              <c:f>Sheet0!$B$13:$BP$13</c:f>
              <c:numCache>
                <c:formatCode>##,##0.00</c:formatCode>
                <c:ptCount val="67"/>
                <c:pt idx="0">
                  <c:v>57.04</c:v>
                </c:pt>
                <c:pt idx="1">
                  <c:v>59.53</c:v>
                </c:pt>
                <c:pt idx="2">
                  <c:v>55.12</c:v>
                </c:pt>
                <c:pt idx="3">
                  <c:v>0</c:v>
                </c:pt>
                <c:pt idx="4">
                  <c:v>62.11</c:v>
                </c:pt>
                <c:pt idx="5">
                  <c:v>62.21</c:v>
                </c:pt>
                <c:pt idx="6">
                  <c:v>66.28</c:v>
                </c:pt>
                <c:pt idx="7">
                  <c:v>64.459999999999994</c:v>
                </c:pt>
                <c:pt idx="8">
                  <c:v>64.209999999999994</c:v>
                </c:pt>
                <c:pt idx="9">
                  <c:v>65.319999999999993</c:v>
                </c:pt>
                <c:pt idx="10">
                  <c:v>65.790000000000006</c:v>
                </c:pt>
                <c:pt idx="11">
                  <c:v>66.87</c:v>
                </c:pt>
                <c:pt idx="12">
                  <c:v>67.09</c:v>
                </c:pt>
                <c:pt idx="13">
                  <c:v>65.73</c:v>
                </c:pt>
                <c:pt idx="14">
                  <c:v>63.24</c:v>
                </c:pt>
                <c:pt idx="15">
                  <c:v>63.12</c:v>
                </c:pt>
                <c:pt idx="16">
                  <c:v>61.63</c:v>
                </c:pt>
                <c:pt idx="17">
                  <c:v>58.05</c:v>
                </c:pt>
                <c:pt idx="18">
                  <c:v>56.5</c:v>
                </c:pt>
                <c:pt idx="19">
                  <c:v>57.36</c:v>
                </c:pt>
                <c:pt idx="20">
                  <c:v>58.02</c:v>
                </c:pt>
                <c:pt idx="21">
                  <c:v>57.29</c:v>
                </c:pt>
                <c:pt idx="22">
                  <c:v>53.36</c:v>
                </c:pt>
                <c:pt idx="23">
                  <c:v>56.24</c:v>
                </c:pt>
                <c:pt idx="24">
                  <c:v>58.12</c:v>
                </c:pt>
                <c:pt idx="25">
                  <c:v>56.66</c:v>
                </c:pt>
                <c:pt idx="26">
                  <c:v>53.86</c:v>
                </c:pt>
                <c:pt idx="27">
                  <c:v>54.18</c:v>
                </c:pt>
                <c:pt idx="28">
                  <c:v>52.39</c:v>
                </c:pt>
                <c:pt idx="29">
                  <c:v>49.01</c:v>
                </c:pt>
                <c:pt idx="30">
                  <c:v>43.14</c:v>
                </c:pt>
                <c:pt idx="31">
                  <c:v>40.21</c:v>
                </c:pt>
                <c:pt idx="32">
                  <c:v>38.46</c:v>
                </c:pt>
                <c:pt idx="33">
                  <c:v>38.18</c:v>
                </c:pt>
                <c:pt idx="34">
                  <c:v>36.6</c:v>
                </c:pt>
                <c:pt idx="35">
                  <c:v>35.950000000000003</c:v>
                </c:pt>
                <c:pt idx="36">
                  <c:v>33.950000000000003</c:v>
                </c:pt>
                <c:pt idx="37">
                  <c:v>30.72</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numCache>
            </c:numRef>
          </c:val>
          <c:smooth val="0"/>
          <c:extLst>
            <c:ext xmlns:c16="http://schemas.microsoft.com/office/drawing/2014/chart" uri="{C3380CC4-5D6E-409C-BE32-E72D297353CC}">
              <c16:uniqueId val="{00000007-5B15-4816-B790-BCE639155F76}"/>
            </c:ext>
          </c:extLst>
        </c:ser>
        <c:ser>
          <c:idx val="8"/>
          <c:order val="8"/>
          <c:tx>
            <c:strRef>
              <c:f>Sheet0!$A$14</c:f>
              <c:strCache>
                <c:ptCount val="1"/>
                <c:pt idx="0">
                  <c:v>Resto</c:v>
                </c:pt>
              </c:strCache>
            </c:strRef>
          </c:tx>
          <c:spPr>
            <a:ln w="22225" cap="rnd">
              <a:solidFill>
                <a:schemeClr val="accent3">
                  <a:lumMod val="60000"/>
                </a:schemeClr>
              </a:solidFill>
              <a:round/>
            </a:ln>
            <a:effectLst/>
          </c:spPr>
          <c:marker>
            <c:symbol val="none"/>
          </c:marker>
          <c:cat>
            <c:strRef>
              <c:f>Sheet0!$B$5:$BP$5</c:f>
              <c:strCache>
                <c:ptCount val="67"/>
                <c:pt idx="0">
                  <c:v>I/2005</c:v>
                </c:pt>
                <c:pt idx="1">
                  <c:v>II/2005</c:v>
                </c:pt>
                <c:pt idx="2">
                  <c:v>III/2005</c:v>
                </c:pt>
                <c:pt idx="3">
                  <c:v>IV/2005</c:v>
                </c:pt>
                <c:pt idx="4">
                  <c:v>I/2006</c:v>
                </c:pt>
                <c:pt idx="5">
                  <c:v>II/2006</c:v>
                </c:pt>
                <c:pt idx="6">
                  <c:v>III/2006</c:v>
                </c:pt>
                <c:pt idx="7">
                  <c:v>IV/2006</c:v>
                </c:pt>
                <c:pt idx="8">
                  <c:v>I/2007</c:v>
                </c:pt>
                <c:pt idx="9">
                  <c:v>II/2007</c:v>
                </c:pt>
                <c:pt idx="10">
                  <c:v>III/2007</c:v>
                </c:pt>
                <c:pt idx="11">
                  <c:v>IV/2007</c:v>
                </c:pt>
                <c:pt idx="12">
                  <c:v>I/2008</c:v>
                </c:pt>
                <c:pt idx="13">
                  <c:v>II/2008</c:v>
                </c:pt>
                <c:pt idx="14">
                  <c:v>III/2008</c:v>
                </c:pt>
                <c:pt idx="15">
                  <c:v>IV/2008</c:v>
                </c:pt>
                <c:pt idx="16">
                  <c:v>I/2009</c:v>
                </c:pt>
                <c:pt idx="17">
                  <c:v>II/2009</c:v>
                </c:pt>
                <c:pt idx="18">
                  <c:v>III/2009</c:v>
                </c:pt>
                <c:pt idx="19">
                  <c:v>IV/2009</c:v>
                </c:pt>
                <c:pt idx="20">
                  <c:v>I/2010</c:v>
                </c:pt>
                <c:pt idx="21">
                  <c:v>II/2010</c:v>
                </c:pt>
                <c:pt idx="22">
                  <c:v>III/2010</c:v>
                </c:pt>
                <c:pt idx="23">
                  <c:v>IV/2010</c:v>
                </c:pt>
                <c:pt idx="24">
                  <c:v>I/2011</c:v>
                </c:pt>
                <c:pt idx="25">
                  <c:v>II/2011</c:v>
                </c:pt>
                <c:pt idx="26">
                  <c:v>III/2011</c:v>
                </c:pt>
                <c:pt idx="27">
                  <c:v>IV/2011</c:v>
                </c:pt>
                <c:pt idx="28">
                  <c:v>I/2012</c:v>
                </c:pt>
                <c:pt idx="29">
                  <c:v>II/2012</c:v>
                </c:pt>
                <c:pt idx="30">
                  <c:v>III/2012</c:v>
                </c:pt>
                <c:pt idx="31">
                  <c:v>IV/2012</c:v>
                </c:pt>
                <c:pt idx="32">
                  <c:v>I/2013</c:v>
                </c:pt>
                <c:pt idx="33">
                  <c:v>II/2013</c:v>
                </c:pt>
                <c:pt idx="34">
                  <c:v>III/2013</c:v>
                </c:pt>
                <c:pt idx="35">
                  <c:v>IV/2013</c:v>
                </c:pt>
                <c:pt idx="36">
                  <c:v>I/2014</c:v>
                </c:pt>
                <c:pt idx="37">
                  <c:v>II/2014</c:v>
                </c:pt>
                <c:pt idx="38">
                  <c:v>III/2014</c:v>
                </c:pt>
                <c:pt idx="39">
                  <c:v>IV/2014</c:v>
                </c:pt>
                <c:pt idx="40">
                  <c:v>I/2015</c:v>
                </c:pt>
                <c:pt idx="41">
                  <c:v>II/2015</c:v>
                </c:pt>
                <c:pt idx="42">
                  <c:v>III/2015</c:v>
                </c:pt>
                <c:pt idx="43">
                  <c:v>IV/2015</c:v>
                </c:pt>
                <c:pt idx="44">
                  <c:v>I/2016</c:v>
                </c:pt>
                <c:pt idx="45">
                  <c:v>II/2016</c:v>
                </c:pt>
                <c:pt idx="46">
                  <c:v>III/2016</c:v>
                </c:pt>
                <c:pt idx="47">
                  <c:v>IV/2016</c:v>
                </c:pt>
                <c:pt idx="48">
                  <c:v>I/2017</c:v>
                </c:pt>
                <c:pt idx="49">
                  <c:v>II/2017</c:v>
                </c:pt>
                <c:pt idx="50">
                  <c:v>III/2017</c:v>
                </c:pt>
                <c:pt idx="51">
                  <c:v>IV/2017</c:v>
                </c:pt>
                <c:pt idx="52">
                  <c:v>I/2018</c:v>
                </c:pt>
                <c:pt idx="53">
                  <c:v>II/2018</c:v>
                </c:pt>
                <c:pt idx="54">
                  <c:v>III/2018</c:v>
                </c:pt>
                <c:pt idx="55">
                  <c:v>IV/2018</c:v>
                </c:pt>
                <c:pt idx="56">
                  <c:v>I/2019</c:v>
                </c:pt>
                <c:pt idx="57">
                  <c:v>II/2019</c:v>
                </c:pt>
                <c:pt idx="58">
                  <c:v>III/2019</c:v>
                </c:pt>
                <c:pt idx="59">
                  <c:v>IV/2019</c:v>
                </c:pt>
                <c:pt idx="60">
                  <c:v>I/2020</c:v>
                </c:pt>
                <c:pt idx="61">
                  <c:v>II/2020</c:v>
                </c:pt>
                <c:pt idx="62">
                  <c:v>III/2020</c:v>
                </c:pt>
                <c:pt idx="63">
                  <c:v>IV/2020</c:v>
                </c:pt>
                <c:pt idx="64">
                  <c:v>I/2021</c:v>
                </c:pt>
                <c:pt idx="65">
                  <c:v>II/2021</c:v>
                </c:pt>
                <c:pt idx="66">
                  <c:v>III/2021</c:v>
                </c:pt>
              </c:strCache>
            </c:strRef>
          </c:cat>
          <c:val>
            <c:numRef>
              <c:f>Sheet0!$B$14:$BP$14</c:f>
              <c:numCache>
                <c:formatCode>##,##0.00</c:formatCode>
                <c:ptCount val="67"/>
                <c:pt idx="0">
                  <c:v>0</c:v>
                </c:pt>
                <c:pt idx="1">
                  <c:v>0</c:v>
                </c:pt>
                <c:pt idx="2">
                  <c:v>0</c:v>
                </c:pt>
                <c:pt idx="3">
                  <c:v>0</c:v>
                </c:pt>
                <c:pt idx="4">
                  <c:v>0</c:v>
                </c:pt>
                <c:pt idx="5">
                  <c:v>0.01</c:v>
                </c:pt>
                <c:pt idx="6">
                  <c:v>7.0000000000000007E-2</c:v>
                </c:pt>
                <c:pt idx="7">
                  <c:v>0.18</c:v>
                </c:pt>
                <c:pt idx="8">
                  <c:v>0.37</c:v>
                </c:pt>
                <c:pt idx="9">
                  <c:v>0.28000000000000003</c:v>
                </c:pt>
                <c:pt idx="10">
                  <c:v>0.13</c:v>
                </c:pt>
                <c:pt idx="11">
                  <c:v>0.2</c:v>
                </c:pt>
                <c:pt idx="12">
                  <c:v>0.36</c:v>
                </c:pt>
                <c:pt idx="13">
                  <c:v>0.4</c:v>
                </c:pt>
                <c:pt idx="14">
                  <c:v>0.69</c:v>
                </c:pt>
                <c:pt idx="15">
                  <c:v>0.51</c:v>
                </c:pt>
                <c:pt idx="16">
                  <c:v>0.47</c:v>
                </c:pt>
                <c:pt idx="17">
                  <c:v>0.43</c:v>
                </c:pt>
                <c:pt idx="18">
                  <c:v>0.43</c:v>
                </c:pt>
                <c:pt idx="19">
                  <c:v>4.09</c:v>
                </c:pt>
                <c:pt idx="20">
                  <c:v>8.6300000000000008</c:v>
                </c:pt>
                <c:pt idx="21">
                  <c:v>9.41</c:v>
                </c:pt>
                <c:pt idx="22">
                  <c:v>10.78</c:v>
                </c:pt>
                <c:pt idx="23">
                  <c:v>14.29</c:v>
                </c:pt>
                <c:pt idx="24">
                  <c:v>20.38</c:v>
                </c:pt>
                <c:pt idx="25">
                  <c:v>22.68</c:v>
                </c:pt>
                <c:pt idx="26">
                  <c:v>21.61</c:v>
                </c:pt>
                <c:pt idx="27">
                  <c:v>26.03</c:v>
                </c:pt>
                <c:pt idx="28">
                  <c:v>24.65</c:v>
                </c:pt>
                <c:pt idx="29">
                  <c:v>23.55</c:v>
                </c:pt>
                <c:pt idx="30">
                  <c:v>19.170000000000002</c:v>
                </c:pt>
                <c:pt idx="31">
                  <c:v>22.75</c:v>
                </c:pt>
                <c:pt idx="32">
                  <c:v>19.93</c:v>
                </c:pt>
                <c:pt idx="33">
                  <c:v>17.54</c:v>
                </c:pt>
                <c:pt idx="34">
                  <c:v>16.61</c:v>
                </c:pt>
                <c:pt idx="35">
                  <c:v>18.809999999999999</c:v>
                </c:pt>
                <c:pt idx="36">
                  <c:v>17.63</c:v>
                </c:pt>
                <c:pt idx="37">
                  <c:v>16.18</c:v>
                </c:pt>
                <c:pt idx="38">
                  <c:v>13.95</c:v>
                </c:pt>
                <c:pt idx="39">
                  <c:v>15.66</c:v>
                </c:pt>
                <c:pt idx="40">
                  <c:v>16.059999999999999</c:v>
                </c:pt>
                <c:pt idx="41">
                  <c:v>17.63</c:v>
                </c:pt>
                <c:pt idx="42">
                  <c:v>0.76</c:v>
                </c:pt>
                <c:pt idx="43">
                  <c:v>0.77</c:v>
                </c:pt>
                <c:pt idx="44">
                  <c:v>7.01</c:v>
                </c:pt>
                <c:pt idx="45">
                  <c:v>6.1</c:v>
                </c:pt>
                <c:pt idx="46">
                  <c:v>5.83</c:v>
                </c:pt>
                <c:pt idx="47">
                  <c:v>7.79</c:v>
                </c:pt>
                <c:pt idx="48">
                  <c:v>12.02</c:v>
                </c:pt>
                <c:pt idx="49">
                  <c:v>12.64</c:v>
                </c:pt>
                <c:pt idx="50">
                  <c:v>20.329999999999998</c:v>
                </c:pt>
                <c:pt idx="51">
                  <c:v>25.97</c:v>
                </c:pt>
                <c:pt idx="52">
                  <c:v>27</c:v>
                </c:pt>
                <c:pt idx="53">
                  <c:v>27.23</c:v>
                </c:pt>
                <c:pt idx="54">
                  <c:v>20.52</c:v>
                </c:pt>
                <c:pt idx="55">
                  <c:v>25.68</c:v>
                </c:pt>
                <c:pt idx="56">
                  <c:v>24.38</c:v>
                </c:pt>
                <c:pt idx="57">
                  <c:v>28.11</c:v>
                </c:pt>
                <c:pt idx="58">
                  <c:v>20.239999999999998</c:v>
                </c:pt>
                <c:pt idx="59">
                  <c:v>33.270000000000003</c:v>
                </c:pt>
                <c:pt idx="60">
                  <c:v>37.380000000000003</c:v>
                </c:pt>
                <c:pt idx="61">
                  <c:v>34.92</c:v>
                </c:pt>
                <c:pt idx="62">
                  <c:v>37.770000000000003</c:v>
                </c:pt>
                <c:pt idx="63">
                  <c:v>41.91</c:v>
                </c:pt>
                <c:pt idx="64">
                  <c:v>50.5</c:v>
                </c:pt>
                <c:pt idx="65">
                  <c:v>52.84</c:v>
                </c:pt>
                <c:pt idx="66">
                  <c:v>65.42</c:v>
                </c:pt>
              </c:numCache>
            </c:numRef>
          </c:val>
          <c:smooth val="0"/>
          <c:extLst>
            <c:ext xmlns:c16="http://schemas.microsoft.com/office/drawing/2014/chart" uri="{C3380CC4-5D6E-409C-BE32-E72D297353CC}">
              <c16:uniqueId val="{00000008-5B15-4816-B790-BCE639155F76}"/>
            </c:ext>
          </c:extLst>
        </c:ser>
        <c:ser>
          <c:idx val="9"/>
          <c:order val="9"/>
          <c:tx>
            <c:strRef>
              <c:f>Sheet0!$A$15</c:f>
              <c:strCache>
                <c:ptCount val="1"/>
                <c:pt idx="0">
                  <c:v>Total</c:v>
                </c:pt>
              </c:strCache>
            </c:strRef>
          </c:tx>
          <c:spPr>
            <a:ln w="22225" cap="rnd">
              <a:solidFill>
                <a:schemeClr val="accent4">
                  <a:lumMod val="60000"/>
                </a:schemeClr>
              </a:solidFill>
              <a:round/>
            </a:ln>
            <a:effectLst/>
          </c:spPr>
          <c:marker>
            <c:symbol val="none"/>
          </c:marker>
          <c:cat>
            <c:strRef>
              <c:f>Sheet0!$B$5:$BP$5</c:f>
              <c:strCache>
                <c:ptCount val="67"/>
                <c:pt idx="0">
                  <c:v>I/2005</c:v>
                </c:pt>
                <c:pt idx="1">
                  <c:v>II/2005</c:v>
                </c:pt>
                <c:pt idx="2">
                  <c:v>III/2005</c:v>
                </c:pt>
                <c:pt idx="3">
                  <c:v>IV/2005</c:v>
                </c:pt>
                <c:pt idx="4">
                  <c:v>I/2006</c:v>
                </c:pt>
                <c:pt idx="5">
                  <c:v>II/2006</c:v>
                </c:pt>
                <c:pt idx="6">
                  <c:v>III/2006</c:v>
                </c:pt>
                <c:pt idx="7">
                  <c:v>IV/2006</c:v>
                </c:pt>
                <c:pt idx="8">
                  <c:v>I/2007</c:v>
                </c:pt>
                <c:pt idx="9">
                  <c:v>II/2007</c:v>
                </c:pt>
                <c:pt idx="10">
                  <c:v>III/2007</c:v>
                </c:pt>
                <c:pt idx="11">
                  <c:v>IV/2007</c:v>
                </c:pt>
                <c:pt idx="12">
                  <c:v>I/2008</c:v>
                </c:pt>
                <c:pt idx="13">
                  <c:v>II/2008</c:v>
                </c:pt>
                <c:pt idx="14">
                  <c:v>III/2008</c:v>
                </c:pt>
                <c:pt idx="15">
                  <c:v>IV/2008</c:v>
                </c:pt>
                <c:pt idx="16">
                  <c:v>I/2009</c:v>
                </c:pt>
                <c:pt idx="17">
                  <c:v>II/2009</c:v>
                </c:pt>
                <c:pt idx="18">
                  <c:v>III/2009</c:v>
                </c:pt>
                <c:pt idx="19">
                  <c:v>IV/2009</c:v>
                </c:pt>
                <c:pt idx="20">
                  <c:v>I/2010</c:v>
                </c:pt>
                <c:pt idx="21">
                  <c:v>II/2010</c:v>
                </c:pt>
                <c:pt idx="22">
                  <c:v>III/2010</c:v>
                </c:pt>
                <c:pt idx="23">
                  <c:v>IV/2010</c:v>
                </c:pt>
                <c:pt idx="24">
                  <c:v>I/2011</c:v>
                </c:pt>
                <c:pt idx="25">
                  <c:v>II/2011</c:v>
                </c:pt>
                <c:pt idx="26">
                  <c:v>III/2011</c:v>
                </c:pt>
                <c:pt idx="27">
                  <c:v>IV/2011</c:v>
                </c:pt>
                <c:pt idx="28">
                  <c:v>I/2012</c:v>
                </c:pt>
                <c:pt idx="29">
                  <c:v>II/2012</c:v>
                </c:pt>
                <c:pt idx="30">
                  <c:v>III/2012</c:v>
                </c:pt>
                <c:pt idx="31">
                  <c:v>IV/2012</c:v>
                </c:pt>
                <c:pt idx="32">
                  <c:v>I/2013</c:v>
                </c:pt>
                <c:pt idx="33">
                  <c:v>II/2013</c:v>
                </c:pt>
                <c:pt idx="34">
                  <c:v>III/2013</c:v>
                </c:pt>
                <c:pt idx="35">
                  <c:v>IV/2013</c:v>
                </c:pt>
                <c:pt idx="36">
                  <c:v>I/2014</c:v>
                </c:pt>
                <c:pt idx="37">
                  <c:v>II/2014</c:v>
                </c:pt>
                <c:pt idx="38">
                  <c:v>III/2014</c:v>
                </c:pt>
                <c:pt idx="39">
                  <c:v>IV/2014</c:v>
                </c:pt>
                <c:pt idx="40">
                  <c:v>I/2015</c:v>
                </c:pt>
                <c:pt idx="41">
                  <c:v>II/2015</c:v>
                </c:pt>
                <c:pt idx="42">
                  <c:v>III/2015</c:v>
                </c:pt>
                <c:pt idx="43">
                  <c:v>IV/2015</c:v>
                </c:pt>
                <c:pt idx="44">
                  <c:v>I/2016</c:v>
                </c:pt>
                <c:pt idx="45">
                  <c:v>II/2016</c:v>
                </c:pt>
                <c:pt idx="46">
                  <c:v>III/2016</c:v>
                </c:pt>
                <c:pt idx="47">
                  <c:v>IV/2016</c:v>
                </c:pt>
                <c:pt idx="48">
                  <c:v>I/2017</c:v>
                </c:pt>
                <c:pt idx="49">
                  <c:v>II/2017</c:v>
                </c:pt>
                <c:pt idx="50">
                  <c:v>III/2017</c:v>
                </c:pt>
                <c:pt idx="51">
                  <c:v>IV/2017</c:v>
                </c:pt>
                <c:pt idx="52">
                  <c:v>I/2018</c:v>
                </c:pt>
                <c:pt idx="53">
                  <c:v>II/2018</c:v>
                </c:pt>
                <c:pt idx="54">
                  <c:v>III/2018</c:v>
                </c:pt>
                <c:pt idx="55">
                  <c:v>IV/2018</c:v>
                </c:pt>
                <c:pt idx="56">
                  <c:v>I/2019</c:v>
                </c:pt>
                <c:pt idx="57">
                  <c:v>II/2019</c:v>
                </c:pt>
                <c:pt idx="58">
                  <c:v>III/2019</c:v>
                </c:pt>
                <c:pt idx="59">
                  <c:v>IV/2019</c:v>
                </c:pt>
                <c:pt idx="60">
                  <c:v>I/2020</c:v>
                </c:pt>
                <c:pt idx="61">
                  <c:v>II/2020</c:v>
                </c:pt>
                <c:pt idx="62">
                  <c:v>III/2020</c:v>
                </c:pt>
                <c:pt idx="63">
                  <c:v>IV/2020</c:v>
                </c:pt>
                <c:pt idx="64">
                  <c:v>I/2021</c:v>
                </c:pt>
                <c:pt idx="65">
                  <c:v>II/2021</c:v>
                </c:pt>
                <c:pt idx="66">
                  <c:v>III/2021</c:v>
                </c:pt>
              </c:strCache>
            </c:strRef>
          </c:cat>
          <c:val>
            <c:numRef>
              <c:f>Sheet0!$B$15:$BP$15</c:f>
              <c:numCache>
                <c:formatCode>##,##0.00</c:formatCode>
                <c:ptCount val="67"/>
                <c:pt idx="0">
                  <c:v>338.98</c:v>
                </c:pt>
                <c:pt idx="1">
                  <c:v>342.21</c:v>
                </c:pt>
                <c:pt idx="2">
                  <c:v>377.06</c:v>
                </c:pt>
                <c:pt idx="3">
                  <c:v>0</c:v>
                </c:pt>
                <c:pt idx="4">
                  <c:v>499.73</c:v>
                </c:pt>
                <c:pt idx="5">
                  <c:v>459.49</c:v>
                </c:pt>
                <c:pt idx="6">
                  <c:v>398.52</c:v>
                </c:pt>
                <c:pt idx="7">
                  <c:v>501.02</c:v>
                </c:pt>
                <c:pt idx="8">
                  <c:v>512.05999999999995</c:v>
                </c:pt>
                <c:pt idx="9">
                  <c:v>495.16</c:v>
                </c:pt>
                <c:pt idx="10">
                  <c:v>421.21</c:v>
                </c:pt>
                <c:pt idx="11">
                  <c:v>527.16</c:v>
                </c:pt>
                <c:pt idx="12">
                  <c:v>549.04999999999995</c:v>
                </c:pt>
                <c:pt idx="13">
                  <c:v>514.35</c:v>
                </c:pt>
                <c:pt idx="14">
                  <c:v>450.95</c:v>
                </c:pt>
                <c:pt idx="15">
                  <c:v>528.22</c:v>
                </c:pt>
                <c:pt idx="16">
                  <c:v>519.49</c:v>
                </c:pt>
                <c:pt idx="17">
                  <c:v>461.07</c:v>
                </c:pt>
                <c:pt idx="18">
                  <c:v>375.1</c:v>
                </c:pt>
                <c:pt idx="19">
                  <c:v>404.82</c:v>
                </c:pt>
                <c:pt idx="20">
                  <c:v>400.8</c:v>
                </c:pt>
                <c:pt idx="21">
                  <c:v>393.41</c:v>
                </c:pt>
                <c:pt idx="22">
                  <c:v>376.49</c:v>
                </c:pt>
                <c:pt idx="23">
                  <c:v>398.53</c:v>
                </c:pt>
                <c:pt idx="24">
                  <c:v>403.67</c:v>
                </c:pt>
                <c:pt idx="25">
                  <c:v>401.91</c:v>
                </c:pt>
                <c:pt idx="26">
                  <c:v>386.68</c:v>
                </c:pt>
                <c:pt idx="27">
                  <c:v>407.96</c:v>
                </c:pt>
                <c:pt idx="28">
                  <c:v>407.04</c:v>
                </c:pt>
                <c:pt idx="29">
                  <c:v>395.73</c:v>
                </c:pt>
                <c:pt idx="30">
                  <c:v>392.45</c:v>
                </c:pt>
                <c:pt idx="31">
                  <c:v>393.5</c:v>
                </c:pt>
                <c:pt idx="32">
                  <c:v>389.13</c:v>
                </c:pt>
                <c:pt idx="33">
                  <c:v>375.86</c:v>
                </c:pt>
                <c:pt idx="34">
                  <c:v>351.97</c:v>
                </c:pt>
                <c:pt idx="35">
                  <c:v>371.35</c:v>
                </c:pt>
                <c:pt idx="36">
                  <c:v>359.23</c:v>
                </c:pt>
                <c:pt idx="37">
                  <c:v>357.93</c:v>
                </c:pt>
                <c:pt idx="38">
                  <c:v>376.56</c:v>
                </c:pt>
                <c:pt idx="39">
                  <c:v>410.5</c:v>
                </c:pt>
                <c:pt idx="40">
                  <c:v>431.48</c:v>
                </c:pt>
                <c:pt idx="41">
                  <c:v>441.81</c:v>
                </c:pt>
                <c:pt idx="42">
                  <c:v>408.5</c:v>
                </c:pt>
                <c:pt idx="43">
                  <c:v>407.11</c:v>
                </c:pt>
                <c:pt idx="44">
                  <c:v>453.26</c:v>
                </c:pt>
                <c:pt idx="45">
                  <c:v>455.8</c:v>
                </c:pt>
                <c:pt idx="46">
                  <c:v>458.46</c:v>
                </c:pt>
                <c:pt idx="47">
                  <c:v>506.87</c:v>
                </c:pt>
                <c:pt idx="48">
                  <c:v>524.73</c:v>
                </c:pt>
                <c:pt idx="49">
                  <c:v>522.91</c:v>
                </c:pt>
                <c:pt idx="50">
                  <c:v>523.08000000000004</c:v>
                </c:pt>
                <c:pt idx="51">
                  <c:v>564.27</c:v>
                </c:pt>
                <c:pt idx="52">
                  <c:v>549.03</c:v>
                </c:pt>
                <c:pt idx="53">
                  <c:v>548.04</c:v>
                </c:pt>
                <c:pt idx="54">
                  <c:v>511.33</c:v>
                </c:pt>
                <c:pt idx="55">
                  <c:v>553.38</c:v>
                </c:pt>
                <c:pt idx="56">
                  <c:v>563.57000000000005</c:v>
                </c:pt>
                <c:pt idx="57">
                  <c:v>572.27</c:v>
                </c:pt>
                <c:pt idx="58">
                  <c:v>537.33000000000004</c:v>
                </c:pt>
                <c:pt idx="59">
                  <c:v>564.62</c:v>
                </c:pt>
                <c:pt idx="60">
                  <c:v>547.21</c:v>
                </c:pt>
                <c:pt idx="61">
                  <c:v>509.36</c:v>
                </c:pt>
                <c:pt idx="62">
                  <c:v>526.08000000000004</c:v>
                </c:pt>
                <c:pt idx="63">
                  <c:v>531.57000000000005</c:v>
                </c:pt>
                <c:pt idx="64">
                  <c:v>509.59</c:v>
                </c:pt>
                <c:pt idx="65">
                  <c:v>491.69</c:v>
                </c:pt>
                <c:pt idx="66">
                  <c:v>487.68</c:v>
                </c:pt>
              </c:numCache>
            </c:numRef>
          </c:val>
          <c:smooth val="0"/>
          <c:extLst>
            <c:ext xmlns:c16="http://schemas.microsoft.com/office/drawing/2014/chart" uri="{C3380CC4-5D6E-409C-BE32-E72D297353CC}">
              <c16:uniqueId val="{00000009-5B15-4816-B790-BCE639155F76}"/>
            </c:ext>
          </c:extLst>
        </c:ser>
        <c:dLbls>
          <c:showLegendKey val="0"/>
          <c:showVal val="0"/>
          <c:showCatName val="0"/>
          <c:showSerName val="0"/>
          <c:showPercent val="0"/>
          <c:showBubbleSize val="0"/>
        </c:dLbls>
        <c:smooth val="0"/>
        <c:axId val="1783458831"/>
        <c:axId val="1783460911"/>
      </c:lineChart>
      <c:catAx>
        <c:axId val="178345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83460911"/>
        <c:crosses val="autoZero"/>
        <c:auto val="1"/>
        <c:lblAlgn val="ctr"/>
        <c:lblOffset val="100"/>
        <c:noMultiLvlLbl val="0"/>
      </c:catAx>
      <c:valAx>
        <c:axId val="17834609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Millones Euros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83458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63578047570018"/>
          <c:y val="0.17384579329739863"/>
          <c:w val="0.85871567618017641"/>
          <c:h val="0.50730436290963976"/>
        </c:manualLayout>
      </c:layout>
      <c:lineChart>
        <c:grouping val="standard"/>
        <c:varyColors val="0"/>
        <c:ser>
          <c:idx val="0"/>
          <c:order val="0"/>
          <c:tx>
            <c:strRef>
              <c:f>Sheet0!$A$6</c:f>
              <c:strCache>
                <c:ptCount val="1"/>
                <c:pt idx="0">
                  <c:v>Tel. fija y banda ancha fija</c:v>
                </c:pt>
              </c:strCache>
            </c:strRef>
          </c:tx>
          <c:spPr>
            <a:ln w="28575" cap="rnd">
              <a:solidFill>
                <a:schemeClr val="accent1"/>
              </a:solidFill>
              <a:round/>
            </a:ln>
            <a:effectLst/>
          </c:spPr>
          <c:marker>
            <c:symbol val="none"/>
          </c:marker>
          <c:cat>
            <c:strRef>
              <c:f>Sheet0!$B$5:$AN$5</c:f>
              <c:strCache>
                <c:ptCount val="39"/>
                <c:pt idx="0">
                  <c:v>I/2012</c:v>
                </c:pt>
                <c:pt idx="1">
                  <c:v>II/2012</c:v>
                </c:pt>
                <c:pt idx="2">
                  <c:v>III/2012</c:v>
                </c:pt>
                <c:pt idx="3">
                  <c:v>IV/2012</c:v>
                </c:pt>
                <c:pt idx="4">
                  <c:v>I/2013</c:v>
                </c:pt>
                <c:pt idx="5">
                  <c:v>II/2013</c:v>
                </c:pt>
                <c:pt idx="6">
                  <c:v>III/2013</c:v>
                </c:pt>
                <c:pt idx="7">
                  <c:v>IV/2013</c:v>
                </c:pt>
                <c:pt idx="8">
                  <c:v>I/2014</c:v>
                </c:pt>
                <c:pt idx="9">
                  <c:v>II/2014</c:v>
                </c:pt>
                <c:pt idx="10">
                  <c:v>III/2014</c:v>
                </c:pt>
                <c:pt idx="11">
                  <c:v>IV/2014</c:v>
                </c:pt>
                <c:pt idx="12">
                  <c:v>I/2015</c:v>
                </c:pt>
                <c:pt idx="13">
                  <c:v>II/2015</c:v>
                </c:pt>
                <c:pt idx="14">
                  <c:v>III/2015</c:v>
                </c:pt>
                <c:pt idx="15">
                  <c:v>IV/2015</c:v>
                </c:pt>
                <c:pt idx="16">
                  <c:v>I/2016</c:v>
                </c:pt>
                <c:pt idx="17">
                  <c:v>II/2016</c:v>
                </c:pt>
                <c:pt idx="18">
                  <c:v>III/2016</c:v>
                </c:pt>
                <c:pt idx="19">
                  <c:v>IV/2016</c:v>
                </c:pt>
                <c:pt idx="20">
                  <c:v>I/2017</c:v>
                </c:pt>
                <c:pt idx="21">
                  <c:v>II/2017</c:v>
                </c:pt>
                <c:pt idx="22">
                  <c:v>III/2017</c:v>
                </c:pt>
                <c:pt idx="23">
                  <c:v>IV/2017</c:v>
                </c:pt>
                <c:pt idx="24">
                  <c:v>I/2018</c:v>
                </c:pt>
                <c:pt idx="25">
                  <c:v>II/2018</c:v>
                </c:pt>
                <c:pt idx="26">
                  <c:v>III/2018</c:v>
                </c:pt>
                <c:pt idx="27">
                  <c:v>IV/2018</c:v>
                </c:pt>
                <c:pt idx="28">
                  <c:v>I/2019</c:v>
                </c:pt>
                <c:pt idx="29">
                  <c:v>II/2019</c:v>
                </c:pt>
                <c:pt idx="30">
                  <c:v>III/2019</c:v>
                </c:pt>
                <c:pt idx="31">
                  <c:v>IV/2019</c:v>
                </c:pt>
                <c:pt idx="32">
                  <c:v>I/2020</c:v>
                </c:pt>
                <c:pt idx="33">
                  <c:v>II/2020</c:v>
                </c:pt>
                <c:pt idx="34">
                  <c:v>III/2020</c:v>
                </c:pt>
                <c:pt idx="35">
                  <c:v>IV/2020</c:v>
                </c:pt>
                <c:pt idx="36">
                  <c:v>I/2021</c:v>
                </c:pt>
                <c:pt idx="37">
                  <c:v>II/2021</c:v>
                </c:pt>
                <c:pt idx="38">
                  <c:v>III/2021</c:v>
                </c:pt>
              </c:strCache>
            </c:strRef>
          </c:cat>
          <c:val>
            <c:numRef>
              <c:f>Sheet0!$B$6:$AN$6</c:f>
              <c:numCache>
                <c:formatCode>##,##0</c:formatCode>
                <c:ptCount val="39"/>
                <c:pt idx="0">
                  <c:v>8147813</c:v>
                </c:pt>
                <c:pt idx="1">
                  <c:v>8199391</c:v>
                </c:pt>
                <c:pt idx="2">
                  <c:v>8200190</c:v>
                </c:pt>
                <c:pt idx="3">
                  <c:v>7415598</c:v>
                </c:pt>
                <c:pt idx="4">
                  <c:v>6598087</c:v>
                </c:pt>
                <c:pt idx="5">
                  <c:v>5878953</c:v>
                </c:pt>
                <c:pt idx="6">
                  <c:v>5041252</c:v>
                </c:pt>
                <c:pt idx="7">
                  <c:v>4328357</c:v>
                </c:pt>
                <c:pt idx="8">
                  <c:v>4124967</c:v>
                </c:pt>
                <c:pt idx="9">
                  <c:v>3838814</c:v>
                </c:pt>
                <c:pt idx="10">
                  <c:v>3590231</c:v>
                </c:pt>
                <c:pt idx="11">
                  <c:v>3433777</c:v>
                </c:pt>
                <c:pt idx="12">
                  <c:v>3172374</c:v>
                </c:pt>
                <c:pt idx="13">
                  <c:v>3023298</c:v>
                </c:pt>
                <c:pt idx="14">
                  <c:v>2711061</c:v>
                </c:pt>
                <c:pt idx="15">
                  <c:v>2581811</c:v>
                </c:pt>
                <c:pt idx="16">
                  <c:v>2413694</c:v>
                </c:pt>
                <c:pt idx="17">
                  <c:v>2302022</c:v>
                </c:pt>
                <c:pt idx="18">
                  <c:v>2262751</c:v>
                </c:pt>
                <c:pt idx="19">
                  <c:v>2191375</c:v>
                </c:pt>
                <c:pt idx="20">
                  <c:v>2063127</c:v>
                </c:pt>
                <c:pt idx="21">
                  <c:v>2047310</c:v>
                </c:pt>
                <c:pt idx="22">
                  <c:v>2047811</c:v>
                </c:pt>
                <c:pt idx="23">
                  <c:v>2029956</c:v>
                </c:pt>
                <c:pt idx="24">
                  <c:v>1931648</c:v>
                </c:pt>
                <c:pt idx="25">
                  <c:v>1880924</c:v>
                </c:pt>
                <c:pt idx="26">
                  <c:v>1874410</c:v>
                </c:pt>
                <c:pt idx="27">
                  <c:v>1887510</c:v>
                </c:pt>
                <c:pt idx="28">
                  <c:v>1936825</c:v>
                </c:pt>
                <c:pt idx="29">
                  <c:v>1864806</c:v>
                </c:pt>
                <c:pt idx="30">
                  <c:v>1888664</c:v>
                </c:pt>
                <c:pt idx="31">
                  <c:v>1855312</c:v>
                </c:pt>
                <c:pt idx="32">
                  <c:v>1872775</c:v>
                </c:pt>
                <c:pt idx="33">
                  <c:v>1904948</c:v>
                </c:pt>
                <c:pt idx="34">
                  <c:v>1871739</c:v>
                </c:pt>
                <c:pt idx="35">
                  <c:v>1831321</c:v>
                </c:pt>
                <c:pt idx="36">
                  <c:v>1901092</c:v>
                </c:pt>
                <c:pt idx="37">
                  <c:v>1916651</c:v>
                </c:pt>
                <c:pt idx="38">
                  <c:v>1980160</c:v>
                </c:pt>
              </c:numCache>
            </c:numRef>
          </c:val>
          <c:smooth val="0"/>
          <c:extLst>
            <c:ext xmlns:c16="http://schemas.microsoft.com/office/drawing/2014/chart" uri="{C3380CC4-5D6E-409C-BE32-E72D297353CC}">
              <c16:uniqueId val="{00000000-0201-4518-8D1C-0149AD69C158}"/>
            </c:ext>
          </c:extLst>
        </c:ser>
        <c:ser>
          <c:idx val="1"/>
          <c:order val="1"/>
          <c:tx>
            <c:strRef>
              <c:f>Sheet0!$A$7</c:f>
              <c:strCache>
                <c:ptCount val="1"/>
                <c:pt idx="0">
                  <c:v>Tel. fija, banda ancha fija y TV de pago</c:v>
                </c:pt>
              </c:strCache>
            </c:strRef>
          </c:tx>
          <c:spPr>
            <a:ln w="28575" cap="rnd">
              <a:solidFill>
                <a:schemeClr val="accent2"/>
              </a:solidFill>
              <a:round/>
            </a:ln>
            <a:effectLst/>
          </c:spPr>
          <c:marker>
            <c:symbol val="none"/>
          </c:marker>
          <c:cat>
            <c:strRef>
              <c:f>Sheet0!$B$5:$AN$5</c:f>
              <c:strCache>
                <c:ptCount val="39"/>
                <c:pt idx="0">
                  <c:v>I/2012</c:v>
                </c:pt>
                <c:pt idx="1">
                  <c:v>II/2012</c:v>
                </c:pt>
                <c:pt idx="2">
                  <c:v>III/2012</c:v>
                </c:pt>
                <c:pt idx="3">
                  <c:v>IV/2012</c:v>
                </c:pt>
                <c:pt idx="4">
                  <c:v>I/2013</c:v>
                </c:pt>
                <c:pt idx="5">
                  <c:v>II/2013</c:v>
                </c:pt>
                <c:pt idx="6">
                  <c:v>III/2013</c:v>
                </c:pt>
                <c:pt idx="7">
                  <c:v>IV/2013</c:v>
                </c:pt>
                <c:pt idx="8">
                  <c:v>I/2014</c:v>
                </c:pt>
                <c:pt idx="9">
                  <c:v>II/2014</c:v>
                </c:pt>
                <c:pt idx="10">
                  <c:v>III/2014</c:v>
                </c:pt>
                <c:pt idx="11">
                  <c:v>IV/2014</c:v>
                </c:pt>
                <c:pt idx="12">
                  <c:v>I/2015</c:v>
                </c:pt>
                <c:pt idx="13">
                  <c:v>II/2015</c:v>
                </c:pt>
                <c:pt idx="14">
                  <c:v>III/2015</c:v>
                </c:pt>
                <c:pt idx="15">
                  <c:v>IV/2015</c:v>
                </c:pt>
                <c:pt idx="16">
                  <c:v>I/2016</c:v>
                </c:pt>
                <c:pt idx="17">
                  <c:v>II/2016</c:v>
                </c:pt>
                <c:pt idx="18">
                  <c:v>III/2016</c:v>
                </c:pt>
                <c:pt idx="19">
                  <c:v>IV/2016</c:v>
                </c:pt>
                <c:pt idx="20">
                  <c:v>I/2017</c:v>
                </c:pt>
                <c:pt idx="21">
                  <c:v>II/2017</c:v>
                </c:pt>
                <c:pt idx="22">
                  <c:v>III/2017</c:v>
                </c:pt>
                <c:pt idx="23">
                  <c:v>IV/2017</c:v>
                </c:pt>
                <c:pt idx="24">
                  <c:v>I/2018</c:v>
                </c:pt>
                <c:pt idx="25">
                  <c:v>II/2018</c:v>
                </c:pt>
                <c:pt idx="26">
                  <c:v>III/2018</c:v>
                </c:pt>
                <c:pt idx="27">
                  <c:v>IV/2018</c:v>
                </c:pt>
                <c:pt idx="28">
                  <c:v>I/2019</c:v>
                </c:pt>
                <c:pt idx="29">
                  <c:v>II/2019</c:v>
                </c:pt>
                <c:pt idx="30">
                  <c:v>III/2019</c:v>
                </c:pt>
                <c:pt idx="31">
                  <c:v>IV/2019</c:v>
                </c:pt>
                <c:pt idx="32">
                  <c:v>I/2020</c:v>
                </c:pt>
                <c:pt idx="33">
                  <c:v>II/2020</c:v>
                </c:pt>
                <c:pt idx="34">
                  <c:v>III/2020</c:v>
                </c:pt>
                <c:pt idx="35">
                  <c:v>IV/2020</c:v>
                </c:pt>
                <c:pt idx="36">
                  <c:v>I/2021</c:v>
                </c:pt>
                <c:pt idx="37">
                  <c:v>II/2021</c:v>
                </c:pt>
                <c:pt idx="38">
                  <c:v>III/2021</c:v>
                </c:pt>
              </c:strCache>
            </c:strRef>
          </c:cat>
          <c:val>
            <c:numRef>
              <c:f>Sheet0!$B$7:$AN$7</c:f>
              <c:numCache>
                <c:formatCode>##,##0</c:formatCode>
                <c:ptCount val="39"/>
                <c:pt idx="0">
                  <c:v>1773602</c:v>
                </c:pt>
                <c:pt idx="1">
                  <c:v>1761223</c:v>
                </c:pt>
                <c:pt idx="2">
                  <c:v>1735457</c:v>
                </c:pt>
                <c:pt idx="3">
                  <c:v>1512262</c:v>
                </c:pt>
                <c:pt idx="4">
                  <c:v>1359196</c:v>
                </c:pt>
                <c:pt idx="5">
                  <c:v>1165480</c:v>
                </c:pt>
                <c:pt idx="6">
                  <c:v>972812</c:v>
                </c:pt>
                <c:pt idx="7">
                  <c:v>971557</c:v>
                </c:pt>
                <c:pt idx="8">
                  <c:v>751918</c:v>
                </c:pt>
                <c:pt idx="9">
                  <c:v>672056</c:v>
                </c:pt>
                <c:pt idx="10">
                  <c:v>612726</c:v>
                </c:pt>
                <c:pt idx="11">
                  <c:v>652018</c:v>
                </c:pt>
                <c:pt idx="12">
                  <c:v>588468</c:v>
                </c:pt>
                <c:pt idx="13">
                  <c:v>581321</c:v>
                </c:pt>
                <c:pt idx="14">
                  <c:v>536724</c:v>
                </c:pt>
                <c:pt idx="15">
                  <c:v>536773</c:v>
                </c:pt>
                <c:pt idx="16">
                  <c:v>414188</c:v>
                </c:pt>
                <c:pt idx="17">
                  <c:v>388872</c:v>
                </c:pt>
                <c:pt idx="18">
                  <c:v>390750</c:v>
                </c:pt>
                <c:pt idx="19">
                  <c:v>245186</c:v>
                </c:pt>
                <c:pt idx="20">
                  <c:v>253107</c:v>
                </c:pt>
                <c:pt idx="21">
                  <c:v>241093</c:v>
                </c:pt>
                <c:pt idx="22">
                  <c:v>237232</c:v>
                </c:pt>
                <c:pt idx="23">
                  <c:v>221806</c:v>
                </c:pt>
                <c:pt idx="24">
                  <c:v>194746</c:v>
                </c:pt>
                <c:pt idx="25">
                  <c:v>185518</c:v>
                </c:pt>
                <c:pt idx="26">
                  <c:v>198506</c:v>
                </c:pt>
                <c:pt idx="27">
                  <c:v>179754</c:v>
                </c:pt>
                <c:pt idx="28">
                  <c:v>162075</c:v>
                </c:pt>
                <c:pt idx="29">
                  <c:v>152965</c:v>
                </c:pt>
                <c:pt idx="30">
                  <c:v>164516</c:v>
                </c:pt>
                <c:pt idx="31">
                  <c:v>154644</c:v>
                </c:pt>
                <c:pt idx="32">
                  <c:v>141006</c:v>
                </c:pt>
                <c:pt idx="33">
                  <c:v>144637</c:v>
                </c:pt>
                <c:pt idx="34">
                  <c:v>148454</c:v>
                </c:pt>
                <c:pt idx="35">
                  <c:v>127127</c:v>
                </c:pt>
                <c:pt idx="36">
                  <c:v>122566</c:v>
                </c:pt>
                <c:pt idx="37">
                  <c:v>115860</c:v>
                </c:pt>
                <c:pt idx="38">
                  <c:v>104582</c:v>
                </c:pt>
              </c:numCache>
            </c:numRef>
          </c:val>
          <c:smooth val="0"/>
          <c:extLst>
            <c:ext xmlns:c16="http://schemas.microsoft.com/office/drawing/2014/chart" uri="{C3380CC4-5D6E-409C-BE32-E72D297353CC}">
              <c16:uniqueId val="{00000001-0201-4518-8D1C-0149AD69C158}"/>
            </c:ext>
          </c:extLst>
        </c:ser>
        <c:ser>
          <c:idx val="2"/>
          <c:order val="2"/>
          <c:tx>
            <c:strRef>
              <c:f>Sheet0!$A$8</c:f>
              <c:strCache>
                <c:ptCount val="1"/>
                <c:pt idx="0">
                  <c:v>Tel. fija, banda ancha fija, tel. móvil y banda ancha móvil</c:v>
                </c:pt>
              </c:strCache>
            </c:strRef>
          </c:tx>
          <c:spPr>
            <a:ln w="28575" cap="rnd">
              <a:solidFill>
                <a:schemeClr val="accent3"/>
              </a:solidFill>
              <a:round/>
            </a:ln>
            <a:effectLst/>
          </c:spPr>
          <c:marker>
            <c:symbol val="none"/>
          </c:marker>
          <c:cat>
            <c:strRef>
              <c:f>Sheet0!$B$5:$AN$5</c:f>
              <c:strCache>
                <c:ptCount val="39"/>
                <c:pt idx="0">
                  <c:v>I/2012</c:v>
                </c:pt>
                <c:pt idx="1">
                  <c:v>II/2012</c:v>
                </c:pt>
                <c:pt idx="2">
                  <c:v>III/2012</c:v>
                </c:pt>
                <c:pt idx="3">
                  <c:v>IV/2012</c:v>
                </c:pt>
                <c:pt idx="4">
                  <c:v>I/2013</c:v>
                </c:pt>
                <c:pt idx="5">
                  <c:v>II/2013</c:v>
                </c:pt>
                <c:pt idx="6">
                  <c:v>III/2013</c:v>
                </c:pt>
                <c:pt idx="7">
                  <c:v>IV/2013</c:v>
                </c:pt>
                <c:pt idx="8">
                  <c:v>I/2014</c:v>
                </c:pt>
                <c:pt idx="9">
                  <c:v>II/2014</c:v>
                </c:pt>
                <c:pt idx="10">
                  <c:v>III/2014</c:v>
                </c:pt>
                <c:pt idx="11">
                  <c:v>IV/2014</c:v>
                </c:pt>
                <c:pt idx="12">
                  <c:v>I/2015</c:v>
                </c:pt>
                <c:pt idx="13">
                  <c:v>II/2015</c:v>
                </c:pt>
                <c:pt idx="14">
                  <c:v>III/2015</c:v>
                </c:pt>
                <c:pt idx="15">
                  <c:v>IV/2015</c:v>
                </c:pt>
                <c:pt idx="16">
                  <c:v>I/2016</c:v>
                </c:pt>
                <c:pt idx="17">
                  <c:v>II/2016</c:v>
                </c:pt>
                <c:pt idx="18">
                  <c:v>III/2016</c:v>
                </c:pt>
                <c:pt idx="19">
                  <c:v>IV/2016</c:v>
                </c:pt>
                <c:pt idx="20">
                  <c:v>I/2017</c:v>
                </c:pt>
                <c:pt idx="21">
                  <c:v>II/2017</c:v>
                </c:pt>
                <c:pt idx="22">
                  <c:v>III/2017</c:v>
                </c:pt>
                <c:pt idx="23">
                  <c:v>IV/2017</c:v>
                </c:pt>
                <c:pt idx="24">
                  <c:v>I/2018</c:v>
                </c:pt>
                <c:pt idx="25">
                  <c:v>II/2018</c:v>
                </c:pt>
                <c:pt idx="26">
                  <c:v>III/2018</c:v>
                </c:pt>
                <c:pt idx="27">
                  <c:v>IV/2018</c:v>
                </c:pt>
                <c:pt idx="28">
                  <c:v>I/2019</c:v>
                </c:pt>
                <c:pt idx="29">
                  <c:v>II/2019</c:v>
                </c:pt>
                <c:pt idx="30">
                  <c:v>III/2019</c:v>
                </c:pt>
                <c:pt idx="31">
                  <c:v>IV/2019</c:v>
                </c:pt>
                <c:pt idx="32">
                  <c:v>I/2020</c:v>
                </c:pt>
                <c:pt idx="33">
                  <c:v>II/2020</c:v>
                </c:pt>
                <c:pt idx="34">
                  <c:v>III/2020</c:v>
                </c:pt>
                <c:pt idx="35">
                  <c:v>IV/2020</c:v>
                </c:pt>
                <c:pt idx="36">
                  <c:v>I/2021</c:v>
                </c:pt>
                <c:pt idx="37">
                  <c:v>II/2021</c:v>
                </c:pt>
                <c:pt idx="38">
                  <c:v>III/2021</c:v>
                </c:pt>
              </c:strCache>
            </c:strRef>
          </c:cat>
          <c:val>
            <c:numRef>
              <c:f>Sheet0!$B$8:$AN$8</c:f>
              <c:numCache>
                <c:formatCode>##,##0</c:formatCode>
                <c:ptCount val="39"/>
                <c:pt idx="0">
                  <c:v>0</c:v>
                </c:pt>
                <c:pt idx="1">
                  <c:v>0</c:v>
                </c:pt>
                <c:pt idx="2">
                  <c:v>0</c:v>
                </c:pt>
                <c:pt idx="3">
                  <c:v>1062107</c:v>
                </c:pt>
                <c:pt idx="4">
                  <c:v>2105926</c:v>
                </c:pt>
                <c:pt idx="5">
                  <c:v>3092439</c:v>
                </c:pt>
                <c:pt idx="6">
                  <c:v>4165548</c:v>
                </c:pt>
                <c:pt idx="7">
                  <c:v>4988640</c:v>
                </c:pt>
                <c:pt idx="8">
                  <c:v>5496882</c:v>
                </c:pt>
                <c:pt idx="9">
                  <c:v>5662213</c:v>
                </c:pt>
                <c:pt idx="10">
                  <c:v>5728316</c:v>
                </c:pt>
                <c:pt idx="11">
                  <c:v>5826588</c:v>
                </c:pt>
                <c:pt idx="12">
                  <c:v>6004524</c:v>
                </c:pt>
                <c:pt idx="13">
                  <c:v>6079774</c:v>
                </c:pt>
                <c:pt idx="14">
                  <c:v>6119303</c:v>
                </c:pt>
                <c:pt idx="15">
                  <c:v>6055061</c:v>
                </c:pt>
                <c:pt idx="16">
                  <c:v>6056998</c:v>
                </c:pt>
                <c:pt idx="17">
                  <c:v>6061136</c:v>
                </c:pt>
                <c:pt idx="18">
                  <c:v>6036486</c:v>
                </c:pt>
                <c:pt idx="19">
                  <c:v>6222689</c:v>
                </c:pt>
                <c:pt idx="20">
                  <c:v>6435323</c:v>
                </c:pt>
                <c:pt idx="21">
                  <c:v>6378287</c:v>
                </c:pt>
                <c:pt idx="22">
                  <c:v>6236239</c:v>
                </c:pt>
                <c:pt idx="23">
                  <c:v>6221586</c:v>
                </c:pt>
                <c:pt idx="24">
                  <c:v>6260377</c:v>
                </c:pt>
                <c:pt idx="25">
                  <c:v>6331492</c:v>
                </c:pt>
                <c:pt idx="26">
                  <c:v>6359212</c:v>
                </c:pt>
                <c:pt idx="27">
                  <c:v>6324713</c:v>
                </c:pt>
                <c:pt idx="28">
                  <c:v>6366802</c:v>
                </c:pt>
                <c:pt idx="29">
                  <c:v>6499152</c:v>
                </c:pt>
                <c:pt idx="30">
                  <c:v>6488387</c:v>
                </c:pt>
                <c:pt idx="31">
                  <c:v>6436412</c:v>
                </c:pt>
                <c:pt idx="32">
                  <c:v>6370636</c:v>
                </c:pt>
                <c:pt idx="33">
                  <c:v>6388864</c:v>
                </c:pt>
                <c:pt idx="34">
                  <c:v>6459434</c:v>
                </c:pt>
                <c:pt idx="35">
                  <c:v>6477946</c:v>
                </c:pt>
                <c:pt idx="36">
                  <c:v>6533225</c:v>
                </c:pt>
                <c:pt idx="37">
                  <c:v>6628870</c:v>
                </c:pt>
                <c:pt idx="38">
                  <c:v>6979159</c:v>
                </c:pt>
              </c:numCache>
            </c:numRef>
          </c:val>
          <c:smooth val="0"/>
          <c:extLst>
            <c:ext xmlns:c16="http://schemas.microsoft.com/office/drawing/2014/chart" uri="{C3380CC4-5D6E-409C-BE32-E72D297353CC}">
              <c16:uniqueId val="{00000002-0201-4518-8D1C-0149AD69C158}"/>
            </c:ext>
          </c:extLst>
        </c:ser>
        <c:ser>
          <c:idx val="3"/>
          <c:order val="3"/>
          <c:tx>
            <c:strRef>
              <c:f>Sheet0!$A$9</c:f>
              <c:strCache>
                <c:ptCount val="1"/>
                <c:pt idx="0">
                  <c:v>Tel. fija, banda ancha fija, TV de pago, tel. móvil y banda ancha móvil</c:v>
                </c:pt>
              </c:strCache>
            </c:strRef>
          </c:tx>
          <c:spPr>
            <a:ln w="28575" cap="rnd">
              <a:solidFill>
                <a:schemeClr val="accent4"/>
              </a:solidFill>
              <a:round/>
            </a:ln>
            <a:effectLst/>
          </c:spPr>
          <c:marker>
            <c:symbol val="none"/>
          </c:marker>
          <c:cat>
            <c:strRef>
              <c:f>Sheet0!$B$5:$AN$5</c:f>
              <c:strCache>
                <c:ptCount val="39"/>
                <c:pt idx="0">
                  <c:v>I/2012</c:v>
                </c:pt>
                <c:pt idx="1">
                  <c:v>II/2012</c:v>
                </c:pt>
                <c:pt idx="2">
                  <c:v>III/2012</c:v>
                </c:pt>
                <c:pt idx="3">
                  <c:v>IV/2012</c:v>
                </c:pt>
                <c:pt idx="4">
                  <c:v>I/2013</c:v>
                </c:pt>
                <c:pt idx="5">
                  <c:v>II/2013</c:v>
                </c:pt>
                <c:pt idx="6">
                  <c:v>III/2013</c:v>
                </c:pt>
                <c:pt idx="7">
                  <c:v>IV/2013</c:v>
                </c:pt>
                <c:pt idx="8">
                  <c:v>I/2014</c:v>
                </c:pt>
                <c:pt idx="9">
                  <c:v>II/2014</c:v>
                </c:pt>
                <c:pt idx="10">
                  <c:v>III/2014</c:v>
                </c:pt>
                <c:pt idx="11">
                  <c:v>IV/2014</c:v>
                </c:pt>
                <c:pt idx="12">
                  <c:v>I/2015</c:v>
                </c:pt>
                <c:pt idx="13">
                  <c:v>II/2015</c:v>
                </c:pt>
                <c:pt idx="14">
                  <c:v>III/2015</c:v>
                </c:pt>
                <c:pt idx="15">
                  <c:v>IV/2015</c:v>
                </c:pt>
                <c:pt idx="16">
                  <c:v>I/2016</c:v>
                </c:pt>
                <c:pt idx="17">
                  <c:v>II/2016</c:v>
                </c:pt>
                <c:pt idx="18">
                  <c:v>III/2016</c:v>
                </c:pt>
                <c:pt idx="19">
                  <c:v>IV/2016</c:v>
                </c:pt>
                <c:pt idx="20">
                  <c:v>I/2017</c:v>
                </c:pt>
                <c:pt idx="21">
                  <c:v>II/2017</c:v>
                </c:pt>
                <c:pt idx="22">
                  <c:v>III/2017</c:v>
                </c:pt>
                <c:pt idx="23">
                  <c:v>IV/2017</c:v>
                </c:pt>
                <c:pt idx="24">
                  <c:v>I/2018</c:v>
                </c:pt>
                <c:pt idx="25">
                  <c:v>II/2018</c:v>
                </c:pt>
                <c:pt idx="26">
                  <c:v>III/2018</c:v>
                </c:pt>
                <c:pt idx="27">
                  <c:v>IV/2018</c:v>
                </c:pt>
                <c:pt idx="28">
                  <c:v>I/2019</c:v>
                </c:pt>
                <c:pt idx="29">
                  <c:v>II/2019</c:v>
                </c:pt>
                <c:pt idx="30">
                  <c:v>III/2019</c:v>
                </c:pt>
                <c:pt idx="31">
                  <c:v>IV/2019</c:v>
                </c:pt>
                <c:pt idx="32">
                  <c:v>I/2020</c:v>
                </c:pt>
                <c:pt idx="33">
                  <c:v>II/2020</c:v>
                </c:pt>
                <c:pt idx="34">
                  <c:v>III/2020</c:v>
                </c:pt>
                <c:pt idx="35">
                  <c:v>IV/2020</c:v>
                </c:pt>
                <c:pt idx="36">
                  <c:v>I/2021</c:v>
                </c:pt>
                <c:pt idx="37">
                  <c:v>II/2021</c:v>
                </c:pt>
                <c:pt idx="38">
                  <c:v>III/2021</c:v>
                </c:pt>
              </c:strCache>
            </c:strRef>
          </c:cat>
          <c:val>
            <c:numRef>
              <c:f>Sheet0!$B$9:$AN$9</c:f>
              <c:numCache>
                <c:formatCode>##,##0</c:formatCode>
                <c:ptCount val="39"/>
                <c:pt idx="0">
                  <c:v>0</c:v>
                </c:pt>
                <c:pt idx="1">
                  <c:v>0</c:v>
                </c:pt>
                <c:pt idx="2">
                  <c:v>0</c:v>
                </c:pt>
                <c:pt idx="3">
                  <c:v>146132</c:v>
                </c:pt>
                <c:pt idx="4">
                  <c:v>217912</c:v>
                </c:pt>
                <c:pt idx="5">
                  <c:v>315337</c:v>
                </c:pt>
                <c:pt idx="6">
                  <c:v>572303</c:v>
                </c:pt>
                <c:pt idx="7">
                  <c:v>699645</c:v>
                </c:pt>
                <c:pt idx="8">
                  <c:v>1044692</c:v>
                </c:pt>
                <c:pt idx="9">
                  <c:v>1479258</c:v>
                </c:pt>
                <c:pt idx="10">
                  <c:v>1898477</c:v>
                </c:pt>
                <c:pt idx="11">
                  <c:v>2201439</c:v>
                </c:pt>
                <c:pt idx="12">
                  <c:v>2565818</c:v>
                </c:pt>
                <c:pt idx="13">
                  <c:v>2741670</c:v>
                </c:pt>
                <c:pt idx="14">
                  <c:v>3171777</c:v>
                </c:pt>
                <c:pt idx="15">
                  <c:v>3594880</c:v>
                </c:pt>
                <c:pt idx="16">
                  <c:v>4024788</c:v>
                </c:pt>
                <c:pt idx="17">
                  <c:v>4309249</c:v>
                </c:pt>
                <c:pt idx="18">
                  <c:v>4501278</c:v>
                </c:pt>
                <c:pt idx="19">
                  <c:v>4752155</c:v>
                </c:pt>
                <c:pt idx="20">
                  <c:v>4851347</c:v>
                </c:pt>
                <c:pt idx="21">
                  <c:v>5002973</c:v>
                </c:pt>
                <c:pt idx="22">
                  <c:v>5251557</c:v>
                </c:pt>
                <c:pt idx="23">
                  <c:v>5459087</c:v>
                </c:pt>
                <c:pt idx="24">
                  <c:v>5614806</c:v>
                </c:pt>
                <c:pt idx="25">
                  <c:v>5652455</c:v>
                </c:pt>
                <c:pt idx="26">
                  <c:v>5761097</c:v>
                </c:pt>
                <c:pt idx="27">
                  <c:v>5908237</c:v>
                </c:pt>
                <c:pt idx="28">
                  <c:v>5989956</c:v>
                </c:pt>
                <c:pt idx="29">
                  <c:v>5955407</c:v>
                </c:pt>
                <c:pt idx="30">
                  <c:v>5987915</c:v>
                </c:pt>
                <c:pt idx="31">
                  <c:v>6081478</c:v>
                </c:pt>
                <c:pt idx="32">
                  <c:v>6114729</c:v>
                </c:pt>
                <c:pt idx="33">
                  <c:v>6110437</c:v>
                </c:pt>
                <c:pt idx="34">
                  <c:v>6172363</c:v>
                </c:pt>
                <c:pt idx="35">
                  <c:v>6179783</c:v>
                </c:pt>
                <c:pt idx="36">
                  <c:v>6133824</c:v>
                </c:pt>
                <c:pt idx="37">
                  <c:v>6017376</c:v>
                </c:pt>
                <c:pt idx="38">
                  <c:v>5605281</c:v>
                </c:pt>
              </c:numCache>
            </c:numRef>
          </c:val>
          <c:smooth val="0"/>
          <c:extLst>
            <c:ext xmlns:c16="http://schemas.microsoft.com/office/drawing/2014/chart" uri="{C3380CC4-5D6E-409C-BE32-E72D297353CC}">
              <c16:uniqueId val="{00000003-0201-4518-8D1C-0149AD69C158}"/>
            </c:ext>
          </c:extLst>
        </c:ser>
        <c:ser>
          <c:idx val="4"/>
          <c:order val="4"/>
          <c:tx>
            <c:strRef>
              <c:f>Sheet0!$A$10</c:f>
              <c:strCache>
                <c:ptCount val="1"/>
                <c:pt idx="0">
                  <c:v>Resto</c:v>
                </c:pt>
              </c:strCache>
            </c:strRef>
          </c:tx>
          <c:spPr>
            <a:ln w="28575" cap="rnd">
              <a:solidFill>
                <a:schemeClr val="accent5"/>
              </a:solidFill>
              <a:round/>
            </a:ln>
            <a:effectLst/>
          </c:spPr>
          <c:marker>
            <c:symbol val="none"/>
          </c:marker>
          <c:cat>
            <c:strRef>
              <c:f>Sheet0!$B$5:$AN$5</c:f>
              <c:strCache>
                <c:ptCount val="39"/>
                <c:pt idx="0">
                  <c:v>I/2012</c:v>
                </c:pt>
                <c:pt idx="1">
                  <c:v>II/2012</c:v>
                </c:pt>
                <c:pt idx="2">
                  <c:v>III/2012</c:v>
                </c:pt>
                <c:pt idx="3">
                  <c:v>IV/2012</c:v>
                </c:pt>
                <c:pt idx="4">
                  <c:v>I/2013</c:v>
                </c:pt>
                <c:pt idx="5">
                  <c:v>II/2013</c:v>
                </c:pt>
                <c:pt idx="6">
                  <c:v>III/2013</c:v>
                </c:pt>
                <c:pt idx="7">
                  <c:v>IV/2013</c:v>
                </c:pt>
                <c:pt idx="8">
                  <c:v>I/2014</c:v>
                </c:pt>
                <c:pt idx="9">
                  <c:v>II/2014</c:v>
                </c:pt>
                <c:pt idx="10">
                  <c:v>III/2014</c:v>
                </c:pt>
                <c:pt idx="11">
                  <c:v>IV/2014</c:v>
                </c:pt>
                <c:pt idx="12">
                  <c:v>I/2015</c:v>
                </c:pt>
                <c:pt idx="13">
                  <c:v>II/2015</c:v>
                </c:pt>
                <c:pt idx="14">
                  <c:v>III/2015</c:v>
                </c:pt>
                <c:pt idx="15">
                  <c:v>IV/2015</c:v>
                </c:pt>
                <c:pt idx="16">
                  <c:v>I/2016</c:v>
                </c:pt>
                <c:pt idx="17">
                  <c:v>II/2016</c:v>
                </c:pt>
                <c:pt idx="18">
                  <c:v>III/2016</c:v>
                </c:pt>
                <c:pt idx="19">
                  <c:v>IV/2016</c:v>
                </c:pt>
                <c:pt idx="20">
                  <c:v>I/2017</c:v>
                </c:pt>
                <c:pt idx="21">
                  <c:v>II/2017</c:v>
                </c:pt>
                <c:pt idx="22">
                  <c:v>III/2017</c:v>
                </c:pt>
                <c:pt idx="23">
                  <c:v>IV/2017</c:v>
                </c:pt>
                <c:pt idx="24">
                  <c:v>I/2018</c:v>
                </c:pt>
                <c:pt idx="25">
                  <c:v>II/2018</c:v>
                </c:pt>
                <c:pt idx="26">
                  <c:v>III/2018</c:v>
                </c:pt>
                <c:pt idx="27">
                  <c:v>IV/2018</c:v>
                </c:pt>
                <c:pt idx="28">
                  <c:v>I/2019</c:v>
                </c:pt>
                <c:pt idx="29">
                  <c:v>II/2019</c:v>
                </c:pt>
                <c:pt idx="30">
                  <c:v>III/2019</c:v>
                </c:pt>
                <c:pt idx="31">
                  <c:v>IV/2019</c:v>
                </c:pt>
                <c:pt idx="32">
                  <c:v>I/2020</c:v>
                </c:pt>
                <c:pt idx="33">
                  <c:v>II/2020</c:v>
                </c:pt>
                <c:pt idx="34">
                  <c:v>III/2020</c:v>
                </c:pt>
                <c:pt idx="35">
                  <c:v>IV/2020</c:v>
                </c:pt>
                <c:pt idx="36">
                  <c:v>I/2021</c:v>
                </c:pt>
                <c:pt idx="37">
                  <c:v>II/2021</c:v>
                </c:pt>
                <c:pt idx="38">
                  <c:v>III/2021</c:v>
                </c:pt>
              </c:strCache>
            </c:strRef>
          </c:cat>
          <c:val>
            <c:numRef>
              <c:f>Sheet0!$B$10:$AN$10</c:f>
              <c:numCache>
                <c:formatCode>##,##0</c:formatCode>
                <c:ptCount val="39"/>
                <c:pt idx="0">
                  <c:v>666580</c:v>
                </c:pt>
                <c:pt idx="1">
                  <c:v>678389</c:v>
                </c:pt>
                <c:pt idx="2">
                  <c:v>706809</c:v>
                </c:pt>
                <c:pt idx="3">
                  <c:v>639378</c:v>
                </c:pt>
                <c:pt idx="4">
                  <c:v>617787</c:v>
                </c:pt>
                <c:pt idx="5">
                  <c:v>497689</c:v>
                </c:pt>
                <c:pt idx="6">
                  <c:v>499087</c:v>
                </c:pt>
                <c:pt idx="7">
                  <c:v>489176</c:v>
                </c:pt>
                <c:pt idx="8">
                  <c:v>457950</c:v>
                </c:pt>
                <c:pt idx="9">
                  <c:v>430601</c:v>
                </c:pt>
                <c:pt idx="10">
                  <c:v>403263</c:v>
                </c:pt>
                <c:pt idx="11">
                  <c:v>353121</c:v>
                </c:pt>
                <c:pt idx="12">
                  <c:v>368310</c:v>
                </c:pt>
                <c:pt idx="13">
                  <c:v>378622</c:v>
                </c:pt>
                <c:pt idx="14">
                  <c:v>383662</c:v>
                </c:pt>
                <c:pt idx="15">
                  <c:v>366044</c:v>
                </c:pt>
                <c:pt idx="16">
                  <c:v>458624</c:v>
                </c:pt>
                <c:pt idx="17">
                  <c:v>392044</c:v>
                </c:pt>
                <c:pt idx="18">
                  <c:v>386608</c:v>
                </c:pt>
                <c:pt idx="19">
                  <c:v>397072</c:v>
                </c:pt>
                <c:pt idx="20">
                  <c:v>378707</c:v>
                </c:pt>
                <c:pt idx="21">
                  <c:v>388118</c:v>
                </c:pt>
                <c:pt idx="22">
                  <c:v>437678</c:v>
                </c:pt>
                <c:pt idx="23">
                  <c:v>443042</c:v>
                </c:pt>
                <c:pt idx="24">
                  <c:v>489300</c:v>
                </c:pt>
                <c:pt idx="25">
                  <c:v>485487</c:v>
                </c:pt>
                <c:pt idx="26">
                  <c:v>424261</c:v>
                </c:pt>
                <c:pt idx="27">
                  <c:v>450314</c:v>
                </c:pt>
                <c:pt idx="28">
                  <c:v>558448</c:v>
                </c:pt>
                <c:pt idx="29">
                  <c:v>614527</c:v>
                </c:pt>
                <c:pt idx="30">
                  <c:v>675963</c:v>
                </c:pt>
                <c:pt idx="31">
                  <c:v>755022</c:v>
                </c:pt>
                <c:pt idx="32">
                  <c:v>798843</c:v>
                </c:pt>
                <c:pt idx="33">
                  <c:v>847510</c:v>
                </c:pt>
                <c:pt idx="34">
                  <c:v>947618</c:v>
                </c:pt>
                <c:pt idx="35">
                  <c:v>1076549</c:v>
                </c:pt>
                <c:pt idx="36">
                  <c:v>1141728</c:v>
                </c:pt>
                <c:pt idx="37">
                  <c:v>1232829</c:v>
                </c:pt>
                <c:pt idx="38">
                  <c:v>1316710</c:v>
                </c:pt>
              </c:numCache>
            </c:numRef>
          </c:val>
          <c:smooth val="0"/>
          <c:extLst>
            <c:ext xmlns:c16="http://schemas.microsoft.com/office/drawing/2014/chart" uri="{C3380CC4-5D6E-409C-BE32-E72D297353CC}">
              <c16:uniqueId val="{00000004-0201-4518-8D1C-0149AD69C158}"/>
            </c:ext>
          </c:extLst>
        </c:ser>
        <c:dLbls>
          <c:showLegendKey val="0"/>
          <c:showVal val="0"/>
          <c:showCatName val="0"/>
          <c:showSerName val="0"/>
          <c:showPercent val="0"/>
          <c:showBubbleSize val="0"/>
        </c:dLbls>
        <c:smooth val="0"/>
        <c:axId val="1496931183"/>
        <c:axId val="1496932431"/>
      </c:lineChart>
      <c:catAx>
        <c:axId val="1496931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crossAx val="1496932431"/>
        <c:crosses val="autoZero"/>
        <c:auto val="1"/>
        <c:lblAlgn val="ctr"/>
        <c:lblOffset val="100"/>
        <c:noMultiLvlLbl val="0"/>
      </c:catAx>
      <c:valAx>
        <c:axId val="14969324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crossAx val="1496931183"/>
        <c:crosses val="autoZero"/>
        <c:crossBetween val="between"/>
      </c:valAx>
      <c:spPr>
        <a:noFill/>
        <a:ln>
          <a:noFill/>
        </a:ln>
        <a:effectLst/>
      </c:spPr>
    </c:plotArea>
    <c:legend>
      <c:legendPos val="b"/>
      <c:layout>
        <c:manualLayout>
          <c:xMode val="edge"/>
          <c:yMode val="edge"/>
          <c:x val="9.2995203185808673E-2"/>
          <c:y val="0.76714926048095344"/>
          <c:w val="0.88499442228106573"/>
          <c:h val="0.1447844218411690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[ds_2280_1.csv]Hoja1!TablaDinámica5</c:name>
    <c:fmtId val="5"/>
  </c:pivotSource>
  <c:chart>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Hoja1!$B$3:$B$4</c:f>
              <c:strCache>
                <c:ptCount val="1"/>
                <c:pt idx="0">
                  <c:v>Banda ancha fija, tel. móvil y banda ancha móvil</c:v>
                </c:pt>
              </c:strCache>
            </c:strRef>
          </c:tx>
          <c:spPr>
            <a:ln w="28575" cap="rnd">
              <a:solidFill>
                <a:schemeClr val="accent1"/>
              </a:solidFill>
              <a:round/>
            </a:ln>
            <a:effectLst/>
          </c:spPr>
          <c:marker>
            <c:symbol val="none"/>
          </c:marker>
          <c:cat>
            <c:strRef>
              <c:f>Hoja1!$A$5:$A$53</c:f>
              <c:strCache>
                <c:ptCount val="48"/>
                <c:pt idx="0">
                  <c:v>2012T1</c:v>
                </c:pt>
                <c:pt idx="1">
                  <c:v>2012T2</c:v>
                </c:pt>
                <c:pt idx="2">
                  <c:v>2012T3</c:v>
                </c:pt>
                <c:pt idx="3">
                  <c:v>2012T4</c:v>
                </c:pt>
                <c:pt idx="4">
                  <c:v>2013T1</c:v>
                </c:pt>
                <c:pt idx="5">
                  <c:v>2013T2</c:v>
                </c:pt>
                <c:pt idx="6">
                  <c:v>2013T3</c:v>
                </c:pt>
                <c:pt idx="7">
                  <c:v>2013T4</c:v>
                </c:pt>
                <c:pt idx="8">
                  <c:v>2014T1</c:v>
                </c:pt>
                <c:pt idx="9">
                  <c:v>2014T2</c:v>
                </c:pt>
                <c:pt idx="10">
                  <c:v>2014T3</c:v>
                </c:pt>
                <c:pt idx="11">
                  <c:v>2014T4</c:v>
                </c:pt>
                <c:pt idx="12">
                  <c:v>2015T1</c:v>
                </c:pt>
                <c:pt idx="13">
                  <c:v>2015T2</c:v>
                </c:pt>
                <c:pt idx="14">
                  <c:v>2015T3</c:v>
                </c:pt>
                <c:pt idx="15">
                  <c:v>2015T4</c:v>
                </c:pt>
                <c:pt idx="16">
                  <c:v>2016T1</c:v>
                </c:pt>
                <c:pt idx="17">
                  <c:v>2016T2</c:v>
                </c:pt>
                <c:pt idx="18">
                  <c:v>2016T3</c:v>
                </c:pt>
                <c:pt idx="19">
                  <c:v>2016T4</c:v>
                </c:pt>
                <c:pt idx="20">
                  <c:v>2017T1</c:v>
                </c:pt>
                <c:pt idx="21">
                  <c:v>2017T2</c:v>
                </c:pt>
                <c:pt idx="22">
                  <c:v>2017T3</c:v>
                </c:pt>
                <c:pt idx="23">
                  <c:v>2017T4</c:v>
                </c:pt>
                <c:pt idx="24">
                  <c:v>2018T1</c:v>
                </c:pt>
                <c:pt idx="25">
                  <c:v>2018T2</c:v>
                </c:pt>
                <c:pt idx="26">
                  <c:v>2018T3</c:v>
                </c:pt>
                <c:pt idx="27">
                  <c:v>2018T4</c:v>
                </c:pt>
                <c:pt idx="28">
                  <c:v>2019T1</c:v>
                </c:pt>
                <c:pt idx="29">
                  <c:v>2019T2</c:v>
                </c:pt>
                <c:pt idx="30">
                  <c:v>2019T3</c:v>
                </c:pt>
                <c:pt idx="31">
                  <c:v>2019T4</c:v>
                </c:pt>
                <c:pt idx="32">
                  <c:v>2020T1</c:v>
                </c:pt>
                <c:pt idx="33">
                  <c:v>2020T2</c:v>
                </c:pt>
                <c:pt idx="34">
                  <c:v>2020T3</c:v>
                </c:pt>
                <c:pt idx="35">
                  <c:v>2020T4</c:v>
                </c:pt>
                <c:pt idx="36">
                  <c:v>2021T1</c:v>
                </c:pt>
                <c:pt idx="37">
                  <c:v>2021T2</c:v>
                </c:pt>
                <c:pt idx="38">
                  <c:v>2021T3</c:v>
                </c:pt>
                <c:pt idx="39">
                  <c:v>2021T4</c:v>
                </c:pt>
                <c:pt idx="40">
                  <c:v>2022T1</c:v>
                </c:pt>
                <c:pt idx="41">
                  <c:v>2022T2</c:v>
                </c:pt>
                <c:pt idx="42">
                  <c:v>2022T3</c:v>
                </c:pt>
                <c:pt idx="43">
                  <c:v>2022T4</c:v>
                </c:pt>
                <c:pt idx="44">
                  <c:v>2023T1</c:v>
                </c:pt>
                <c:pt idx="45">
                  <c:v>2023T2</c:v>
                </c:pt>
                <c:pt idx="46">
                  <c:v>2023T3</c:v>
                </c:pt>
                <c:pt idx="47">
                  <c:v>2023T4</c:v>
                </c:pt>
              </c:strCache>
            </c:strRef>
          </c:cat>
          <c:val>
            <c:numRef>
              <c:f>Hoja1!$B$5:$B$53</c:f>
              <c:numCache>
                <c:formatCode>General</c:formatCode>
                <c:ptCount val="48"/>
                <c:pt idx="20">
                  <c:v>3431</c:v>
                </c:pt>
                <c:pt idx="21">
                  <c:v>5696</c:v>
                </c:pt>
                <c:pt idx="22">
                  <c:v>16944</c:v>
                </c:pt>
                <c:pt idx="23">
                  <c:v>24887</c:v>
                </c:pt>
                <c:pt idx="24">
                  <c:v>37392</c:v>
                </c:pt>
                <c:pt idx="25">
                  <c:v>49905</c:v>
                </c:pt>
                <c:pt idx="26">
                  <c:v>73345</c:v>
                </c:pt>
                <c:pt idx="27">
                  <c:v>107970</c:v>
                </c:pt>
                <c:pt idx="28">
                  <c:v>218689</c:v>
                </c:pt>
                <c:pt idx="29">
                  <c:v>279457</c:v>
                </c:pt>
                <c:pt idx="30">
                  <c:v>352609</c:v>
                </c:pt>
                <c:pt idx="31">
                  <c:v>441366</c:v>
                </c:pt>
                <c:pt idx="32">
                  <c:v>513630</c:v>
                </c:pt>
                <c:pt idx="33">
                  <c:v>569658</c:v>
                </c:pt>
                <c:pt idx="34">
                  <c:v>664007</c:v>
                </c:pt>
                <c:pt idx="35">
                  <c:v>765569</c:v>
                </c:pt>
                <c:pt idx="36">
                  <c:v>889600</c:v>
                </c:pt>
                <c:pt idx="37">
                  <c:v>974075</c:v>
                </c:pt>
                <c:pt idx="38">
                  <c:v>1154658</c:v>
                </c:pt>
                <c:pt idx="39">
                  <c:v>1259551</c:v>
                </c:pt>
                <c:pt idx="40">
                  <c:v>1370038</c:v>
                </c:pt>
                <c:pt idx="41">
                  <c:v>1467040</c:v>
                </c:pt>
                <c:pt idx="42">
                  <c:v>1568708</c:v>
                </c:pt>
                <c:pt idx="43">
                  <c:v>1660188</c:v>
                </c:pt>
                <c:pt idx="44">
                  <c:v>1760765</c:v>
                </c:pt>
                <c:pt idx="45">
                  <c:v>1846998</c:v>
                </c:pt>
                <c:pt idx="46">
                  <c:v>1867635</c:v>
                </c:pt>
                <c:pt idx="47">
                  <c:v>1950194</c:v>
                </c:pt>
              </c:numCache>
            </c:numRef>
          </c:val>
          <c:smooth val="0"/>
          <c:extLst>
            <c:ext xmlns:c16="http://schemas.microsoft.com/office/drawing/2014/chart" uri="{C3380CC4-5D6E-409C-BE32-E72D297353CC}">
              <c16:uniqueId val="{00000000-3218-4885-BFC9-4E61E18B21E2}"/>
            </c:ext>
          </c:extLst>
        </c:ser>
        <c:ser>
          <c:idx val="1"/>
          <c:order val="1"/>
          <c:tx>
            <c:strRef>
              <c:f>Hoja1!$C$3:$C$4</c:f>
              <c:strCache>
                <c:ptCount val="1"/>
                <c:pt idx="0">
                  <c:v>Resto paquetes</c:v>
                </c:pt>
              </c:strCache>
            </c:strRef>
          </c:tx>
          <c:spPr>
            <a:ln w="28575" cap="rnd">
              <a:solidFill>
                <a:schemeClr val="accent2"/>
              </a:solidFill>
              <a:round/>
            </a:ln>
            <a:effectLst/>
          </c:spPr>
          <c:marker>
            <c:symbol val="none"/>
          </c:marker>
          <c:cat>
            <c:strRef>
              <c:f>Hoja1!$A$5:$A$53</c:f>
              <c:strCache>
                <c:ptCount val="48"/>
                <c:pt idx="0">
                  <c:v>2012T1</c:v>
                </c:pt>
                <c:pt idx="1">
                  <c:v>2012T2</c:v>
                </c:pt>
                <c:pt idx="2">
                  <c:v>2012T3</c:v>
                </c:pt>
                <c:pt idx="3">
                  <c:v>2012T4</c:v>
                </c:pt>
                <c:pt idx="4">
                  <c:v>2013T1</c:v>
                </c:pt>
                <c:pt idx="5">
                  <c:v>2013T2</c:v>
                </c:pt>
                <c:pt idx="6">
                  <c:v>2013T3</c:v>
                </c:pt>
                <c:pt idx="7">
                  <c:v>2013T4</c:v>
                </c:pt>
                <c:pt idx="8">
                  <c:v>2014T1</c:v>
                </c:pt>
                <c:pt idx="9">
                  <c:v>2014T2</c:v>
                </c:pt>
                <c:pt idx="10">
                  <c:v>2014T3</c:v>
                </c:pt>
                <c:pt idx="11">
                  <c:v>2014T4</c:v>
                </c:pt>
                <c:pt idx="12">
                  <c:v>2015T1</c:v>
                </c:pt>
                <c:pt idx="13">
                  <c:v>2015T2</c:v>
                </c:pt>
                <c:pt idx="14">
                  <c:v>2015T3</c:v>
                </c:pt>
                <c:pt idx="15">
                  <c:v>2015T4</c:v>
                </c:pt>
                <c:pt idx="16">
                  <c:v>2016T1</c:v>
                </c:pt>
                <c:pt idx="17">
                  <c:v>2016T2</c:v>
                </c:pt>
                <c:pt idx="18">
                  <c:v>2016T3</c:v>
                </c:pt>
                <c:pt idx="19">
                  <c:v>2016T4</c:v>
                </c:pt>
                <c:pt idx="20">
                  <c:v>2017T1</c:v>
                </c:pt>
                <c:pt idx="21">
                  <c:v>2017T2</c:v>
                </c:pt>
                <c:pt idx="22">
                  <c:v>2017T3</c:v>
                </c:pt>
                <c:pt idx="23">
                  <c:v>2017T4</c:v>
                </c:pt>
                <c:pt idx="24">
                  <c:v>2018T1</c:v>
                </c:pt>
                <c:pt idx="25">
                  <c:v>2018T2</c:v>
                </c:pt>
                <c:pt idx="26">
                  <c:v>2018T3</c:v>
                </c:pt>
                <c:pt idx="27">
                  <c:v>2018T4</c:v>
                </c:pt>
                <c:pt idx="28">
                  <c:v>2019T1</c:v>
                </c:pt>
                <c:pt idx="29">
                  <c:v>2019T2</c:v>
                </c:pt>
                <c:pt idx="30">
                  <c:v>2019T3</c:v>
                </c:pt>
                <c:pt idx="31">
                  <c:v>2019T4</c:v>
                </c:pt>
                <c:pt idx="32">
                  <c:v>2020T1</c:v>
                </c:pt>
                <c:pt idx="33">
                  <c:v>2020T2</c:v>
                </c:pt>
                <c:pt idx="34">
                  <c:v>2020T3</c:v>
                </c:pt>
                <c:pt idx="35">
                  <c:v>2020T4</c:v>
                </c:pt>
                <c:pt idx="36">
                  <c:v>2021T1</c:v>
                </c:pt>
                <c:pt idx="37">
                  <c:v>2021T2</c:v>
                </c:pt>
                <c:pt idx="38">
                  <c:v>2021T3</c:v>
                </c:pt>
                <c:pt idx="39">
                  <c:v>2021T4</c:v>
                </c:pt>
                <c:pt idx="40">
                  <c:v>2022T1</c:v>
                </c:pt>
                <c:pt idx="41">
                  <c:v>2022T2</c:v>
                </c:pt>
                <c:pt idx="42">
                  <c:v>2022T3</c:v>
                </c:pt>
                <c:pt idx="43">
                  <c:v>2022T4</c:v>
                </c:pt>
                <c:pt idx="44">
                  <c:v>2023T1</c:v>
                </c:pt>
                <c:pt idx="45">
                  <c:v>2023T2</c:v>
                </c:pt>
                <c:pt idx="46">
                  <c:v>2023T3</c:v>
                </c:pt>
                <c:pt idx="47">
                  <c:v>2023T4</c:v>
                </c:pt>
              </c:strCache>
            </c:strRef>
          </c:cat>
          <c:val>
            <c:numRef>
              <c:f>Hoja1!$C$5:$C$53</c:f>
              <c:numCache>
                <c:formatCode>General</c:formatCode>
                <c:ptCount val="48"/>
                <c:pt idx="0">
                  <c:v>666580</c:v>
                </c:pt>
                <c:pt idx="1">
                  <c:v>678389</c:v>
                </c:pt>
                <c:pt idx="2">
                  <c:v>706809</c:v>
                </c:pt>
                <c:pt idx="3">
                  <c:v>639378</c:v>
                </c:pt>
                <c:pt idx="4">
                  <c:v>617787</c:v>
                </c:pt>
                <c:pt idx="5">
                  <c:v>497689</c:v>
                </c:pt>
                <c:pt idx="6">
                  <c:v>499087</c:v>
                </c:pt>
                <c:pt idx="7">
                  <c:v>489176</c:v>
                </c:pt>
                <c:pt idx="8">
                  <c:v>457950</c:v>
                </c:pt>
                <c:pt idx="9">
                  <c:v>430601</c:v>
                </c:pt>
                <c:pt idx="10">
                  <c:v>403263</c:v>
                </c:pt>
                <c:pt idx="11">
                  <c:v>353121</c:v>
                </c:pt>
                <c:pt idx="12">
                  <c:v>368310</c:v>
                </c:pt>
                <c:pt idx="13">
                  <c:v>378622</c:v>
                </c:pt>
                <c:pt idx="14">
                  <c:v>383662</c:v>
                </c:pt>
                <c:pt idx="15">
                  <c:v>366044</c:v>
                </c:pt>
                <c:pt idx="16">
                  <c:v>458624</c:v>
                </c:pt>
                <c:pt idx="17">
                  <c:v>392044</c:v>
                </c:pt>
                <c:pt idx="18">
                  <c:v>386608</c:v>
                </c:pt>
                <c:pt idx="19">
                  <c:v>397072</c:v>
                </c:pt>
                <c:pt idx="20">
                  <c:v>375276</c:v>
                </c:pt>
                <c:pt idx="21">
                  <c:v>382422</c:v>
                </c:pt>
                <c:pt idx="22">
                  <c:v>420734</c:v>
                </c:pt>
                <c:pt idx="23">
                  <c:v>418155</c:v>
                </c:pt>
                <c:pt idx="24">
                  <c:v>451908</c:v>
                </c:pt>
                <c:pt idx="25">
                  <c:v>435582</c:v>
                </c:pt>
                <c:pt idx="26">
                  <c:v>350916</c:v>
                </c:pt>
                <c:pt idx="27">
                  <c:v>342344</c:v>
                </c:pt>
                <c:pt idx="28">
                  <c:v>339759</c:v>
                </c:pt>
                <c:pt idx="29">
                  <c:v>335070</c:v>
                </c:pt>
                <c:pt idx="30">
                  <c:v>323354</c:v>
                </c:pt>
                <c:pt idx="31">
                  <c:v>313656</c:v>
                </c:pt>
                <c:pt idx="32">
                  <c:v>285213</c:v>
                </c:pt>
                <c:pt idx="33">
                  <c:v>277852</c:v>
                </c:pt>
                <c:pt idx="34">
                  <c:v>283611</c:v>
                </c:pt>
                <c:pt idx="35">
                  <c:v>310980</c:v>
                </c:pt>
                <c:pt idx="36">
                  <c:v>252128</c:v>
                </c:pt>
                <c:pt idx="37">
                  <c:v>258754</c:v>
                </c:pt>
                <c:pt idx="38">
                  <c:v>162052</c:v>
                </c:pt>
                <c:pt idx="39">
                  <c:v>156263</c:v>
                </c:pt>
                <c:pt idx="40">
                  <c:v>195129</c:v>
                </c:pt>
                <c:pt idx="41">
                  <c:v>196863</c:v>
                </c:pt>
                <c:pt idx="42">
                  <c:v>203988</c:v>
                </c:pt>
                <c:pt idx="43">
                  <c:v>187219</c:v>
                </c:pt>
                <c:pt idx="44">
                  <c:v>217514</c:v>
                </c:pt>
                <c:pt idx="45">
                  <c:v>302575</c:v>
                </c:pt>
                <c:pt idx="46">
                  <c:v>570005</c:v>
                </c:pt>
                <c:pt idx="47">
                  <c:v>599384</c:v>
                </c:pt>
              </c:numCache>
            </c:numRef>
          </c:val>
          <c:smooth val="0"/>
          <c:extLst>
            <c:ext xmlns:c16="http://schemas.microsoft.com/office/drawing/2014/chart" uri="{C3380CC4-5D6E-409C-BE32-E72D297353CC}">
              <c16:uniqueId val="{00000001-3218-4885-BFC9-4E61E18B21E2}"/>
            </c:ext>
          </c:extLst>
        </c:ser>
        <c:ser>
          <c:idx val="2"/>
          <c:order val="2"/>
          <c:tx>
            <c:strRef>
              <c:f>Hoja1!$D$3:$D$4</c:f>
              <c:strCache>
                <c:ptCount val="1"/>
                <c:pt idx="0">
                  <c:v>Tel. fija y banda ancha fija</c:v>
                </c:pt>
              </c:strCache>
            </c:strRef>
          </c:tx>
          <c:spPr>
            <a:ln w="28575" cap="rnd">
              <a:solidFill>
                <a:schemeClr val="accent3"/>
              </a:solidFill>
              <a:round/>
            </a:ln>
            <a:effectLst/>
          </c:spPr>
          <c:marker>
            <c:symbol val="none"/>
          </c:marker>
          <c:cat>
            <c:strRef>
              <c:f>Hoja1!$A$5:$A$53</c:f>
              <c:strCache>
                <c:ptCount val="48"/>
                <c:pt idx="0">
                  <c:v>2012T1</c:v>
                </c:pt>
                <c:pt idx="1">
                  <c:v>2012T2</c:v>
                </c:pt>
                <c:pt idx="2">
                  <c:v>2012T3</c:v>
                </c:pt>
                <c:pt idx="3">
                  <c:v>2012T4</c:v>
                </c:pt>
                <c:pt idx="4">
                  <c:v>2013T1</c:v>
                </c:pt>
                <c:pt idx="5">
                  <c:v>2013T2</c:v>
                </c:pt>
                <c:pt idx="6">
                  <c:v>2013T3</c:v>
                </c:pt>
                <c:pt idx="7">
                  <c:v>2013T4</c:v>
                </c:pt>
                <c:pt idx="8">
                  <c:v>2014T1</c:v>
                </c:pt>
                <c:pt idx="9">
                  <c:v>2014T2</c:v>
                </c:pt>
                <c:pt idx="10">
                  <c:v>2014T3</c:v>
                </c:pt>
                <c:pt idx="11">
                  <c:v>2014T4</c:v>
                </c:pt>
                <c:pt idx="12">
                  <c:v>2015T1</c:v>
                </c:pt>
                <c:pt idx="13">
                  <c:v>2015T2</c:v>
                </c:pt>
                <c:pt idx="14">
                  <c:v>2015T3</c:v>
                </c:pt>
                <c:pt idx="15">
                  <c:v>2015T4</c:v>
                </c:pt>
                <c:pt idx="16">
                  <c:v>2016T1</c:v>
                </c:pt>
                <c:pt idx="17">
                  <c:v>2016T2</c:v>
                </c:pt>
                <c:pt idx="18">
                  <c:v>2016T3</c:v>
                </c:pt>
                <c:pt idx="19">
                  <c:v>2016T4</c:v>
                </c:pt>
                <c:pt idx="20">
                  <c:v>2017T1</c:v>
                </c:pt>
                <c:pt idx="21">
                  <c:v>2017T2</c:v>
                </c:pt>
                <c:pt idx="22">
                  <c:v>2017T3</c:v>
                </c:pt>
                <c:pt idx="23">
                  <c:v>2017T4</c:v>
                </c:pt>
                <c:pt idx="24">
                  <c:v>2018T1</c:v>
                </c:pt>
                <c:pt idx="25">
                  <c:v>2018T2</c:v>
                </c:pt>
                <c:pt idx="26">
                  <c:v>2018T3</c:v>
                </c:pt>
                <c:pt idx="27">
                  <c:v>2018T4</c:v>
                </c:pt>
                <c:pt idx="28">
                  <c:v>2019T1</c:v>
                </c:pt>
                <c:pt idx="29">
                  <c:v>2019T2</c:v>
                </c:pt>
                <c:pt idx="30">
                  <c:v>2019T3</c:v>
                </c:pt>
                <c:pt idx="31">
                  <c:v>2019T4</c:v>
                </c:pt>
                <c:pt idx="32">
                  <c:v>2020T1</c:v>
                </c:pt>
                <c:pt idx="33">
                  <c:v>2020T2</c:v>
                </c:pt>
                <c:pt idx="34">
                  <c:v>2020T3</c:v>
                </c:pt>
                <c:pt idx="35">
                  <c:v>2020T4</c:v>
                </c:pt>
                <c:pt idx="36">
                  <c:v>2021T1</c:v>
                </c:pt>
                <c:pt idx="37">
                  <c:v>2021T2</c:v>
                </c:pt>
                <c:pt idx="38">
                  <c:v>2021T3</c:v>
                </c:pt>
                <c:pt idx="39">
                  <c:v>2021T4</c:v>
                </c:pt>
                <c:pt idx="40">
                  <c:v>2022T1</c:v>
                </c:pt>
                <c:pt idx="41">
                  <c:v>2022T2</c:v>
                </c:pt>
                <c:pt idx="42">
                  <c:v>2022T3</c:v>
                </c:pt>
                <c:pt idx="43">
                  <c:v>2022T4</c:v>
                </c:pt>
                <c:pt idx="44">
                  <c:v>2023T1</c:v>
                </c:pt>
                <c:pt idx="45">
                  <c:v>2023T2</c:v>
                </c:pt>
                <c:pt idx="46">
                  <c:v>2023T3</c:v>
                </c:pt>
                <c:pt idx="47">
                  <c:v>2023T4</c:v>
                </c:pt>
              </c:strCache>
            </c:strRef>
          </c:cat>
          <c:val>
            <c:numRef>
              <c:f>Hoja1!$D$5:$D$53</c:f>
              <c:numCache>
                <c:formatCode>General</c:formatCode>
                <c:ptCount val="48"/>
                <c:pt idx="0">
                  <c:v>8147813</c:v>
                </c:pt>
                <c:pt idx="1">
                  <c:v>8199391</c:v>
                </c:pt>
                <c:pt idx="2">
                  <c:v>8200190</c:v>
                </c:pt>
                <c:pt idx="3">
                  <c:v>7415598</c:v>
                </c:pt>
                <c:pt idx="4">
                  <c:v>6598087</c:v>
                </c:pt>
                <c:pt idx="5">
                  <c:v>5878953</c:v>
                </c:pt>
                <c:pt idx="6">
                  <c:v>5041252</c:v>
                </c:pt>
                <c:pt idx="7">
                  <c:v>4328357</c:v>
                </c:pt>
                <c:pt idx="8">
                  <c:v>4124967</c:v>
                </c:pt>
                <c:pt idx="9">
                  <c:v>3838814</c:v>
                </c:pt>
                <c:pt idx="10">
                  <c:v>3590231</c:v>
                </c:pt>
                <c:pt idx="11">
                  <c:v>3433777</c:v>
                </c:pt>
                <c:pt idx="12">
                  <c:v>3172374</c:v>
                </c:pt>
                <c:pt idx="13">
                  <c:v>3023298</c:v>
                </c:pt>
                <c:pt idx="14">
                  <c:v>2711061</c:v>
                </c:pt>
                <c:pt idx="15">
                  <c:v>2581811</c:v>
                </c:pt>
                <c:pt idx="16">
                  <c:v>2413694</c:v>
                </c:pt>
                <c:pt idx="17">
                  <c:v>2302022</c:v>
                </c:pt>
                <c:pt idx="18">
                  <c:v>2262751</c:v>
                </c:pt>
                <c:pt idx="19">
                  <c:v>2191375</c:v>
                </c:pt>
                <c:pt idx="20">
                  <c:v>2063127</c:v>
                </c:pt>
                <c:pt idx="21">
                  <c:v>2047310</c:v>
                </c:pt>
                <c:pt idx="22">
                  <c:v>2047811</c:v>
                </c:pt>
                <c:pt idx="23">
                  <c:v>2029956</c:v>
                </c:pt>
                <c:pt idx="24">
                  <c:v>1931648</c:v>
                </c:pt>
                <c:pt idx="25">
                  <c:v>1880924</c:v>
                </c:pt>
                <c:pt idx="26">
                  <c:v>1874410</c:v>
                </c:pt>
                <c:pt idx="27">
                  <c:v>1887510</c:v>
                </c:pt>
                <c:pt idx="28">
                  <c:v>1936825</c:v>
                </c:pt>
                <c:pt idx="29">
                  <c:v>1864806</c:v>
                </c:pt>
                <c:pt idx="30">
                  <c:v>1888664</c:v>
                </c:pt>
                <c:pt idx="31">
                  <c:v>1855312</c:v>
                </c:pt>
                <c:pt idx="32">
                  <c:v>1872775</c:v>
                </c:pt>
                <c:pt idx="33">
                  <c:v>1904948</c:v>
                </c:pt>
                <c:pt idx="34">
                  <c:v>1871739</c:v>
                </c:pt>
                <c:pt idx="35">
                  <c:v>1831321</c:v>
                </c:pt>
                <c:pt idx="36">
                  <c:v>1901092</c:v>
                </c:pt>
                <c:pt idx="37">
                  <c:v>1916651</c:v>
                </c:pt>
                <c:pt idx="38">
                  <c:v>1980160</c:v>
                </c:pt>
                <c:pt idx="39">
                  <c:v>2057197</c:v>
                </c:pt>
                <c:pt idx="40">
                  <c:v>2052465</c:v>
                </c:pt>
                <c:pt idx="41">
                  <c:v>1959354</c:v>
                </c:pt>
                <c:pt idx="42">
                  <c:v>2006887</c:v>
                </c:pt>
                <c:pt idx="43">
                  <c:v>2047826</c:v>
                </c:pt>
                <c:pt idx="44">
                  <c:v>2151273</c:v>
                </c:pt>
                <c:pt idx="45">
                  <c:v>2250548</c:v>
                </c:pt>
                <c:pt idx="46">
                  <c:v>2180594</c:v>
                </c:pt>
                <c:pt idx="47">
                  <c:v>2199948</c:v>
                </c:pt>
              </c:numCache>
            </c:numRef>
          </c:val>
          <c:smooth val="0"/>
          <c:extLst>
            <c:ext xmlns:c16="http://schemas.microsoft.com/office/drawing/2014/chart" uri="{C3380CC4-5D6E-409C-BE32-E72D297353CC}">
              <c16:uniqueId val="{00000002-3218-4885-BFC9-4E61E18B21E2}"/>
            </c:ext>
          </c:extLst>
        </c:ser>
        <c:ser>
          <c:idx val="3"/>
          <c:order val="3"/>
          <c:tx>
            <c:strRef>
              <c:f>Hoja1!$E$3:$E$4</c:f>
              <c:strCache>
                <c:ptCount val="1"/>
                <c:pt idx="0">
                  <c:v>Tel. fija, banda ancha fija y TV de pago</c:v>
                </c:pt>
              </c:strCache>
            </c:strRef>
          </c:tx>
          <c:spPr>
            <a:ln w="28575" cap="rnd">
              <a:solidFill>
                <a:schemeClr val="accent4"/>
              </a:solidFill>
              <a:round/>
            </a:ln>
            <a:effectLst/>
          </c:spPr>
          <c:marker>
            <c:symbol val="none"/>
          </c:marker>
          <c:cat>
            <c:strRef>
              <c:f>Hoja1!$A$5:$A$53</c:f>
              <c:strCache>
                <c:ptCount val="48"/>
                <c:pt idx="0">
                  <c:v>2012T1</c:v>
                </c:pt>
                <c:pt idx="1">
                  <c:v>2012T2</c:v>
                </c:pt>
                <c:pt idx="2">
                  <c:v>2012T3</c:v>
                </c:pt>
                <c:pt idx="3">
                  <c:v>2012T4</c:v>
                </c:pt>
                <c:pt idx="4">
                  <c:v>2013T1</c:v>
                </c:pt>
                <c:pt idx="5">
                  <c:v>2013T2</c:v>
                </c:pt>
                <c:pt idx="6">
                  <c:v>2013T3</c:v>
                </c:pt>
                <c:pt idx="7">
                  <c:v>2013T4</c:v>
                </c:pt>
                <c:pt idx="8">
                  <c:v>2014T1</c:v>
                </c:pt>
                <c:pt idx="9">
                  <c:v>2014T2</c:v>
                </c:pt>
                <c:pt idx="10">
                  <c:v>2014T3</c:v>
                </c:pt>
                <c:pt idx="11">
                  <c:v>2014T4</c:v>
                </c:pt>
                <c:pt idx="12">
                  <c:v>2015T1</c:v>
                </c:pt>
                <c:pt idx="13">
                  <c:v>2015T2</c:v>
                </c:pt>
                <c:pt idx="14">
                  <c:v>2015T3</c:v>
                </c:pt>
                <c:pt idx="15">
                  <c:v>2015T4</c:v>
                </c:pt>
                <c:pt idx="16">
                  <c:v>2016T1</c:v>
                </c:pt>
                <c:pt idx="17">
                  <c:v>2016T2</c:v>
                </c:pt>
                <c:pt idx="18">
                  <c:v>2016T3</c:v>
                </c:pt>
                <c:pt idx="19">
                  <c:v>2016T4</c:v>
                </c:pt>
                <c:pt idx="20">
                  <c:v>2017T1</c:v>
                </c:pt>
                <c:pt idx="21">
                  <c:v>2017T2</c:v>
                </c:pt>
                <c:pt idx="22">
                  <c:v>2017T3</c:v>
                </c:pt>
                <c:pt idx="23">
                  <c:v>2017T4</c:v>
                </c:pt>
                <c:pt idx="24">
                  <c:v>2018T1</c:v>
                </c:pt>
                <c:pt idx="25">
                  <c:v>2018T2</c:v>
                </c:pt>
                <c:pt idx="26">
                  <c:v>2018T3</c:v>
                </c:pt>
                <c:pt idx="27">
                  <c:v>2018T4</c:v>
                </c:pt>
                <c:pt idx="28">
                  <c:v>2019T1</c:v>
                </c:pt>
                <c:pt idx="29">
                  <c:v>2019T2</c:v>
                </c:pt>
                <c:pt idx="30">
                  <c:v>2019T3</c:v>
                </c:pt>
                <c:pt idx="31">
                  <c:v>2019T4</c:v>
                </c:pt>
                <c:pt idx="32">
                  <c:v>2020T1</c:v>
                </c:pt>
                <c:pt idx="33">
                  <c:v>2020T2</c:v>
                </c:pt>
                <c:pt idx="34">
                  <c:v>2020T3</c:v>
                </c:pt>
                <c:pt idx="35">
                  <c:v>2020T4</c:v>
                </c:pt>
                <c:pt idx="36">
                  <c:v>2021T1</c:v>
                </c:pt>
                <c:pt idx="37">
                  <c:v>2021T2</c:v>
                </c:pt>
                <c:pt idx="38">
                  <c:v>2021T3</c:v>
                </c:pt>
                <c:pt idx="39">
                  <c:v>2021T4</c:v>
                </c:pt>
                <c:pt idx="40">
                  <c:v>2022T1</c:v>
                </c:pt>
                <c:pt idx="41">
                  <c:v>2022T2</c:v>
                </c:pt>
                <c:pt idx="42">
                  <c:v>2022T3</c:v>
                </c:pt>
                <c:pt idx="43">
                  <c:v>2022T4</c:v>
                </c:pt>
                <c:pt idx="44">
                  <c:v>2023T1</c:v>
                </c:pt>
                <c:pt idx="45">
                  <c:v>2023T2</c:v>
                </c:pt>
                <c:pt idx="46">
                  <c:v>2023T3</c:v>
                </c:pt>
                <c:pt idx="47">
                  <c:v>2023T4</c:v>
                </c:pt>
              </c:strCache>
            </c:strRef>
          </c:cat>
          <c:val>
            <c:numRef>
              <c:f>Hoja1!$E$5:$E$53</c:f>
              <c:numCache>
                <c:formatCode>General</c:formatCode>
                <c:ptCount val="48"/>
                <c:pt idx="0">
                  <c:v>1773602</c:v>
                </c:pt>
                <c:pt idx="1">
                  <c:v>1761223</c:v>
                </c:pt>
                <c:pt idx="2">
                  <c:v>1735457</c:v>
                </c:pt>
                <c:pt idx="3">
                  <c:v>1512262</c:v>
                </c:pt>
                <c:pt idx="4">
                  <c:v>1359196</c:v>
                </c:pt>
                <c:pt idx="5">
                  <c:v>1165480</c:v>
                </c:pt>
                <c:pt idx="6">
                  <c:v>972812</c:v>
                </c:pt>
                <c:pt idx="7">
                  <c:v>971557</c:v>
                </c:pt>
                <c:pt idx="8">
                  <c:v>751918</c:v>
                </c:pt>
                <c:pt idx="9">
                  <c:v>672056</c:v>
                </c:pt>
                <c:pt idx="10">
                  <c:v>612726</c:v>
                </c:pt>
                <c:pt idx="11">
                  <c:v>652018</c:v>
                </c:pt>
                <c:pt idx="12">
                  <c:v>588468</c:v>
                </c:pt>
                <c:pt idx="13">
                  <c:v>581321</c:v>
                </c:pt>
                <c:pt idx="14">
                  <c:v>536724</c:v>
                </c:pt>
                <c:pt idx="15">
                  <c:v>536773</c:v>
                </c:pt>
                <c:pt idx="16">
                  <c:v>414188</c:v>
                </c:pt>
                <c:pt idx="17">
                  <c:v>388872</c:v>
                </c:pt>
                <c:pt idx="18">
                  <c:v>390750</c:v>
                </c:pt>
                <c:pt idx="19">
                  <c:v>245186</c:v>
                </c:pt>
                <c:pt idx="20">
                  <c:v>253107</c:v>
                </c:pt>
                <c:pt idx="21">
                  <c:v>241093</c:v>
                </c:pt>
                <c:pt idx="22">
                  <c:v>237232</c:v>
                </c:pt>
                <c:pt idx="23">
                  <c:v>221806</c:v>
                </c:pt>
                <c:pt idx="24">
                  <c:v>194746</c:v>
                </c:pt>
                <c:pt idx="25">
                  <c:v>185518</c:v>
                </c:pt>
                <c:pt idx="26">
                  <c:v>198506</c:v>
                </c:pt>
                <c:pt idx="27">
                  <c:v>179754</c:v>
                </c:pt>
                <c:pt idx="28">
                  <c:v>162075</c:v>
                </c:pt>
                <c:pt idx="29">
                  <c:v>152965</c:v>
                </c:pt>
                <c:pt idx="30">
                  <c:v>164516</c:v>
                </c:pt>
                <c:pt idx="31">
                  <c:v>154644</c:v>
                </c:pt>
                <c:pt idx="32">
                  <c:v>141006</c:v>
                </c:pt>
                <c:pt idx="33">
                  <c:v>144637</c:v>
                </c:pt>
                <c:pt idx="34">
                  <c:v>148454</c:v>
                </c:pt>
                <c:pt idx="35">
                  <c:v>127127</c:v>
                </c:pt>
                <c:pt idx="36">
                  <c:v>122566</c:v>
                </c:pt>
                <c:pt idx="37">
                  <c:v>115860</c:v>
                </c:pt>
                <c:pt idx="38">
                  <c:v>104582</c:v>
                </c:pt>
                <c:pt idx="39">
                  <c:v>99469</c:v>
                </c:pt>
                <c:pt idx="40">
                  <c:v>112652</c:v>
                </c:pt>
                <c:pt idx="41">
                  <c:v>106497</c:v>
                </c:pt>
                <c:pt idx="42">
                  <c:v>107581</c:v>
                </c:pt>
                <c:pt idx="43">
                  <c:v>100382</c:v>
                </c:pt>
                <c:pt idx="44">
                  <c:v>78329</c:v>
                </c:pt>
                <c:pt idx="45">
                  <c:v>75748</c:v>
                </c:pt>
                <c:pt idx="46">
                  <c:v>226451</c:v>
                </c:pt>
                <c:pt idx="47">
                  <c:v>223136</c:v>
                </c:pt>
              </c:numCache>
            </c:numRef>
          </c:val>
          <c:smooth val="0"/>
          <c:extLst>
            <c:ext xmlns:c16="http://schemas.microsoft.com/office/drawing/2014/chart" uri="{C3380CC4-5D6E-409C-BE32-E72D297353CC}">
              <c16:uniqueId val="{00000003-3218-4885-BFC9-4E61E18B21E2}"/>
            </c:ext>
          </c:extLst>
        </c:ser>
        <c:ser>
          <c:idx val="4"/>
          <c:order val="4"/>
          <c:tx>
            <c:strRef>
              <c:f>Hoja1!$F$3:$F$4</c:f>
              <c:strCache>
                <c:ptCount val="1"/>
                <c:pt idx="0">
                  <c:v>Tel. fija, banda ancha fija, tel. móvil y banda ancha móvil</c:v>
                </c:pt>
              </c:strCache>
            </c:strRef>
          </c:tx>
          <c:spPr>
            <a:ln w="28575" cap="rnd">
              <a:solidFill>
                <a:schemeClr val="accent5"/>
              </a:solidFill>
              <a:round/>
            </a:ln>
            <a:effectLst/>
          </c:spPr>
          <c:marker>
            <c:symbol val="none"/>
          </c:marker>
          <c:cat>
            <c:strRef>
              <c:f>Hoja1!$A$5:$A$53</c:f>
              <c:strCache>
                <c:ptCount val="48"/>
                <c:pt idx="0">
                  <c:v>2012T1</c:v>
                </c:pt>
                <c:pt idx="1">
                  <c:v>2012T2</c:v>
                </c:pt>
                <c:pt idx="2">
                  <c:v>2012T3</c:v>
                </c:pt>
                <c:pt idx="3">
                  <c:v>2012T4</c:v>
                </c:pt>
                <c:pt idx="4">
                  <c:v>2013T1</c:v>
                </c:pt>
                <c:pt idx="5">
                  <c:v>2013T2</c:v>
                </c:pt>
                <c:pt idx="6">
                  <c:v>2013T3</c:v>
                </c:pt>
                <c:pt idx="7">
                  <c:v>2013T4</c:v>
                </c:pt>
                <c:pt idx="8">
                  <c:v>2014T1</c:v>
                </c:pt>
                <c:pt idx="9">
                  <c:v>2014T2</c:v>
                </c:pt>
                <c:pt idx="10">
                  <c:v>2014T3</c:v>
                </c:pt>
                <c:pt idx="11">
                  <c:v>2014T4</c:v>
                </c:pt>
                <c:pt idx="12">
                  <c:v>2015T1</c:v>
                </c:pt>
                <c:pt idx="13">
                  <c:v>2015T2</c:v>
                </c:pt>
                <c:pt idx="14">
                  <c:v>2015T3</c:v>
                </c:pt>
                <c:pt idx="15">
                  <c:v>2015T4</c:v>
                </c:pt>
                <c:pt idx="16">
                  <c:v>2016T1</c:v>
                </c:pt>
                <c:pt idx="17">
                  <c:v>2016T2</c:v>
                </c:pt>
                <c:pt idx="18">
                  <c:v>2016T3</c:v>
                </c:pt>
                <c:pt idx="19">
                  <c:v>2016T4</c:v>
                </c:pt>
                <c:pt idx="20">
                  <c:v>2017T1</c:v>
                </c:pt>
                <c:pt idx="21">
                  <c:v>2017T2</c:v>
                </c:pt>
                <c:pt idx="22">
                  <c:v>2017T3</c:v>
                </c:pt>
                <c:pt idx="23">
                  <c:v>2017T4</c:v>
                </c:pt>
                <c:pt idx="24">
                  <c:v>2018T1</c:v>
                </c:pt>
                <c:pt idx="25">
                  <c:v>2018T2</c:v>
                </c:pt>
                <c:pt idx="26">
                  <c:v>2018T3</c:v>
                </c:pt>
                <c:pt idx="27">
                  <c:v>2018T4</c:v>
                </c:pt>
                <c:pt idx="28">
                  <c:v>2019T1</c:v>
                </c:pt>
                <c:pt idx="29">
                  <c:v>2019T2</c:v>
                </c:pt>
                <c:pt idx="30">
                  <c:v>2019T3</c:v>
                </c:pt>
                <c:pt idx="31">
                  <c:v>2019T4</c:v>
                </c:pt>
                <c:pt idx="32">
                  <c:v>2020T1</c:v>
                </c:pt>
                <c:pt idx="33">
                  <c:v>2020T2</c:v>
                </c:pt>
                <c:pt idx="34">
                  <c:v>2020T3</c:v>
                </c:pt>
                <c:pt idx="35">
                  <c:v>2020T4</c:v>
                </c:pt>
                <c:pt idx="36">
                  <c:v>2021T1</c:v>
                </c:pt>
                <c:pt idx="37">
                  <c:v>2021T2</c:v>
                </c:pt>
                <c:pt idx="38">
                  <c:v>2021T3</c:v>
                </c:pt>
                <c:pt idx="39">
                  <c:v>2021T4</c:v>
                </c:pt>
                <c:pt idx="40">
                  <c:v>2022T1</c:v>
                </c:pt>
                <c:pt idx="41">
                  <c:v>2022T2</c:v>
                </c:pt>
                <c:pt idx="42">
                  <c:v>2022T3</c:v>
                </c:pt>
                <c:pt idx="43">
                  <c:v>2022T4</c:v>
                </c:pt>
                <c:pt idx="44">
                  <c:v>2023T1</c:v>
                </c:pt>
                <c:pt idx="45">
                  <c:v>2023T2</c:v>
                </c:pt>
                <c:pt idx="46">
                  <c:v>2023T3</c:v>
                </c:pt>
                <c:pt idx="47">
                  <c:v>2023T4</c:v>
                </c:pt>
              </c:strCache>
            </c:strRef>
          </c:cat>
          <c:val>
            <c:numRef>
              <c:f>Hoja1!$F$5:$F$53</c:f>
              <c:numCache>
                <c:formatCode>General</c:formatCode>
                <c:ptCount val="48"/>
                <c:pt idx="3">
                  <c:v>1062107</c:v>
                </c:pt>
                <c:pt idx="4">
                  <c:v>2105926</c:v>
                </c:pt>
                <c:pt idx="5">
                  <c:v>3092439</c:v>
                </c:pt>
                <c:pt idx="6">
                  <c:v>4165548</c:v>
                </c:pt>
                <c:pt idx="7">
                  <c:v>4988640</c:v>
                </c:pt>
                <c:pt idx="8">
                  <c:v>5496882</c:v>
                </c:pt>
                <c:pt idx="9">
                  <c:v>5662213</c:v>
                </c:pt>
                <c:pt idx="10">
                  <c:v>5728316</c:v>
                </c:pt>
                <c:pt idx="11">
                  <c:v>5826588</c:v>
                </c:pt>
                <c:pt idx="12">
                  <c:v>6004524</c:v>
                </c:pt>
                <c:pt idx="13">
                  <c:v>6079774</c:v>
                </c:pt>
                <c:pt idx="14">
                  <c:v>6119303</c:v>
                </c:pt>
                <c:pt idx="15">
                  <c:v>6055061</c:v>
                </c:pt>
                <c:pt idx="16">
                  <c:v>6056998</c:v>
                </c:pt>
                <c:pt idx="17">
                  <c:v>6061136</c:v>
                </c:pt>
                <c:pt idx="18">
                  <c:v>6036486</c:v>
                </c:pt>
                <c:pt idx="19">
                  <c:v>6222689</c:v>
                </c:pt>
                <c:pt idx="20">
                  <c:v>6435323</c:v>
                </c:pt>
                <c:pt idx="21">
                  <c:v>6378287</c:v>
                </c:pt>
                <c:pt idx="22">
                  <c:v>6236239</c:v>
                </c:pt>
                <c:pt idx="23">
                  <c:v>6221586</c:v>
                </c:pt>
                <c:pt idx="24">
                  <c:v>6260377</c:v>
                </c:pt>
                <c:pt idx="25">
                  <c:v>6331492</c:v>
                </c:pt>
                <c:pt idx="26">
                  <c:v>6359212</c:v>
                </c:pt>
                <c:pt idx="27">
                  <c:v>6324713</c:v>
                </c:pt>
                <c:pt idx="28">
                  <c:v>6366802</c:v>
                </c:pt>
                <c:pt idx="29">
                  <c:v>6499152</c:v>
                </c:pt>
                <c:pt idx="30">
                  <c:v>6488387</c:v>
                </c:pt>
                <c:pt idx="31">
                  <c:v>6436412</c:v>
                </c:pt>
                <c:pt idx="32">
                  <c:v>6370636</c:v>
                </c:pt>
                <c:pt idx="33">
                  <c:v>6388864</c:v>
                </c:pt>
                <c:pt idx="34">
                  <c:v>6459434</c:v>
                </c:pt>
                <c:pt idx="35">
                  <c:v>6477946</c:v>
                </c:pt>
                <c:pt idx="36">
                  <c:v>6533225</c:v>
                </c:pt>
                <c:pt idx="37">
                  <c:v>6628870</c:v>
                </c:pt>
                <c:pt idx="38">
                  <c:v>6979159</c:v>
                </c:pt>
                <c:pt idx="39">
                  <c:v>6987677</c:v>
                </c:pt>
                <c:pt idx="40">
                  <c:v>6993175</c:v>
                </c:pt>
                <c:pt idx="41">
                  <c:v>7129585</c:v>
                </c:pt>
                <c:pt idx="42">
                  <c:v>6620234</c:v>
                </c:pt>
                <c:pt idx="43">
                  <c:v>6483468</c:v>
                </c:pt>
                <c:pt idx="44">
                  <c:v>6499549</c:v>
                </c:pt>
                <c:pt idx="45">
                  <c:v>6556050</c:v>
                </c:pt>
                <c:pt idx="46">
                  <c:v>5822421</c:v>
                </c:pt>
                <c:pt idx="47">
                  <c:v>5837777</c:v>
                </c:pt>
              </c:numCache>
            </c:numRef>
          </c:val>
          <c:smooth val="0"/>
          <c:extLst>
            <c:ext xmlns:c16="http://schemas.microsoft.com/office/drawing/2014/chart" uri="{C3380CC4-5D6E-409C-BE32-E72D297353CC}">
              <c16:uniqueId val="{00000004-3218-4885-BFC9-4E61E18B21E2}"/>
            </c:ext>
          </c:extLst>
        </c:ser>
        <c:ser>
          <c:idx val="5"/>
          <c:order val="5"/>
          <c:tx>
            <c:strRef>
              <c:f>Hoja1!$G$3:$G$4</c:f>
              <c:strCache>
                <c:ptCount val="1"/>
                <c:pt idx="0">
                  <c:v>Tel. fija, banda ancha fija, TV de pago, tel. móvil y banda ancha móvil</c:v>
                </c:pt>
              </c:strCache>
            </c:strRef>
          </c:tx>
          <c:spPr>
            <a:ln w="28575" cap="rnd">
              <a:solidFill>
                <a:schemeClr val="accent6"/>
              </a:solidFill>
              <a:round/>
            </a:ln>
            <a:effectLst/>
          </c:spPr>
          <c:marker>
            <c:symbol val="none"/>
          </c:marker>
          <c:cat>
            <c:strRef>
              <c:f>Hoja1!$A$5:$A$53</c:f>
              <c:strCache>
                <c:ptCount val="48"/>
                <c:pt idx="0">
                  <c:v>2012T1</c:v>
                </c:pt>
                <c:pt idx="1">
                  <c:v>2012T2</c:v>
                </c:pt>
                <c:pt idx="2">
                  <c:v>2012T3</c:v>
                </c:pt>
                <c:pt idx="3">
                  <c:v>2012T4</c:v>
                </c:pt>
                <c:pt idx="4">
                  <c:v>2013T1</c:v>
                </c:pt>
                <c:pt idx="5">
                  <c:v>2013T2</c:v>
                </c:pt>
                <c:pt idx="6">
                  <c:v>2013T3</c:v>
                </c:pt>
                <c:pt idx="7">
                  <c:v>2013T4</c:v>
                </c:pt>
                <c:pt idx="8">
                  <c:v>2014T1</c:v>
                </c:pt>
                <c:pt idx="9">
                  <c:v>2014T2</c:v>
                </c:pt>
                <c:pt idx="10">
                  <c:v>2014T3</c:v>
                </c:pt>
                <c:pt idx="11">
                  <c:v>2014T4</c:v>
                </c:pt>
                <c:pt idx="12">
                  <c:v>2015T1</c:v>
                </c:pt>
                <c:pt idx="13">
                  <c:v>2015T2</c:v>
                </c:pt>
                <c:pt idx="14">
                  <c:v>2015T3</c:v>
                </c:pt>
                <c:pt idx="15">
                  <c:v>2015T4</c:v>
                </c:pt>
                <c:pt idx="16">
                  <c:v>2016T1</c:v>
                </c:pt>
                <c:pt idx="17">
                  <c:v>2016T2</c:v>
                </c:pt>
                <c:pt idx="18">
                  <c:v>2016T3</c:v>
                </c:pt>
                <c:pt idx="19">
                  <c:v>2016T4</c:v>
                </c:pt>
                <c:pt idx="20">
                  <c:v>2017T1</c:v>
                </c:pt>
                <c:pt idx="21">
                  <c:v>2017T2</c:v>
                </c:pt>
                <c:pt idx="22">
                  <c:v>2017T3</c:v>
                </c:pt>
                <c:pt idx="23">
                  <c:v>2017T4</c:v>
                </c:pt>
                <c:pt idx="24">
                  <c:v>2018T1</c:v>
                </c:pt>
                <c:pt idx="25">
                  <c:v>2018T2</c:v>
                </c:pt>
                <c:pt idx="26">
                  <c:v>2018T3</c:v>
                </c:pt>
                <c:pt idx="27">
                  <c:v>2018T4</c:v>
                </c:pt>
                <c:pt idx="28">
                  <c:v>2019T1</c:v>
                </c:pt>
                <c:pt idx="29">
                  <c:v>2019T2</c:v>
                </c:pt>
                <c:pt idx="30">
                  <c:v>2019T3</c:v>
                </c:pt>
                <c:pt idx="31">
                  <c:v>2019T4</c:v>
                </c:pt>
                <c:pt idx="32">
                  <c:v>2020T1</c:v>
                </c:pt>
                <c:pt idx="33">
                  <c:v>2020T2</c:v>
                </c:pt>
                <c:pt idx="34">
                  <c:v>2020T3</c:v>
                </c:pt>
                <c:pt idx="35">
                  <c:v>2020T4</c:v>
                </c:pt>
                <c:pt idx="36">
                  <c:v>2021T1</c:v>
                </c:pt>
                <c:pt idx="37">
                  <c:v>2021T2</c:v>
                </c:pt>
                <c:pt idx="38">
                  <c:v>2021T3</c:v>
                </c:pt>
                <c:pt idx="39">
                  <c:v>2021T4</c:v>
                </c:pt>
                <c:pt idx="40">
                  <c:v>2022T1</c:v>
                </c:pt>
                <c:pt idx="41">
                  <c:v>2022T2</c:v>
                </c:pt>
                <c:pt idx="42">
                  <c:v>2022T3</c:v>
                </c:pt>
                <c:pt idx="43">
                  <c:v>2022T4</c:v>
                </c:pt>
                <c:pt idx="44">
                  <c:v>2023T1</c:v>
                </c:pt>
                <c:pt idx="45">
                  <c:v>2023T2</c:v>
                </c:pt>
                <c:pt idx="46">
                  <c:v>2023T3</c:v>
                </c:pt>
                <c:pt idx="47">
                  <c:v>2023T4</c:v>
                </c:pt>
              </c:strCache>
            </c:strRef>
          </c:cat>
          <c:val>
            <c:numRef>
              <c:f>Hoja1!$G$5:$G$53</c:f>
              <c:numCache>
                <c:formatCode>General</c:formatCode>
                <c:ptCount val="48"/>
                <c:pt idx="3">
                  <c:v>146132</c:v>
                </c:pt>
                <c:pt idx="4">
                  <c:v>217912</c:v>
                </c:pt>
                <c:pt idx="5">
                  <c:v>315337</c:v>
                </c:pt>
                <c:pt idx="6">
                  <c:v>572303</c:v>
                </c:pt>
                <c:pt idx="7">
                  <c:v>699645</c:v>
                </c:pt>
                <c:pt idx="8">
                  <c:v>1044692</c:v>
                </c:pt>
                <c:pt idx="9">
                  <c:v>1479258</c:v>
                </c:pt>
                <c:pt idx="10">
                  <c:v>1898477</c:v>
                </c:pt>
                <c:pt idx="11">
                  <c:v>2201439</c:v>
                </c:pt>
                <c:pt idx="12">
                  <c:v>2565818</c:v>
                </c:pt>
                <c:pt idx="13">
                  <c:v>2741670</c:v>
                </c:pt>
                <c:pt idx="14">
                  <c:v>3171777</c:v>
                </c:pt>
                <c:pt idx="15">
                  <c:v>3594880</c:v>
                </c:pt>
                <c:pt idx="16">
                  <c:v>4024788</c:v>
                </c:pt>
                <c:pt idx="17">
                  <c:v>4309249</c:v>
                </c:pt>
                <c:pt idx="18">
                  <c:v>4501278</c:v>
                </c:pt>
                <c:pt idx="19">
                  <c:v>4752155</c:v>
                </c:pt>
                <c:pt idx="20">
                  <c:v>4851347</c:v>
                </c:pt>
                <c:pt idx="21">
                  <c:v>5002973</c:v>
                </c:pt>
                <c:pt idx="22">
                  <c:v>5251557</c:v>
                </c:pt>
                <c:pt idx="23">
                  <c:v>5459087</c:v>
                </c:pt>
                <c:pt idx="24">
                  <c:v>5614806</c:v>
                </c:pt>
                <c:pt idx="25">
                  <c:v>5652455</c:v>
                </c:pt>
                <c:pt idx="26">
                  <c:v>5761097</c:v>
                </c:pt>
                <c:pt idx="27">
                  <c:v>5908237</c:v>
                </c:pt>
                <c:pt idx="28">
                  <c:v>5989956</c:v>
                </c:pt>
                <c:pt idx="29">
                  <c:v>5955407</c:v>
                </c:pt>
                <c:pt idx="30">
                  <c:v>5987915</c:v>
                </c:pt>
                <c:pt idx="31">
                  <c:v>6081478</c:v>
                </c:pt>
                <c:pt idx="32">
                  <c:v>6114729</c:v>
                </c:pt>
                <c:pt idx="33">
                  <c:v>6110437</c:v>
                </c:pt>
                <c:pt idx="34">
                  <c:v>6172363</c:v>
                </c:pt>
                <c:pt idx="35">
                  <c:v>6179783</c:v>
                </c:pt>
                <c:pt idx="36">
                  <c:v>6133824</c:v>
                </c:pt>
                <c:pt idx="37">
                  <c:v>6017376</c:v>
                </c:pt>
                <c:pt idx="38">
                  <c:v>5605281</c:v>
                </c:pt>
                <c:pt idx="39">
                  <c:v>5514432</c:v>
                </c:pt>
                <c:pt idx="40">
                  <c:v>5447533</c:v>
                </c:pt>
                <c:pt idx="41">
                  <c:v>5381999</c:v>
                </c:pt>
                <c:pt idx="42">
                  <c:v>5829172</c:v>
                </c:pt>
                <c:pt idx="43">
                  <c:v>5904724</c:v>
                </c:pt>
                <c:pt idx="44">
                  <c:v>5775971</c:v>
                </c:pt>
                <c:pt idx="45">
                  <c:v>5629515</c:v>
                </c:pt>
                <c:pt idx="46">
                  <c:v>6402638</c:v>
                </c:pt>
                <c:pt idx="47">
                  <c:v>6382482</c:v>
                </c:pt>
              </c:numCache>
            </c:numRef>
          </c:val>
          <c:smooth val="0"/>
          <c:extLst>
            <c:ext xmlns:c16="http://schemas.microsoft.com/office/drawing/2014/chart" uri="{C3380CC4-5D6E-409C-BE32-E72D297353CC}">
              <c16:uniqueId val="{00000005-3218-4885-BFC9-4E61E18B21E2}"/>
            </c:ext>
          </c:extLst>
        </c:ser>
        <c:dLbls>
          <c:showLegendKey val="0"/>
          <c:showVal val="0"/>
          <c:showCatName val="0"/>
          <c:showSerName val="0"/>
          <c:showPercent val="0"/>
          <c:showBubbleSize val="0"/>
        </c:dLbls>
        <c:smooth val="0"/>
        <c:axId val="1605436319"/>
        <c:axId val="1605455999"/>
      </c:lineChart>
      <c:catAx>
        <c:axId val="1605436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05455999"/>
        <c:crosses val="autoZero"/>
        <c:auto val="1"/>
        <c:lblAlgn val="ctr"/>
        <c:lblOffset val="100"/>
        <c:noMultiLvlLbl val="0"/>
      </c:catAx>
      <c:valAx>
        <c:axId val="1605455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0543631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[ds_2280_1.csv]Hoja2!TablaDinámica6</c:name>
    <c:fmtId val="10"/>
  </c:pivotSource>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Hoja2!$B$3:$B$4</c:f>
              <c:strCache>
                <c:ptCount val="1"/>
                <c:pt idx="0">
                  <c:v>Contenidos audiovisuales</c:v>
                </c:pt>
              </c:strCache>
            </c:strRef>
          </c:tx>
          <c:spPr>
            <a:ln w="28575" cap="rnd">
              <a:solidFill>
                <a:schemeClr val="accent1"/>
              </a:solidFill>
              <a:round/>
            </a:ln>
            <a:effectLst/>
          </c:spPr>
          <c:marker>
            <c:symbol val="none"/>
          </c:marker>
          <c:cat>
            <c:strRef>
              <c:f>Hoja2!$A$5:$A$61</c:f>
              <c:strCache>
                <c:ptCount val="56"/>
                <c:pt idx="0">
                  <c:v>2010T1</c:v>
                </c:pt>
                <c:pt idx="1">
                  <c:v>2010T2</c:v>
                </c:pt>
                <c:pt idx="2">
                  <c:v>2010T3</c:v>
                </c:pt>
                <c:pt idx="3">
                  <c:v>2010T4</c:v>
                </c:pt>
                <c:pt idx="4">
                  <c:v>2011T1</c:v>
                </c:pt>
                <c:pt idx="5">
                  <c:v>2011T2</c:v>
                </c:pt>
                <c:pt idx="6">
                  <c:v>2011T3</c:v>
                </c:pt>
                <c:pt idx="7">
                  <c:v>2011T4</c:v>
                </c:pt>
                <c:pt idx="8">
                  <c:v>2012T1</c:v>
                </c:pt>
                <c:pt idx="9">
                  <c:v>2012T2</c:v>
                </c:pt>
                <c:pt idx="10">
                  <c:v>2012T3</c:v>
                </c:pt>
                <c:pt idx="11">
                  <c:v>2012T4</c:v>
                </c:pt>
                <c:pt idx="12">
                  <c:v>2013T1</c:v>
                </c:pt>
                <c:pt idx="13">
                  <c:v>2013T2</c:v>
                </c:pt>
                <c:pt idx="14">
                  <c:v>2013T3</c:v>
                </c:pt>
                <c:pt idx="15">
                  <c:v>2013T4</c:v>
                </c:pt>
                <c:pt idx="16">
                  <c:v>2014T1</c:v>
                </c:pt>
                <c:pt idx="17">
                  <c:v>2014T2</c:v>
                </c:pt>
                <c:pt idx="18">
                  <c:v>2014T3</c:v>
                </c:pt>
                <c:pt idx="19">
                  <c:v>2014T4</c:v>
                </c:pt>
                <c:pt idx="20">
                  <c:v>2015T1</c:v>
                </c:pt>
                <c:pt idx="21">
                  <c:v>2015T2</c:v>
                </c:pt>
                <c:pt idx="22">
                  <c:v>2015T3</c:v>
                </c:pt>
                <c:pt idx="23">
                  <c:v>2015T4</c:v>
                </c:pt>
                <c:pt idx="24">
                  <c:v>2016T1</c:v>
                </c:pt>
                <c:pt idx="25">
                  <c:v>2016T2</c:v>
                </c:pt>
                <c:pt idx="26">
                  <c:v>2016T3</c:v>
                </c:pt>
                <c:pt idx="27">
                  <c:v>2016T4</c:v>
                </c:pt>
                <c:pt idx="28">
                  <c:v>2017T1</c:v>
                </c:pt>
                <c:pt idx="29">
                  <c:v>2017T2</c:v>
                </c:pt>
                <c:pt idx="30">
                  <c:v>2017T3</c:v>
                </c:pt>
                <c:pt idx="31">
                  <c:v>2017T4</c:v>
                </c:pt>
                <c:pt idx="32">
                  <c:v>2018T1</c:v>
                </c:pt>
                <c:pt idx="33">
                  <c:v>2018T2</c:v>
                </c:pt>
                <c:pt idx="34">
                  <c:v>2018T3</c:v>
                </c:pt>
                <c:pt idx="35">
                  <c:v>2018T4</c:v>
                </c:pt>
                <c:pt idx="36">
                  <c:v>2019T1</c:v>
                </c:pt>
                <c:pt idx="37">
                  <c:v>2019T2</c:v>
                </c:pt>
                <c:pt idx="38">
                  <c:v>2019T3</c:v>
                </c:pt>
                <c:pt idx="39">
                  <c:v>2019T4</c:v>
                </c:pt>
                <c:pt idx="40">
                  <c:v>2020T1</c:v>
                </c:pt>
                <c:pt idx="41">
                  <c:v>2020T2</c:v>
                </c:pt>
                <c:pt idx="42">
                  <c:v>2020T3</c:v>
                </c:pt>
                <c:pt idx="43">
                  <c:v>2020T4</c:v>
                </c:pt>
                <c:pt idx="44">
                  <c:v>2021T1</c:v>
                </c:pt>
                <c:pt idx="45">
                  <c:v>2021T2</c:v>
                </c:pt>
                <c:pt idx="46">
                  <c:v>2021T3</c:v>
                </c:pt>
                <c:pt idx="47">
                  <c:v>2021T4</c:v>
                </c:pt>
                <c:pt idx="48">
                  <c:v>2022T1</c:v>
                </c:pt>
                <c:pt idx="49">
                  <c:v>2022T2</c:v>
                </c:pt>
                <c:pt idx="50">
                  <c:v>2022T3</c:v>
                </c:pt>
                <c:pt idx="51">
                  <c:v>2022T4</c:v>
                </c:pt>
                <c:pt idx="52">
                  <c:v>2023T1</c:v>
                </c:pt>
                <c:pt idx="53">
                  <c:v>2023T2</c:v>
                </c:pt>
                <c:pt idx="54">
                  <c:v>2023T3</c:v>
                </c:pt>
                <c:pt idx="55">
                  <c:v>2023T4</c:v>
                </c:pt>
              </c:strCache>
            </c:strRef>
          </c:cat>
          <c:val>
            <c:numRef>
              <c:f>Hoja2!$B$5:$B$61</c:f>
              <c:numCache>
                <c:formatCode>General</c:formatCode>
                <c:ptCount val="56"/>
                <c:pt idx="0">
                  <c:v>3.79</c:v>
                </c:pt>
                <c:pt idx="1">
                  <c:v>5.03</c:v>
                </c:pt>
                <c:pt idx="2">
                  <c:v>2.71</c:v>
                </c:pt>
                <c:pt idx="3">
                  <c:v>3.22</c:v>
                </c:pt>
                <c:pt idx="4">
                  <c:v>24.27</c:v>
                </c:pt>
                <c:pt idx="5">
                  <c:v>21.47</c:v>
                </c:pt>
                <c:pt idx="6">
                  <c:v>20.97</c:v>
                </c:pt>
                <c:pt idx="7">
                  <c:v>23.74</c:v>
                </c:pt>
                <c:pt idx="8">
                  <c:v>31.11</c:v>
                </c:pt>
                <c:pt idx="9">
                  <c:v>28.26</c:v>
                </c:pt>
                <c:pt idx="10">
                  <c:v>26.94</c:v>
                </c:pt>
                <c:pt idx="11">
                  <c:v>70.89</c:v>
                </c:pt>
                <c:pt idx="12">
                  <c:v>62.71</c:v>
                </c:pt>
                <c:pt idx="13">
                  <c:v>59.35</c:v>
                </c:pt>
                <c:pt idx="14">
                  <c:v>54.31</c:v>
                </c:pt>
                <c:pt idx="15">
                  <c:v>60.73</c:v>
                </c:pt>
                <c:pt idx="16">
                  <c:v>61.26</c:v>
                </c:pt>
                <c:pt idx="17">
                  <c:v>70.03</c:v>
                </c:pt>
                <c:pt idx="18">
                  <c:v>64.14</c:v>
                </c:pt>
                <c:pt idx="19">
                  <c:v>84.99</c:v>
                </c:pt>
                <c:pt idx="20">
                  <c:v>86.32</c:v>
                </c:pt>
                <c:pt idx="21">
                  <c:v>81.81</c:v>
                </c:pt>
                <c:pt idx="22">
                  <c:v>129.94</c:v>
                </c:pt>
                <c:pt idx="23">
                  <c:v>221.67</c:v>
                </c:pt>
                <c:pt idx="24">
                  <c:v>300.58</c:v>
                </c:pt>
                <c:pt idx="25">
                  <c:v>349.27</c:v>
                </c:pt>
                <c:pt idx="26">
                  <c:v>899.15</c:v>
                </c:pt>
                <c:pt idx="27">
                  <c:v>723.2</c:v>
                </c:pt>
                <c:pt idx="28">
                  <c:v>716.25</c:v>
                </c:pt>
                <c:pt idx="29">
                  <c:v>700.71</c:v>
                </c:pt>
                <c:pt idx="30">
                  <c:v>845.58</c:v>
                </c:pt>
                <c:pt idx="31">
                  <c:v>852.94</c:v>
                </c:pt>
                <c:pt idx="32">
                  <c:v>841.23</c:v>
                </c:pt>
                <c:pt idx="33">
                  <c:v>830.46</c:v>
                </c:pt>
                <c:pt idx="34">
                  <c:v>853.92</c:v>
                </c:pt>
                <c:pt idx="35">
                  <c:v>936.12</c:v>
                </c:pt>
                <c:pt idx="36">
                  <c:v>901.66</c:v>
                </c:pt>
                <c:pt idx="37">
                  <c:v>915.42</c:v>
                </c:pt>
                <c:pt idx="38">
                  <c:v>726.15</c:v>
                </c:pt>
                <c:pt idx="39">
                  <c:v>816.78</c:v>
                </c:pt>
                <c:pt idx="40">
                  <c:v>762.98</c:v>
                </c:pt>
                <c:pt idx="41">
                  <c:v>694.73</c:v>
                </c:pt>
                <c:pt idx="42">
                  <c:v>613.09</c:v>
                </c:pt>
                <c:pt idx="43">
                  <c:v>775.4</c:v>
                </c:pt>
                <c:pt idx="44">
                  <c:v>708.22</c:v>
                </c:pt>
                <c:pt idx="45">
                  <c:v>713.66</c:v>
                </c:pt>
                <c:pt idx="46">
                  <c:v>745.02</c:v>
                </c:pt>
                <c:pt idx="47">
                  <c:v>733.46</c:v>
                </c:pt>
                <c:pt idx="48">
                  <c:v>706.83</c:v>
                </c:pt>
                <c:pt idx="49">
                  <c:v>750.52</c:v>
                </c:pt>
                <c:pt idx="50">
                  <c:v>666.24</c:v>
                </c:pt>
                <c:pt idx="51">
                  <c:v>652.39</c:v>
                </c:pt>
                <c:pt idx="52">
                  <c:v>625.6</c:v>
                </c:pt>
                <c:pt idx="53">
                  <c:v>630.85</c:v>
                </c:pt>
                <c:pt idx="54">
                  <c:v>625.86</c:v>
                </c:pt>
                <c:pt idx="55">
                  <c:v>658.92</c:v>
                </c:pt>
              </c:numCache>
            </c:numRef>
          </c:val>
          <c:smooth val="0"/>
          <c:extLst>
            <c:ext xmlns:c16="http://schemas.microsoft.com/office/drawing/2014/chart" uri="{C3380CC4-5D6E-409C-BE32-E72D297353CC}">
              <c16:uniqueId val="{00000000-D6C9-4AAA-BC19-3747E077E7A5}"/>
            </c:ext>
          </c:extLst>
        </c:ser>
        <c:dLbls>
          <c:showLegendKey val="0"/>
          <c:showVal val="0"/>
          <c:showCatName val="0"/>
          <c:showSerName val="0"/>
          <c:showPercent val="0"/>
          <c:showBubbleSize val="0"/>
        </c:dLbls>
        <c:smooth val="0"/>
        <c:axId val="1713500671"/>
        <c:axId val="1713495871"/>
      </c:lineChart>
      <c:catAx>
        <c:axId val="1713500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13495871"/>
        <c:crosses val="autoZero"/>
        <c:auto val="1"/>
        <c:lblAlgn val="ctr"/>
        <c:lblOffset val="100"/>
        <c:noMultiLvlLbl val="0"/>
      </c:catAx>
      <c:valAx>
        <c:axId val="17134958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1350067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[ds_2280_1.csv]Hoja1!TablaDinámica5</c:name>
    <c:fmtId val="5"/>
  </c:pivotSource>
  <c:chart>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Hoja1!$B$3:$B$4</c:f>
              <c:strCache>
                <c:ptCount val="1"/>
                <c:pt idx="0">
                  <c:v>Banda ancha fija, tel. móvil y banda ancha móvil</c:v>
                </c:pt>
              </c:strCache>
            </c:strRef>
          </c:tx>
          <c:spPr>
            <a:ln w="28575" cap="rnd">
              <a:solidFill>
                <a:schemeClr val="accent1"/>
              </a:solidFill>
              <a:round/>
            </a:ln>
            <a:effectLst/>
          </c:spPr>
          <c:marker>
            <c:symbol val="none"/>
          </c:marker>
          <c:cat>
            <c:strRef>
              <c:f>Hoja1!$A$5:$A$53</c:f>
              <c:strCache>
                <c:ptCount val="48"/>
                <c:pt idx="0">
                  <c:v>2012T1</c:v>
                </c:pt>
                <c:pt idx="1">
                  <c:v>2012T2</c:v>
                </c:pt>
                <c:pt idx="2">
                  <c:v>2012T3</c:v>
                </c:pt>
                <c:pt idx="3">
                  <c:v>2012T4</c:v>
                </c:pt>
                <c:pt idx="4">
                  <c:v>2013T1</c:v>
                </c:pt>
                <c:pt idx="5">
                  <c:v>2013T2</c:v>
                </c:pt>
                <c:pt idx="6">
                  <c:v>2013T3</c:v>
                </c:pt>
                <c:pt idx="7">
                  <c:v>2013T4</c:v>
                </c:pt>
                <c:pt idx="8">
                  <c:v>2014T1</c:v>
                </c:pt>
                <c:pt idx="9">
                  <c:v>2014T2</c:v>
                </c:pt>
                <c:pt idx="10">
                  <c:v>2014T3</c:v>
                </c:pt>
                <c:pt idx="11">
                  <c:v>2014T4</c:v>
                </c:pt>
                <c:pt idx="12">
                  <c:v>2015T1</c:v>
                </c:pt>
                <c:pt idx="13">
                  <c:v>2015T2</c:v>
                </c:pt>
                <c:pt idx="14">
                  <c:v>2015T3</c:v>
                </c:pt>
                <c:pt idx="15">
                  <c:v>2015T4</c:v>
                </c:pt>
                <c:pt idx="16">
                  <c:v>2016T1</c:v>
                </c:pt>
                <c:pt idx="17">
                  <c:v>2016T2</c:v>
                </c:pt>
                <c:pt idx="18">
                  <c:v>2016T3</c:v>
                </c:pt>
                <c:pt idx="19">
                  <c:v>2016T4</c:v>
                </c:pt>
                <c:pt idx="20">
                  <c:v>2017T1</c:v>
                </c:pt>
                <c:pt idx="21">
                  <c:v>2017T2</c:v>
                </c:pt>
                <c:pt idx="22">
                  <c:v>2017T3</c:v>
                </c:pt>
                <c:pt idx="23">
                  <c:v>2017T4</c:v>
                </c:pt>
                <c:pt idx="24">
                  <c:v>2018T1</c:v>
                </c:pt>
                <c:pt idx="25">
                  <c:v>2018T2</c:v>
                </c:pt>
                <c:pt idx="26">
                  <c:v>2018T3</c:v>
                </c:pt>
                <c:pt idx="27">
                  <c:v>2018T4</c:v>
                </c:pt>
                <c:pt idx="28">
                  <c:v>2019T1</c:v>
                </c:pt>
                <c:pt idx="29">
                  <c:v>2019T2</c:v>
                </c:pt>
                <c:pt idx="30">
                  <c:v>2019T3</c:v>
                </c:pt>
                <c:pt idx="31">
                  <c:v>2019T4</c:v>
                </c:pt>
                <c:pt idx="32">
                  <c:v>2020T1</c:v>
                </c:pt>
                <c:pt idx="33">
                  <c:v>2020T2</c:v>
                </c:pt>
                <c:pt idx="34">
                  <c:v>2020T3</c:v>
                </c:pt>
                <c:pt idx="35">
                  <c:v>2020T4</c:v>
                </c:pt>
                <c:pt idx="36">
                  <c:v>2021T1</c:v>
                </c:pt>
                <c:pt idx="37">
                  <c:v>2021T2</c:v>
                </c:pt>
                <c:pt idx="38">
                  <c:v>2021T3</c:v>
                </c:pt>
                <c:pt idx="39">
                  <c:v>2021T4</c:v>
                </c:pt>
                <c:pt idx="40">
                  <c:v>2022T1</c:v>
                </c:pt>
                <c:pt idx="41">
                  <c:v>2022T2</c:v>
                </c:pt>
                <c:pt idx="42">
                  <c:v>2022T3</c:v>
                </c:pt>
                <c:pt idx="43">
                  <c:v>2022T4</c:v>
                </c:pt>
                <c:pt idx="44">
                  <c:v>2023T1</c:v>
                </c:pt>
                <c:pt idx="45">
                  <c:v>2023T2</c:v>
                </c:pt>
                <c:pt idx="46">
                  <c:v>2023T3</c:v>
                </c:pt>
                <c:pt idx="47">
                  <c:v>2023T4</c:v>
                </c:pt>
              </c:strCache>
            </c:strRef>
          </c:cat>
          <c:val>
            <c:numRef>
              <c:f>Hoja1!$B$5:$B$53</c:f>
              <c:numCache>
                <c:formatCode>General</c:formatCode>
                <c:ptCount val="48"/>
                <c:pt idx="20">
                  <c:v>3431</c:v>
                </c:pt>
                <c:pt idx="21">
                  <c:v>5696</c:v>
                </c:pt>
                <c:pt idx="22">
                  <c:v>16944</c:v>
                </c:pt>
                <c:pt idx="23">
                  <c:v>24887</c:v>
                </c:pt>
                <c:pt idx="24">
                  <c:v>37392</c:v>
                </c:pt>
                <c:pt idx="25">
                  <c:v>49905</c:v>
                </c:pt>
                <c:pt idx="26">
                  <c:v>73345</c:v>
                </c:pt>
                <c:pt idx="27">
                  <c:v>107970</c:v>
                </c:pt>
                <c:pt idx="28">
                  <c:v>218689</c:v>
                </c:pt>
                <c:pt idx="29">
                  <c:v>279457</c:v>
                </c:pt>
                <c:pt idx="30">
                  <c:v>352609</c:v>
                </c:pt>
                <c:pt idx="31">
                  <c:v>441366</c:v>
                </c:pt>
                <c:pt idx="32">
                  <c:v>513630</c:v>
                </c:pt>
                <c:pt idx="33">
                  <c:v>569658</c:v>
                </c:pt>
                <c:pt idx="34">
                  <c:v>664007</c:v>
                </c:pt>
                <c:pt idx="35">
                  <c:v>765569</c:v>
                </c:pt>
                <c:pt idx="36">
                  <c:v>889600</c:v>
                </c:pt>
                <c:pt idx="37">
                  <c:v>974075</c:v>
                </c:pt>
                <c:pt idx="38">
                  <c:v>1154658</c:v>
                </c:pt>
                <c:pt idx="39">
                  <c:v>1259551</c:v>
                </c:pt>
                <c:pt idx="40">
                  <c:v>1370038</c:v>
                </c:pt>
                <c:pt idx="41">
                  <c:v>1467040</c:v>
                </c:pt>
                <c:pt idx="42">
                  <c:v>1568708</c:v>
                </c:pt>
                <c:pt idx="43">
                  <c:v>1660188</c:v>
                </c:pt>
                <c:pt idx="44">
                  <c:v>1760765</c:v>
                </c:pt>
                <c:pt idx="45">
                  <c:v>1846998</c:v>
                </c:pt>
                <c:pt idx="46">
                  <c:v>1867635</c:v>
                </c:pt>
                <c:pt idx="47">
                  <c:v>1950194</c:v>
                </c:pt>
              </c:numCache>
            </c:numRef>
          </c:val>
          <c:smooth val="0"/>
          <c:extLst>
            <c:ext xmlns:c16="http://schemas.microsoft.com/office/drawing/2014/chart" uri="{C3380CC4-5D6E-409C-BE32-E72D297353CC}">
              <c16:uniqueId val="{00000000-3218-4885-BFC9-4E61E18B21E2}"/>
            </c:ext>
          </c:extLst>
        </c:ser>
        <c:ser>
          <c:idx val="1"/>
          <c:order val="1"/>
          <c:tx>
            <c:strRef>
              <c:f>Hoja1!$C$3:$C$4</c:f>
              <c:strCache>
                <c:ptCount val="1"/>
                <c:pt idx="0">
                  <c:v>Resto paquetes</c:v>
                </c:pt>
              </c:strCache>
            </c:strRef>
          </c:tx>
          <c:spPr>
            <a:ln w="28575" cap="rnd">
              <a:solidFill>
                <a:schemeClr val="accent2"/>
              </a:solidFill>
              <a:round/>
            </a:ln>
            <a:effectLst/>
          </c:spPr>
          <c:marker>
            <c:symbol val="none"/>
          </c:marker>
          <c:cat>
            <c:strRef>
              <c:f>Hoja1!$A$5:$A$53</c:f>
              <c:strCache>
                <c:ptCount val="48"/>
                <c:pt idx="0">
                  <c:v>2012T1</c:v>
                </c:pt>
                <c:pt idx="1">
                  <c:v>2012T2</c:v>
                </c:pt>
                <c:pt idx="2">
                  <c:v>2012T3</c:v>
                </c:pt>
                <c:pt idx="3">
                  <c:v>2012T4</c:v>
                </c:pt>
                <c:pt idx="4">
                  <c:v>2013T1</c:v>
                </c:pt>
                <c:pt idx="5">
                  <c:v>2013T2</c:v>
                </c:pt>
                <c:pt idx="6">
                  <c:v>2013T3</c:v>
                </c:pt>
                <c:pt idx="7">
                  <c:v>2013T4</c:v>
                </c:pt>
                <c:pt idx="8">
                  <c:v>2014T1</c:v>
                </c:pt>
                <c:pt idx="9">
                  <c:v>2014T2</c:v>
                </c:pt>
                <c:pt idx="10">
                  <c:v>2014T3</c:v>
                </c:pt>
                <c:pt idx="11">
                  <c:v>2014T4</c:v>
                </c:pt>
                <c:pt idx="12">
                  <c:v>2015T1</c:v>
                </c:pt>
                <c:pt idx="13">
                  <c:v>2015T2</c:v>
                </c:pt>
                <c:pt idx="14">
                  <c:v>2015T3</c:v>
                </c:pt>
                <c:pt idx="15">
                  <c:v>2015T4</c:v>
                </c:pt>
                <c:pt idx="16">
                  <c:v>2016T1</c:v>
                </c:pt>
                <c:pt idx="17">
                  <c:v>2016T2</c:v>
                </c:pt>
                <c:pt idx="18">
                  <c:v>2016T3</c:v>
                </c:pt>
                <c:pt idx="19">
                  <c:v>2016T4</c:v>
                </c:pt>
                <c:pt idx="20">
                  <c:v>2017T1</c:v>
                </c:pt>
                <c:pt idx="21">
                  <c:v>2017T2</c:v>
                </c:pt>
                <c:pt idx="22">
                  <c:v>2017T3</c:v>
                </c:pt>
                <c:pt idx="23">
                  <c:v>2017T4</c:v>
                </c:pt>
                <c:pt idx="24">
                  <c:v>2018T1</c:v>
                </c:pt>
                <c:pt idx="25">
                  <c:v>2018T2</c:v>
                </c:pt>
                <c:pt idx="26">
                  <c:v>2018T3</c:v>
                </c:pt>
                <c:pt idx="27">
                  <c:v>2018T4</c:v>
                </c:pt>
                <c:pt idx="28">
                  <c:v>2019T1</c:v>
                </c:pt>
                <c:pt idx="29">
                  <c:v>2019T2</c:v>
                </c:pt>
                <c:pt idx="30">
                  <c:v>2019T3</c:v>
                </c:pt>
                <c:pt idx="31">
                  <c:v>2019T4</c:v>
                </c:pt>
                <c:pt idx="32">
                  <c:v>2020T1</c:v>
                </c:pt>
                <c:pt idx="33">
                  <c:v>2020T2</c:v>
                </c:pt>
                <c:pt idx="34">
                  <c:v>2020T3</c:v>
                </c:pt>
                <c:pt idx="35">
                  <c:v>2020T4</c:v>
                </c:pt>
                <c:pt idx="36">
                  <c:v>2021T1</c:v>
                </c:pt>
                <c:pt idx="37">
                  <c:v>2021T2</c:v>
                </c:pt>
                <c:pt idx="38">
                  <c:v>2021T3</c:v>
                </c:pt>
                <c:pt idx="39">
                  <c:v>2021T4</c:v>
                </c:pt>
                <c:pt idx="40">
                  <c:v>2022T1</c:v>
                </c:pt>
                <c:pt idx="41">
                  <c:v>2022T2</c:v>
                </c:pt>
                <c:pt idx="42">
                  <c:v>2022T3</c:v>
                </c:pt>
                <c:pt idx="43">
                  <c:v>2022T4</c:v>
                </c:pt>
                <c:pt idx="44">
                  <c:v>2023T1</c:v>
                </c:pt>
                <c:pt idx="45">
                  <c:v>2023T2</c:v>
                </c:pt>
                <c:pt idx="46">
                  <c:v>2023T3</c:v>
                </c:pt>
                <c:pt idx="47">
                  <c:v>2023T4</c:v>
                </c:pt>
              </c:strCache>
            </c:strRef>
          </c:cat>
          <c:val>
            <c:numRef>
              <c:f>Hoja1!$C$5:$C$53</c:f>
              <c:numCache>
                <c:formatCode>General</c:formatCode>
                <c:ptCount val="48"/>
                <c:pt idx="0">
                  <c:v>666580</c:v>
                </c:pt>
                <c:pt idx="1">
                  <c:v>678389</c:v>
                </c:pt>
                <c:pt idx="2">
                  <c:v>706809</c:v>
                </c:pt>
                <c:pt idx="3">
                  <c:v>639378</c:v>
                </c:pt>
                <c:pt idx="4">
                  <c:v>617787</c:v>
                </c:pt>
                <c:pt idx="5">
                  <c:v>497689</c:v>
                </c:pt>
                <c:pt idx="6">
                  <c:v>499087</c:v>
                </c:pt>
                <c:pt idx="7">
                  <c:v>489176</c:v>
                </c:pt>
                <c:pt idx="8">
                  <c:v>457950</c:v>
                </c:pt>
                <c:pt idx="9">
                  <c:v>430601</c:v>
                </c:pt>
                <c:pt idx="10">
                  <c:v>403263</c:v>
                </c:pt>
                <c:pt idx="11">
                  <c:v>353121</c:v>
                </c:pt>
                <c:pt idx="12">
                  <c:v>368310</c:v>
                </c:pt>
                <c:pt idx="13">
                  <c:v>378622</c:v>
                </c:pt>
                <c:pt idx="14">
                  <c:v>383662</c:v>
                </c:pt>
                <c:pt idx="15">
                  <c:v>366044</c:v>
                </c:pt>
                <c:pt idx="16">
                  <c:v>458624</c:v>
                </c:pt>
                <c:pt idx="17">
                  <c:v>392044</c:v>
                </c:pt>
                <c:pt idx="18">
                  <c:v>386608</c:v>
                </c:pt>
                <c:pt idx="19">
                  <c:v>397072</c:v>
                </c:pt>
                <c:pt idx="20">
                  <c:v>375276</c:v>
                </c:pt>
                <c:pt idx="21">
                  <c:v>382422</c:v>
                </c:pt>
                <c:pt idx="22">
                  <c:v>420734</c:v>
                </c:pt>
                <c:pt idx="23">
                  <c:v>418155</c:v>
                </c:pt>
                <c:pt idx="24">
                  <c:v>451908</c:v>
                </c:pt>
                <c:pt idx="25">
                  <c:v>435582</c:v>
                </c:pt>
                <c:pt idx="26">
                  <c:v>350916</c:v>
                </c:pt>
                <c:pt idx="27">
                  <c:v>342344</c:v>
                </c:pt>
                <c:pt idx="28">
                  <c:v>339759</c:v>
                </c:pt>
                <c:pt idx="29">
                  <c:v>335070</c:v>
                </c:pt>
                <c:pt idx="30">
                  <c:v>323354</c:v>
                </c:pt>
                <c:pt idx="31">
                  <c:v>313656</c:v>
                </c:pt>
                <c:pt idx="32">
                  <c:v>285213</c:v>
                </c:pt>
                <c:pt idx="33">
                  <c:v>277852</c:v>
                </c:pt>
                <c:pt idx="34">
                  <c:v>283611</c:v>
                </c:pt>
                <c:pt idx="35">
                  <c:v>310980</c:v>
                </c:pt>
                <c:pt idx="36">
                  <c:v>252128</c:v>
                </c:pt>
                <c:pt idx="37">
                  <c:v>258754</c:v>
                </c:pt>
                <c:pt idx="38">
                  <c:v>162052</c:v>
                </c:pt>
                <c:pt idx="39">
                  <c:v>156263</c:v>
                </c:pt>
                <c:pt idx="40">
                  <c:v>195129</c:v>
                </c:pt>
                <c:pt idx="41">
                  <c:v>196863</c:v>
                </c:pt>
                <c:pt idx="42">
                  <c:v>203988</c:v>
                </c:pt>
                <c:pt idx="43">
                  <c:v>187219</c:v>
                </c:pt>
                <c:pt idx="44">
                  <c:v>217514</c:v>
                </c:pt>
                <c:pt idx="45">
                  <c:v>302575</c:v>
                </c:pt>
                <c:pt idx="46">
                  <c:v>570005</c:v>
                </c:pt>
                <c:pt idx="47">
                  <c:v>599384</c:v>
                </c:pt>
              </c:numCache>
            </c:numRef>
          </c:val>
          <c:smooth val="0"/>
          <c:extLst>
            <c:ext xmlns:c16="http://schemas.microsoft.com/office/drawing/2014/chart" uri="{C3380CC4-5D6E-409C-BE32-E72D297353CC}">
              <c16:uniqueId val="{00000001-3218-4885-BFC9-4E61E18B21E2}"/>
            </c:ext>
          </c:extLst>
        </c:ser>
        <c:ser>
          <c:idx val="2"/>
          <c:order val="2"/>
          <c:tx>
            <c:strRef>
              <c:f>Hoja1!$D$3:$D$4</c:f>
              <c:strCache>
                <c:ptCount val="1"/>
                <c:pt idx="0">
                  <c:v>Tel. fija y banda ancha fija</c:v>
                </c:pt>
              </c:strCache>
            </c:strRef>
          </c:tx>
          <c:spPr>
            <a:ln w="28575" cap="rnd">
              <a:solidFill>
                <a:schemeClr val="accent3"/>
              </a:solidFill>
              <a:round/>
            </a:ln>
            <a:effectLst/>
          </c:spPr>
          <c:marker>
            <c:symbol val="none"/>
          </c:marker>
          <c:cat>
            <c:strRef>
              <c:f>Hoja1!$A$5:$A$53</c:f>
              <c:strCache>
                <c:ptCount val="48"/>
                <c:pt idx="0">
                  <c:v>2012T1</c:v>
                </c:pt>
                <c:pt idx="1">
                  <c:v>2012T2</c:v>
                </c:pt>
                <c:pt idx="2">
                  <c:v>2012T3</c:v>
                </c:pt>
                <c:pt idx="3">
                  <c:v>2012T4</c:v>
                </c:pt>
                <c:pt idx="4">
                  <c:v>2013T1</c:v>
                </c:pt>
                <c:pt idx="5">
                  <c:v>2013T2</c:v>
                </c:pt>
                <c:pt idx="6">
                  <c:v>2013T3</c:v>
                </c:pt>
                <c:pt idx="7">
                  <c:v>2013T4</c:v>
                </c:pt>
                <c:pt idx="8">
                  <c:v>2014T1</c:v>
                </c:pt>
                <c:pt idx="9">
                  <c:v>2014T2</c:v>
                </c:pt>
                <c:pt idx="10">
                  <c:v>2014T3</c:v>
                </c:pt>
                <c:pt idx="11">
                  <c:v>2014T4</c:v>
                </c:pt>
                <c:pt idx="12">
                  <c:v>2015T1</c:v>
                </c:pt>
                <c:pt idx="13">
                  <c:v>2015T2</c:v>
                </c:pt>
                <c:pt idx="14">
                  <c:v>2015T3</c:v>
                </c:pt>
                <c:pt idx="15">
                  <c:v>2015T4</c:v>
                </c:pt>
                <c:pt idx="16">
                  <c:v>2016T1</c:v>
                </c:pt>
                <c:pt idx="17">
                  <c:v>2016T2</c:v>
                </c:pt>
                <c:pt idx="18">
                  <c:v>2016T3</c:v>
                </c:pt>
                <c:pt idx="19">
                  <c:v>2016T4</c:v>
                </c:pt>
                <c:pt idx="20">
                  <c:v>2017T1</c:v>
                </c:pt>
                <c:pt idx="21">
                  <c:v>2017T2</c:v>
                </c:pt>
                <c:pt idx="22">
                  <c:v>2017T3</c:v>
                </c:pt>
                <c:pt idx="23">
                  <c:v>2017T4</c:v>
                </c:pt>
                <c:pt idx="24">
                  <c:v>2018T1</c:v>
                </c:pt>
                <c:pt idx="25">
                  <c:v>2018T2</c:v>
                </c:pt>
                <c:pt idx="26">
                  <c:v>2018T3</c:v>
                </c:pt>
                <c:pt idx="27">
                  <c:v>2018T4</c:v>
                </c:pt>
                <c:pt idx="28">
                  <c:v>2019T1</c:v>
                </c:pt>
                <c:pt idx="29">
                  <c:v>2019T2</c:v>
                </c:pt>
                <c:pt idx="30">
                  <c:v>2019T3</c:v>
                </c:pt>
                <c:pt idx="31">
                  <c:v>2019T4</c:v>
                </c:pt>
                <c:pt idx="32">
                  <c:v>2020T1</c:v>
                </c:pt>
                <c:pt idx="33">
                  <c:v>2020T2</c:v>
                </c:pt>
                <c:pt idx="34">
                  <c:v>2020T3</c:v>
                </c:pt>
                <c:pt idx="35">
                  <c:v>2020T4</c:v>
                </c:pt>
                <c:pt idx="36">
                  <c:v>2021T1</c:v>
                </c:pt>
                <c:pt idx="37">
                  <c:v>2021T2</c:v>
                </c:pt>
                <c:pt idx="38">
                  <c:v>2021T3</c:v>
                </c:pt>
                <c:pt idx="39">
                  <c:v>2021T4</c:v>
                </c:pt>
                <c:pt idx="40">
                  <c:v>2022T1</c:v>
                </c:pt>
                <c:pt idx="41">
                  <c:v>2022T2</c:v>
                </c:pt>
                <c:pt idx="42">
                  <c:v>2022T3</c:v>
                </c:pt>
                <c:pt idx="43">
                  <c:v>2022T4</c:v>
                </c:pt>
                <c:pt idx="44">
                  <c:v>2023T1</c:v>
                </c:pt>
                <c:pt idx="45">
                  <c:v>2023T2</c:v>
                </c:pt>
                <c:pt idx="46">
                  <c:v>2023T3</c:v>
                </c:pt>
                <c:pt idx="47">
                  <c:v>2023T4</c:v>
                </c:pt>
              </c:strCache>
            </c:strRef>
          </c:cat>
          <c:val>
            <c:numRef>
              <c:f>Hoja1!$D$5:$D$53</c:f>
              <c:numCache>
                <c:formatCode>General</c:formatCode>
                <c:ptCount val="48"/>
                <c:pt idx="0">
                  <c:v>8147813</c:v>
                </c:pt>
                <c:pt idx="1">
                  <c:v>8199391</c:v>
                </c:pt>
                <c:pt idx="2">
                  <c:v>8200190</c:v>
                </c:pt>
                <c:pt idx="3">
                  <c:v>7415598</c:v>
                </c:pt>
                <c:pt idx="4">
                  <c:v>6598087</c:v>
                </c:pt>
                <c:pt idx="5">
                  <c:v>5878953</c:v>
                </c:pt>
                <c:pt idx="6">
                  <c:v>5041252</c:v>
                </c:pt>
                <c:pt idx="7">
                  <c:v>4328357</c:v>
                </c:pt>
                <c:pt idx="8">
                  <c:v>4124967</c:v>
                </c:pt>
                <c:pt idx="9">
                  <c:v>3838814</c:v>
                </c:pt>
                <c:pt idx="10">
                  <c:v>3590231</c:v>
                </c:pt>
                <c:pt idx="11">
                  <c:v>3433777</c:v>
                </c:pt>
                <c:pt idx="12">
                  <c:v>3172374</c:v>
                </c:pt>
                <c:pt idx="13">
                  <c:v>3023298</c:v>
                </c:pt>
                <c:pt idx="14">
                  <c:v>2711061</c:v>
                </c:pt>
                <c:pt idx="15">
                  <c:v>2581811</c:v>
                </c:pt>
                <c:pt idx="16">
                  <c:v>2413694</c:v>
                </c:pt>
                <c:pt idx="17">
                  <c:v>2302022</c:v>
                </c:pt>
                <c:pt idx="18">
                  <c:v>2262751</c:v>
                </c:pt>
                <c:pt idx="19">
                  <c:v>2191375</c:v>
                </c:pt>
                <c:pt idx="20">
                  <c:v>2063127</c:v>
                </c:pt>
                <c:pt idx="21">
                  <c:v>2047310</c:v>
                </c:pt>
                <c:pt idx="22">
                  <c:v>2047811</c:v>
                </c:pt>
                <c:pt idx="23">
                  <c:v>2029956</c:v>
                </c:pt>
                <c:pt idx="24">
                  <c:v>1931648</c:v>
                </c:pt>
                <c:pt idx="25">
                  <c:v>1880924</c:v>
                </c:pt>
                <c:pt idx="26">
                  <c:v>1874410</c:v>
                </c:pt>
                <c:pt idx="27">
                  <c:v>1887510</c:v>
                </c:pt>
                <c:pt idx="28">
                  <c:v>1936825</c:v>
                </c:pt>
                <c:pt idx="29">
                  <c:v>1864806</c:v>
                </c:pt>
                <c:pt idx="30">
                  <c:v>1888664</c:v>
                </c:pt>
                <c:pt idx="31">
                  <c:v>1855312</c:v>
                </c:pt>
                <c:pt idx="32">
                  <c:v>1872775</c:v>
                </c:pt>
                <c:pt idx="33">
                  <c:v>1904948</c:v>
                </c:pt>
                <c:pt idx="34">
                  <c:v>1871739</c:v>
                </c:pt>
                <c:pt idx="35">
                  <c:v>1831321</c:v>
                </c:pt>
                <c:pt idx="36">
                  <c:v>1901092</c:v>
                </c:pt>
                <c:pt idx="37">
                  <c:v>1916651</c:v>
                </c:pt>
                <c:pt idx="38">
                  <c:v>1980160</c:v>
                </c:pt>
                <c:pt idx="39">
                  <c:v>2057197</c:v>
                </c:pt>
                <c:pt idx="40">
                  <c:v>2052465</c:v>
                </c:pt>
                <c:pt idx="41">
                  <c:v>1959354</c:v>
                </c:pt>
                <c:pt idx="42">
                  <c:v>2006887</c:v>
                </c:pt>
                <c:pt idx="43">
                  <c:v>2047826</c:v>
                </c:pt>
                <c:pt idx="44">
                  <c:v>2151273</c:v>
                </c:pt>
                <c:pt idx="45">
                  <c:v>2250548</c:v>
                </c:pt>
                <c:pt idx="46">
                  <c:v>2180594</c:v>
                </c:pt>
                <c:pt idx="47">
                  <c:v>2199948</c:v>
                </c:pt>
              </c:numCache>
            </c:numRef>
          </c:val>
          <c:smooth val="0"/>
          <c:extLst>
            <c:ext xmlns:c16="http://schemas.microsoft.com/office/drawing/2014/chart" uri="{C3380CC4-5D6E-409C-BE32-E72D297353CC}">
              <c16:uniqueId val="{00000002-3218-4885-BFC9-4E61E18B21E2}"/>
            </c:ext>
          </c:extLst>
        </c:ser>
        <c:ser>
          <c:idx val="3"/>
          <c:order val="3"/>
          <c:tx>
            <c:strRef>
              <c:f>Hoja1!$E$3:$E$4</c:f>
              <c:strCache>
                <c:ptCount val="1"/>
                <c:pt idx="0">
                  <c:v>Tel. fija, banda ancha fija y TV de pago</c:v>
                </c:pt>
              </c:strCache>
            </c:strRef>
          </c:tx>
          <c:spPr>
            <a:ln w="28575" cap="rnd">
              <a:solidFill>
                <a:schemeClr val="accent4"/>
              </a:solidFill>
              <a:round/>
            </a:ln>
            <a:effectLst/>
          </c:spPr>
          <c:marker>
            <c:symbol val="none"/>
          </c:marker>
          <c:cat>
            <c:strRef>
              <c:f>Hoja1!$A$5:$A$53</c:f>
              <c:strCache>
                <c:ptCount val="48"/>
                <c:pt idx="0">
                  <c:v>2012T1</c:v>
                </c:pt>
                <c:pt idx="1">
                  <c:v>2012T2</c:v>
                </c:pt>
                <c:pt idx="2">
                  <c:v>2012T3</c:v>
                </c:pt>
                <c:pt idx="3">
                  <c:v>2012T4</c:v>
                </c:pt>
                <c:pt idx="4">
                  <c:v>2013T1</c:v>
                </c:pt>
                <c:pt idx="5">
                  <c:v>2013T2</c:v>
                </c:pt>
                <c:pt idx="6">
                  <c:v>2013T3</c:v>
                </c:pt>
                <c:pt idx="7">
                  <c:v>2013T4</c:v>
                </c:pt>
                <c:pt idx="8">
                  <c:v>2014T1</c:v>
                </c:pt>
                <c:pt idx="9">
                  <c:v>2014T2</c:v>
                </c:pt>
                <c:pt idx="10">
                  <c:v>2014T3</c:v>
                </c:pt>
                <c:pt idx="11">
                  <c:v>2014T4</c:v>
                </c:pt>
                <c:pt idx="12">
                  <c:v>2015T1</c:v>
                </c:pt>
                <c:pt idx="13">
                  <c:v>2015T2</c:v>
                </c:pt>
                <c:pt idx="14">
                  <c:v>2015T3</c:v>
                </c:pt>
                <c:pt idx="15">
                  <c:v>2015T4</c:v>
                </c:pt>
                <c:pt idx="16">
                  <c:v>2016T1</c:v>
                </c:pt>
                <c:pt idx="17">
                  <c:v>2016T2</c:v>
                </c:pt>
                <c:pt idx="18">
                  <c:v>2016T3</c:v>
                </c:pt>
                <c:pt idx="19">
                  <c:v>2016T4</c:v>
                </c:pt>
                <c:pt idx="20">
                  <c:v>2017T1</c:v>
                </c:pt>
                <c:pt idx="21">
                  <c:v>2017T2</c:v>
                </c:pt>
                <c:pt idx="22">
                  <c:v>2017T3</c:v>
                </c:pt>
                <c:pt idx="23">
                  <c:v>2017T4</c:v>
                </c:pt>
                <c:pt idx="24">
                  <c:v>2018T1</c:v>
                </c:pt>
                <c:pt idx="25">
                  <c:v>2018T2</c:v>
                </c:pt>
                <c:pt idx="26">
                  <c:v>2018T3</c:v>
                </c:pt>
                <c:pt idx="27">
                  <c:v>2018T4</c:v>
                </c:pt>
                <c:pt idx="28">
                  <c:v>2019T1</c:v>
                </c:pt>
                <c:pt idx="29">
                  <c:v>2019T2</c:v>
                </c:pt>
                <c:pt idx="30">
                  <c:v>2019T3</c:v>
                </c:pt>
                <c:pt idx="31">
                  <c:v>2019T4</c:v>
                </c:pt>
                <c:pt idx="32">
                  <c:v>2020T1</c:v>
                </c:pt>
                <c:pt idx="33">
                  <c:v>2020T2</c:v>
                </c:pt>
                <c:pt idx="34">
                  <c:v>2020T3</c:v>
                </c:pt>
                <c:pt idx="35">
                  <c:v>2020T4</c:v>
                </c:pt>
                <c:pt idx="36">
                  <c:v>2021T1</c:v>
                </c:pt>
                <c:pt idx="37">
                  <c:v>2021T2</c:v>
                </c:pt>
                <c:pt idx="38">
                  <c:v>2021T3</c:v>
                </c:pt>
                <c:pt idx="39">
                  <c:v>2021T4</c:v>
                </c:pt>
                <c:pt idx="40">
                  <c:v>2022T1</c:v>
                </c:pt>
                <c:pt idx="41">
                  <c:v>2022T2</c:v>
                </c:pt>
                <c:pt idx="42">
                  <c:v>2022T3</c:v>
                </c:pt>
                <c:pt idx="43">
                  <c:v>2022T4</c:v>
                </c:pt>
                <c:pt idx="44">
                  <c:v>2023T1</c:v>
                </c:pt>
                <c:pt idx="45">
                  <c:v>2023T2</c:v>
                </c:pt>
                <c:pt idx="46">
                  <c:v>2023T3</c:v>
                </c:pt>
                <c:pt idx="47">
                  <c:v>2023T4</c:v>
                </c:pt>
              </c:strCache>
            </c:strRef>
          </c:cat>
          <c:val>
            <c:numRef>
              <c:f>Hoja1!$E$5:$E$53</c:f>
              <c:numCache>
                <c:formatCode>General</c:formatCode>
                <c:ptCount val="48"/>
                <c:pt idx="0">
                  <c:v>1773602</c:v>
                </c:pt>
                <c:pt idx="1">
                  <c:v>1761223</c:v>
                </c:pt>
                <c:pt idx="2">
                  <c:v>1735457</c:v>
                </c:pt>
                <c:pt idx="3">
                  <c:v>1512262</c:v>
                </c:pt>
                <c:pt idx="4">
                  <c:v>1359196</c:v>
                </c:pt>
                <c:pt idx="5">
                  <c:v>1165480</c:v>
                </c:pt>
                <c:pt idx="6">
                  <c:v>972812</c:v>
                </c:pt>
                <c:pt idx="7">
                  <c:v>971557</c:v>
                </c:pt>
                <c:pt idx="8">
                  <c:v>751918</c:v>
                </c:pt>
                <c:pt idx="9">
                  <c:v>672056</c:v>
                </c:pt>
                <c:pt idx="10">
                  <c:v>612726</c:v>
                </c:pt>
                <c:pt idx="11">
                  <c:v>652018</c:v>
                </c:pt>
                <c:pt idx="12">
                  <c:v>588468</c:v>
                </c:pt>
                <c:pt idx="13">
                  <c:v>581321</c:v>
                </c:pt>
                <c:pt idx="14">
                  <c:v>536724</c:v>
                </c:pt>
                <c:pt idx="15">
                  <c:v>536773</c:v>
                </c:pt>
                <c:pt idx="16">
                  <c:v>414188</c:v>
                </c:pt>
                <c:pt idx="17">
                  <c:v>388872</c:v>
                </c:pt>
                <c:pt idx="18">
                  <c:v>390750</c:v>
                </c:pt>
                <c:pt idx="19">
                  <c:v>245186</c:v>
                </c:pt>
                <c:pt idx="20">
                  <c:v>253107</c:v>
                </c:pt>
                <c:pt idx="21">
                  <c:v>241093</c:v>
                </c:pt>
                <c:pt idx="22">
                  <c:v>237232</c:v>
                </c:pt>
                <c:pt idx="23">
                  <c:v>221806</c:v>
                </c:pt>
                <c:pt idx="24">
                  <c:v>194746</c:v>
                </c:pt>
                <c:pt idx="25">
                  <c:v>185518</c:v>
                </c:pt>
                <c:pt idx="26">
                  <c:v>198506</c:v>
                </c:pt>
                <c:pt idx="27">
                  <c:v>179754</c:v>
                </c:pt>
                <c:pt idx="28">
                  <c:v>162075</c:v>
                </c:pt>
                <c:pt idx="29">
                  <c:v>152965</c:v>
                </c:pt>
                <c:pt idx="30">
                  <c:v>164516</c:v>
                </c:pt>
                <c:pt idx="31">
                  <c:v>154644</c:v>
                </c:pt>
                <c:pt idx="32">
                  <c:v>141006</c:v>
                </c:pt>
                <c:pt idx="33">
                  <c:v>144637</c:v>
                </c:pt>
                <c:pt idx="34">
                  <c:v>148454</c:v>
                </c:pt>
                <c:pt idx="35">
                  <c:v>127127</c:v>
                </c:pt>
                <c:pt idx="36">
                  <c:v>122566</c:v>
                </c:pt>
                <c:pt idx="37">
                  <c:v>115860</c:v>
                </c:pt>
                <c:pt idx="38">
                  <c:v>104582</c:v>
                </c:pt>
                <c:pt idx="39">
                  <c:v>99469</c:v>
                </c:pt>
                <c:pt idx="40">
                  <c:v>112652</c:v>
                </c:pt>
                <c:pt idx="41">
                  <c:v>106497</c:v>
                </c:pt>
                <c:pt idx="42">
                  <c:v>107581</c:v>
                </c:pt>
                <c:pt idx="43">
                  <c:v>100382</c:v>
                </c:pt>
                <c:pt idx="44">
                  <c:v>78329</c:v>
                </c:pt>
                <c:pt idx="45">
                  <c:v>75748</c:v>
                </c:pt>
                <c:pt idx="46">
                  <c:v>226451</c:v>
                </c:pt>
                <c:pt idx="47">
                  <c:v>223136</c:v>
                </c:pt>
              </c:numCache>
            </c:numRef>
          </c:val>
          <c:smooth val="0"/>
          <c:extLst>
            <c:ext xmlns:c16="http://schemas.microsoft.com/office/drawing/2014/chart" uri="{C3380CC4-5D6E-409C-BE32-E72D297353CC}">
              <c16:uniqueId val="{00000003-3218-4885-BFC9-4E61E18B21E2}"/>
            </c:ext>
          </c:extLst>
        </c:ser>
        <c:ser>
          <c:idx val="4"/>
          <c:order val="4"/>
          <c:tx>
            <c:strRef>
              <c:f>Hoja1!$F$3:$F$4</c:f>
              <c:strCache>
                <c:ptCount val="1"/>
                <c:pt idx="0">
                  <c:v>Tel. fija, banda ancha fija, tel. móvil y banda ancha móvil</c:v>
                </c:pt>
              </c:strCache>
            </c:strRef>
          </c:tx>
          <c:spPr>
            <a:ln w="28575" cap="rnd">
              <a:solidFill>
                <a:schemeClr val="accent5"/>
              </a:solidFill>
              <a:round/>
            </a:ln>
            <a:effectLst/>
          </c:spPr>
          <c:marker>
            <c:symbol val="none"/>
          </c:marker>
          <c:cat>
            <c:strRef>
              <c:f>Hoja1!$A$5:$A$53</c:f>
              <c:strCache>
                <c:ptCount val="48"/>
                <c:pt idx="0">
                  <c:v>2012T1</c:v>
                </c:pt>
                <c:pt idx="1">
                  <c:v>2012T2</c:v>
                </c:pt>
                <c:pt idx="2">
                  <c:v>2012T3</c:v>
                </c:pt>
                <c:pt idx="3">
                  <c:v>2012T4</c:v>
                </c:pt>
                <c:pt idx="4">
                  <c:v>2013T1</c:v>
                </c:pt>
                <c:pt idx="5">
                  <c:v>2013T2</c:v>
                </c:pt>
                <c:pt idx="6">
                  <c:v>2013T3</c:v>
                </c:pt>
                <c:pt idx="7">
                  <c:v>2013T4</c:v>
                </c:pt>
                <c:pt idx="8">
                  <c:v>2014T1</c:v>
                </c:pt>
                <c:pt idx="9">
                  <c:v>2014T2</c:v>
                </c:pt>
                <c:pt idx="10">
                  <c:v>2014T3</c:v>
                </c:pt>
                <c:pt idx="11">
                  <c:v>2014T4</c:v>
                </c:pt>
                <c:pt idx="12">
                  <c:v>2015T1</c:v>
                </c:pt>
                <c:pt idx="13">
                  <c:v>2015T2</c:v>
                </c:pt>
                <c:pt idx="14">
                  <c:v>2015T3</c:v>
                </c:pt>
                <c:pt idx="15">
                  <c:v>2015T4</c:v>
                </c:pt>
                <c:pt idx="16">
                  <c:v>2016T1</c:v>
                </c:pt>
                <c:pt idx="17">
                  <c:v>2016T2</c:v>
                </c:pt>
                <c:pt idx="18">
                  <c:v>2016T3</c:v>
                </c:pt>
                <c:pt idx="19">
                  <c:v>2016T4</c:v>
                </c:pt>
                <c:pt idx="20">
                  <c:v>2017T1</c:v>
                </c:pt>
                <c:pt idx="21">
                  <c:v>2017T2</c:v>
                </c:pt>
                <c:pt idx="22">
                  <c:v>2017T3</c:v>
                </c:pt>
                <c:pt idx="23">
                  <c:v>2017T4</c:v>
                </c:pt>
                <c:pt idx="24">
                  <c:v>2018T1</c:v>
                </c:pt>
                <c:pt idx="25">
                  <c:v>2018T2</c:v>
                </c:pt>
                <c:pt idx="26">
                  <c:v>2018T3</c:v>
                </c:pt>
                <c:pt idx="27">
                  <c:v>2018T4</c:v>
                </c:pt>
                <c:pt idx="28">
                  <c:v>2019T1</c:v>
                </c:pt>
                <c:pt idx="29">
                  <c:v>2019T2</c:v>
                </c:pt>
                <c:pt idx="30">
                  <c:v>2019T3</c:v>
                </c:pt>
                <c:pt idx="31">
                  <c:v>2019T4</c:v>
                </c:pt>
                <c:pt idx="32">
                  <c:v>2020T1</c:v>
                </c:pt>
                <c:pt idx="33">
                  <c:v>2020T2</c:v>
                </c:pt>
                <c:pt idx="34">
                  <c:v>2020T3</c:v>
                </c:pt>
                <c:pt idx="35">
                  <c:v>2020T4</c:v>
                </c:pt>
                <c:pt idx="36">
                  <c:v>2021T1</c:v>
                </c:pt>
                <c:pt idx="37">
                  <c:v>2021T2</c:v>
                </c:pt>
                <c:pt idx="38">
                  <c:v>2021T3</c:v>
                </c:pt>
                <c:pt idx="39">
                  <c:v>2021T4</c:v>
                </c:pt>
                <c:pt idx="40">
                  <c:v>2022T1</c:v>
                </c:pt>
                <c:pt idx="41">
                  <c:v>2022T2</c:v>
                </c:pt>
                <c:pt idx="42">
                  <c:v>2022T3</c:v>
                </c:pt>
                <c:pt idx="43">
                  <c:v>2022T4</c:v>
                </c:pt>
                <c:pt idx="44">
                  <c:v>2023T1</c:v>
                </c:pt>
                <c:pt idx="45">
                  <c:v>2023T2</c:v>
                </c:pt>
                <c:pt idx="46">
                  <c:v>2023T3</c:v>
                </c:pt>
                <c:pt idx="47">
                  <c:v>2023T4</c:v>
                </c:pt>
              </c:strCache>
            </c:strRef>
          </c:cat>
          <c:val>
            <c:numRef>
              <c:f>Hoja1!$F$5:$F$53</c:f>
              <c:numCache>
                <c:formatCode>General</c:formatCode>
                <c:ptCount val="48"/>
                <c:pt idx="3">
                  <c:v>1062107</c:v>
                </c:pt>
                <c:pt idx="4">
                  <c:v>2105926</c:v>
                </c:pt>
                <c:pt idx="5">
                  <c:v>3092439</c:v>
                </c:pt>
                <c:pt idx="6">
                  <c:v>4165548</c:v>
                </c:pt>
                <c:pt idx="7">
                  <c:v>4988640</c:v>
                </c:pt>
                <c:pt idx="8">
                  <c:v>5496882</c:v>
                </c:pt>
                <c:pt idx="9">
                  <c:v>5662213</c:v>
                </c:pt>
                <c:pt idx="10">
                  <c:v>5728316</c:v>
                </c:pt>
                <c:pt idx="11">
                  <c:v>5826588</c:v>
                </c:pt>
                <c:pt idx="12">
                  <c:v>6004524</c:v>
                </c:pt>
                <c:pt idx="13">
                  <c:v>6079774</c:v>
                </c:pt>
                <c:pt idx="14">
                  <c:v>6119303</c:v>
                </c:pt>
                <c:pt idx="15">
                  <c:v>6055061</c:v>
                </c:pt>
                <c:pt idx="16">
                  <c:v>6056998</c:v>
                </c:pt>
                <c:pt idx="17">
                  <c:v>6061136</c:v>
                </c:pt>
                <c:pt idx="18">
                  <c:v>6036486</c:v>
                </c:pt>
                <c:pt idx="19">
                  <c:v>6222689</c:v>
                </c:pt>
                <c:pt idx="20">
                  <c:v>6435323</c:v>
                </c:pt>
                <c:pt idx="21">
                  <c:v>6378287</c:v>
                </c:pt>
                <c:pt idx="22">
                  <c:v>6236239</c:v>
                </c:pt>
                <c:pt idx="23">
                  <c:v>6221586</c:v>
                </c:pt>
                <c:pt idx="24">
                  <c:v>6260377</c:v>
                </c:pt>
                <c:pt idx="25">
                  <c:v>6331492</c:v>
                </c:pt>
                <c:pt idx="26">
                  <c:v>6359212</c:v>
                </c:pt>
                <c:pt idx="27">
                  <c:v>6324713</c:v>
                </c:pt>
                <c:pt idx="28">
                  <c:v>6366802</c:v>
                </c:pt>
                <c:pt idx="29">
                  <c:v>6499152</c:v>
                </c:pt>
                <c:pt idx="30">
                  <c:v>6488387</c:v>
                </c:pt>
                <c:pt idx="31">
                  <c:v>6436412</c:v>
                </c:pt>
                <c:pt idx="32">
                  <c:v>6370636</c:v>
                </c:pt>
                <c:pt idx="33">
                  <c:v>6388864</c:v>
                </c:pt>
                <c:pt idx="34">
                  <c:v>6459434</c:v>
                </c:pt>
                <c:pt idx="35">
                  <c:v>6477946</c:v>
                </c:pt>
                <c:pt idx="36">
                  <c:v>6533225</c:v>
                </c:pt>
                <c:pt idx="37">
                  <c:v>6628870</c:v>
                </c:pt>
                <c:pt idx="38">
                  <c:v>6979159</c:v>
                </c:pt>
                <c:pt idx="39">
                  <c:v>6987677</c:v>
                </c:pt>
                <c:pt idx="40">
                  <c:v>6993175</c:v>
                </c:pt>
                <c:pt idx="41">
                  <c:v>7129585</c:v>
                </c:pt>
                <c:pt idx="42">
                  <c:v>6620234</c:v>
                </c:pt>
                <c:pt idx="43">
                  <c:v>6483468</c:v>
                </c:pt>
                <c:pt idx="44">
                  <c:v>6499549</c:v>
                </c:pt>
                <c:pt idx="45">
                  <c:v>6556050</c:v>
                </c:pt>
                <c:pt idx="46">
                  <c:v>5822421</c:v>
                </c:pt>
                <c:pt idx="47">
                  <c:v>5837777</c:v>
                </c:pt>
              </c:numCache>
            </c:numRef>
          </c:val>
          <c:smooth val="0"/>
          <c:extLst>
            <c:ext xmlns:c16="http://schemas.microsoft.com/office/drawing/2014/chart" uri="{C3380CC4-5D6E-409C-BE32-E72D297353CC}">
              <c16:uniqueId val="{00000004-3218-4885-BFC9-4E61E18B21E2}"/>
            </c:ext>
          </c:extLst>
        </c:ser>
        <c:ser>
          <c:idx val="5"/>
          <c:order val="5"/>
          <c:tx>
            <c:strRef>
              <c:f>Hoja1!$G$3:$G$4</c:f>
              <c:strCache>
                <c:ptCount val="1"/>
                <c:pt idx="0">
                  <c:v>Tel. fija, banda ancha fija, TV de pago, tel. móvil y banda ancha móvil</c:v>
                </c:pt>
              </c:strCache>
            </c:strRef>
          </c:tx>
          <c:spPr>
            <a:ln w="28575" cap="rnd">
              <a:solidFill>
                <a:schemeClr val="accent6"/>
              </a:solidFill>
              <a:round/>
            </a:ln>
            <a:effectLst/>
          </c:spPr>
          <c:marker>
            <c:symbol val="none"/>
          </c:marker>
          <c:cat>
            <c:strRef>
              <c:f>Hoja1!$A$5:$A$53</c:f>
              <c:strCache>
                <c:ptCount val="48"/>
                <c:pt idx="0">
                  <c:v>2012T1</c:v>
                </c:pt>
                <c:pt idx="1">
                  <c:v>2012T2</c:v>
                </c:pt>
                <c:pt idx="2">
                  <c:v>2012T3</c:v>
                </c:pt>
                <c:pt idx="3">
                  <c:v>2012T4</c:v>
                </c:pt>
                <c:pt idx="4">
                  <c:v>2013T1</c:v>
                </c:pt>
                <c:pt idx="5">
                  <c:v>2013T2</c:v>
                </c:pt>
                <c:pt idx="6">
                  <c:v>2013T3</c:v>
                </c:pt>
                <c:pt idx="7">
                  <c:v>2013T4</c:v>
                </c:pt>
                <c:pt idx="8">
                  <c:v>2014T1</c:v>
                </c:pt>
                <c:pt idx="9">
                  <c:v>2014T2</c:v>
                </c:pt>
                <c:pt idx="10">
                  <c:v>2014T3</c:v>
                </c:pt>
                <c:pt idx="11">
                  <c:v>2014T4</c:v>
                </c:pt>
                <c:pt idx="12">
                  <c:v>2015T1</c:v>
                </c:pt>
                <c:pt idx="13">
                  <c:v>2015T2</c:v>
                </c:pt>
                <c:pt idx="14">
                  <c:v>2015T3</c:v>
                </c:pt>
                <c:pt idx="15">
                  <c:v>2015T4</c:v>
                </c:pt>
                <c:pt idx="16">
                  <c:v>2016T1</c:v>
                </c:pt>
                <c:pt idx="17">
                  <c:v>2016T2</c:v>
                </c:pt>
                <c:pt idx="18">
                  <c:v>2016T3</c:v>
                </c:pt>
                <c:pt idx="19">
                  <c:v>2016T4</c:v>
                </c:pt>
                <c:pt idx="20">
                  <c:v>2017T1</c:v>
                </c:pt>
                <c:pt idx="21">
                  <c:v>2017T2</c:v>
                </c:pt>
                <c:pt idx="22">
                  <c:v>2017T3</c:v>
                </c:pt>
                <c:pt idx="23">
                  <c:v>2017T4</c:v>
                </c:pt>
                <c:pt idx="24">
                  <c:v>2018T1</c:v>
                </c:pt>
                <c:pt idx="25">
                  <c:v>2018T2</c:v>
                </c:pt>
                <c:pt idx="26">
                  <c:v>2018T3</c:v>
                </c:pt>
                <c:pt idx="27">
                  <c:v>2018T4</c:v>
                </c:pt>
                <c:pt idx="28">
                  <c:v>2019T1</c:v>
                </c:pt>
                <c:pt idx="29">
                  <c:v>2019T2</c:v>
                </c:pt>
                <c:pt idx="30">
                  <c:v>2019T3</c:v>
                </c:pt>
                <c:pt idx="31">
                  <c:v>2019T4</c:v>
                </c:pt>
                <c:pt idx="32">
                  <c:v>2020T1</c:v>
                </c:pt>
                <c:pt idx="33">
                  <c:v>2020T2</c:v>
                </c:pt>
                <c:pt idx="34">
                  <c:v>2020T3</c:v>
                </c:pt>
                <c:pt idx="35">
                  <c:v>2020T4</c:v>
                </c:pt>
                <c:pt idx="36">
                  <c:v>2021T1</c:v>
                </c:pt>
                <c:pt idx="37">
                  <c:v>2021T2</c:v>
                </c:pt>
                <c:pt idx="38">
                  <c:v>2021T3</c:v>
                </c:pt>
                <c:pt idx="39">
                  <c:v>2021T4</c:v>
                </c:pt>
                <c:pt idx="40">
                  <c:v>2022T1</c:v>
                </c:pt>
                <c:pt idx="41">
                  <c:v>2022T2</c:v>
                </c:pt>
                <c:pt idx="42">
                  <c:v>2022T3</c:v>
                </c:pt>
                <c:pt idx="43">
                  <c:v>2022T4</c:v>
                </c:pt>
                <c:pt idx="44">
                  <c:v>2023T1</c:v>
                </c:pt>
                <c:pt idx="45">
                  <c:v>2023T2</c:v>
                </c:pt>
                <c:pt idx="46">
                  <c:v>2023T3</c:v>
                </c:pt>
                <c:pt idx="47">
                  <c:v>2023T4</c:v>
                </c:pt>
              </c:strCache>
            </c:strRef>
          </c:cat>
          <c:val>
            <c:numRef>
              <c:f>Hoja1!$G$5:$G$53</c:f>
              <c:numCache>
                <c:formatCode>General</c:formatCode>
                <c:ptCount val="48"/>
                <c:pt idx="3">
                  <c:v>146132</c:v>
                </c:pt>
                <c:pt idx="4">
                  <c:v>217912</c:v>
                </c:pt>
                <c:pt idx="5">
                  <c:v>315337</c:v>
                </c:pt>
                <c:pt idx="6">
                  <c:v>572303</c:v>
                </c:pt>
                <c:pt idx="7">
                  <c:v>699645</c:v>
                </c:pt>
                <c:pt idx="8">
                  <c:v>1044692</c:v>
                </c:pt>
                <c:pt idx="9">
                  <c:v>1479258</c:v>
                </c:pt>
                <c:pt idx="10">
                  <c:v>1898477</c:v>
                </c:pt>
                <c:pt idx="11">
                  <c:v>2201439</c:v>
                </c:pt>
                <c:pt idx="12">
                  <c:v>2565818</c:v>
                </c:pt>
                <c:pt idx="13">
                  <c:v>2741670</c:v>
                </c:pt>
                <c:pt idx="14">
                  <c:v>3171777</c:v>
                </c:pt>
                <c:pt idx="15">
                  <c:v>3594880</c:v>
                </c:pt>
                <c:pt idx="16">
                  <c:v>4024788</c:v>
                </c:pt>
                <c:pt idx="17">
                  <c:v>4309249</c:v>
                </c:pt>
                <c:pt idx="18">
                  <c:v>4501278</c:v>
                </c:pt>
                <c:pt idx="19">
                  <c:v>4752155</c:v>
                </c:pt>
                <c:pt idx="20">
                  <c:v>4851347</c:v>
                </c:pt>
                <c:pt idx="21">
                  <c:v>5002973</c:v>
                </c:pt>
                <c:pt idx="22">
                  <c:v>5251557</c:v>
                </c:pt>
                <c:pt idx="23">
                  <c:v>5459087</c:v>
                </c:pt>
                <c:pt idx="24">
                  <c:v>5614806</c:v>
                </c:pt>
                <c:pt idx="25">
                  <c:v>5652455</c:v>
                </c:pt>
                <c:pt idx="26">
                  <c:v>5761097</c:v>
                </c:pt>
                <c:pt idx="27">
                  <c:v>5908237</c:v>
                </c:pt>
                <c:pt idx="28">
                  <c:v>5989956</c:v>
                </c:pt>
                <c:pt idx="29">
                  <c:v>5955407</c:v>
                </c:pt>
                <c:pt idx="30">
                  <c:v>5987915</c:v>
                </c:pt>
                <c:pt idx="31">
                  <c:v>6081478</c:v>
                </c:pt>
                <c:pt idx="32">
                  <c:v>6114729</c:v>
                </c:pt>
                <c:pt idx="33">
                  <c:v>6110437</c:v>
                </c:pt>
                <c:pt idx="34">
                  <c:v>6172363</c:v>
                </c:pt>
                <c:pt idx="35">
                  <c:v>6179783</c:v>
                </c:pt>
                <c:pt idx="36">
                  <c:v>6133824</c:v>
                </c:pt>
                <c:pt idx="37">
                  <c:v>6017376</c:v>
                </c:pt>
                <c:pt idx="38">
                  <c:v>5605281</c:v>
                </c:pt>
                <c:pt idx="39">
                  <c:v>5514432</c:v>
                </c:pt>
                <c:pt idx="40">
                  <c:v>5447533</c:v>
                </c:pt>
                <c:pt idx="41">
                  <c:v>5381999</c:v>
                </c:pt>
                <c:pt idx="42">
                  <c:v>5829172</c:v>
                </c:pt>
                <c:pt idx="43">
                  <c:v>5904724</c:v>
                </c:pt>
                <c:pt idx="44">
                  <c:v>5775971</c:v>
                </c:pt>
                <c:pt idx="45">
                  <c:v>5629515</c:v>
                </c:pt>
                <c:pt idx="46">
                  <c:v>6402638</c:v>
                </c:pt>
                <c:pt idx="47">
                  <c:v>6382482</c:v>
                </c:pt>
              </c:numCache>
            </c:numRef>
          </c:val>
          <c:smooth val="0"/>
          <c:extLst>
            <c:ext xmlns:c16="http://schemas.microsoft.com/office/drawing/2014/chart" uri="{C3380CC4-5D6E-409C-BE32-E72D297353CC}">
              <c16:uniqueId val="{00000005-3218-4885-BFC9-4E61E18B21E2}"/>
            </c:ext>
          </c:extLst>
        </c:ser>
        <c:dLbls>
          <c:showLegendKey val="0"/>
          <c:showVal val="0"/>
          <c:showCatName val="0"/>
          <c:showSerName val="0"/>
          <c:showPercent val="0"/>
          <c:showBubbleSize val="0"/>
        </c:dLbls>
        <c:smooth val="0"/>
        <c:axId val="1605436319"/>
        <c:axId val="1605455999"/>
      </c:lineChart>
      <c:catAx>
        <c:axId val="1605436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05455999"/>
        <c:crosses val="autoZero"/>
        <c:auto val="1"/>
        <c:lblAlgn val="ctr"/>
        <c:lblOffset val="100"/>
        <c:noMultiLvlLbl val="0"/>
      </c:catAx>
      <c:valAx>
        <c:axId val="1605455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0543631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[ds_2280_1.csv]Hoja2!TablaDinámica6</c:name>
    <c:fmtId val="10"/>
  </c:pivotSource>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Hoja2!$B$3:$B$4</c:f>
              <c:strCache>
                <c:ptCount val="1"/>
                <c:pt idx="0">
                  <c:v>Contenidos audiovisuales</c:v>
                </c:pt>
              </c:strCache>
            </c:strRef>
          </c:tx>
          <c:spPr>
            <a:ln w="28575" cap="rnd">
              <a:solidFill>
                <a:schemeClr val="accent1"/>
              </a:solidFill>
              <a:round/>
            </a:ln>
            <a:effectLst/>
          </c:spPr>
          <c:marker>
            <c:symbol val="none"/>
          </c:marker>
          <c:cat>
            <c:strRef>
              <c:f>Hoja2!$A$5:$A$61</c:f>
              <c:strCache>
                <c:ptCount val="56"/>
                <c:pt idx="0">
                  <c:v>2010T1</c:v>
                </c:pt>
                <c:pt idx="1">
                  <c:v>2010T2</c:v>
                </c:pt>
                <c:pt idx="2">
                  <c:v>2010T3</c:v>
                </c:pt>
                <c:pt idx="3">
                  <c:v>2010T4</c:v>
                </c:pt>
                <c:pt idx="4">
                  <c:v>2011T1</c:v>
                </c:pt>
                <c:pt idx="5">
                  <c:v>2011T2</c:v>
                </c:pt>
                <c:pt idx="6">
                  <c:v>2011T3</c:v>
                </c:pt>
                <c:pt idx="7">
                  <c:v>2011T4</c:v>
                </c:pt>
                <c:pt idx="8">
                  <c:v>2012T1</c:v>
                </c:pt>
                <c:pt idx="9">
                  <c:v>2012T2</c:v>
                </c:pt>
                <c:pt idx="10">
                  <c:v>2012T3</c:v>
                </c:pt>
                <c:pt idx="11">
                  <c:v>2012T4</c:v>
                </c:pt>
                <c:pt idx="12">
                  <c:v>2013T1</c:v>
                </c:pt>
                <c:pt idx="13">
                  <c:v>2013T2</c:v>
                </c:pt>
                <c:pt idx="14">
                  <c:v>2013T3</c:v>
                </c:pt>
                <c:pt idx="15">
                  <c:v>2013T4</c:v>
                </c:pt>
                <c:pt idx="16">
                  <c:v>2014T1</c:v>
                </c:pt>
                <c:pt idx="17">
                  <c:v>2014T2</c:v>
                </c:pt>
                <c:pt idx="18">
                  <c:v>2014T3</c:v>
                </c:pt>
                <c:pt idx="19">
                  <c:v>2014T4</c:v>
                </c:pt>
                <c:pt idx="20">
                  <c:v>2015T1</c:v>
                </c:pt>
                <c:pt idx="21">
                  <c:v>2015T2</c:v>
                </c:pt>
                <c:pt idx="22">
                  <c:v>2015T3</c:v>
                </c:pt>
                <c:pt idx="23">
                  <c:v>2015T4</c:v>
                </c:pt>
                <c:pt idx="24">
                  <c:v>2016T1</c:v>
                </c:pt>
                <c:pt idx="25">
                  <c:v>2016T2</c:v>
                </c:pt>
                <c:pt idx="26">
                  <c:v>2016T3</c:v>
                </c:pt>
                <c:pt idx="27">
                  <c:v>2016T4</c:v>
                </c:pt>
                <c:pt idx="28">
                  <c:v>2017T1</c:v>
                </c:pt>
                <c:pt idx="29">
                  <c:v>2017T2</c:v>
                </c:pt>
                <c:pt idx="30">
                  <c:v>2017T3</c:v>
                </c:pt>
                <c:pt idx="31">
                  <c:v>2017T4</c:v>
                </c:pt>
                <c:pt idx="32">
                  <c:v>2018T1</c:v>
                </c:pt>
                <c:pt idx="33">
                  <c:v>2018T2</c:v>
                </c:pt>
                <c:pt idx="34">
                  <c:v>2018T3</c:v>
                </c:pt>
                <c:pt idx="35">
                  <c:v>2018T4</c:v>
                </c:pt>
                <c:pt idx="36">
                  <c:v>2019T1</c:v>
                </c:pt>
                <c:pt idx="37">
                  <c:v>2019T2</c:v>
                </c:pt>
                <c:pt idx="38">
                  <c:v>2019T3</c:v>
                </c:pt>
                <c:pt idx="39">
                  <c:v>2019T4</c:v>
                </c:pt>
                <c:pt idx="40">
                  <c:v>2020T1</c:v>
                </c:pt>
                <c:pt idx="41">
                  <c:v>2020T2</c:v>
                </c:pt>
                <c:pt idx="42">
                  <c:v>2020T3</c:v>
                </c:pt>
                <c:pt idx="43">
                  <c:v>2020T4</c:v>
                </c:pt>
                <c:pt idx="44">
                  <c:v>2021T1</c:v>
                </c:pt>
                <c:pt idx="45">
                  <c:v>2021T2</c:v>
                </c:pt>
                <c:pt idx="46">
                  <c:v>2021T3</c:v>
                </c:pt>
                <c:pt idx="47">
                  <c:v>2021T4</c:v>
                </c:pt>
                <c:pt idx="48">
                  <c:v>2022T1</c:v>
                </c:pt>
                <c:pt idx="49">
                  <c:v>2022T2</c:v>
                </c:pt>
                <c:pt idx="50">
                  <c:v>2022T3</c:v>
                </c:pt>
                <c:pt idx="51">
                  <c:v>2022T4</c:v>
                </c:pt>
                <c:pt idx="52">
                  <c:v>2023T1</c:v>
                </c:pt>
                <c:pt idx="53">
                  <c:v>2023T2</c:v>
                </c:pt>
                <c:pt idx="54">
                  <c:v>2023T3</c:v>
                </c:pt>
                <c:pt idx="55">
                  <c:v>2023T4</c:v>
                </c:pt>
              </c:strCache>
            </c:strRef>
          </c:cat>
          <c:val>
            <c:numRef>
              <c:f>Hoja2!$B$5:$B$61</c:f>
              <c:numCache>
                <c:formatCode>General</c:formatCode>
                <c:ptCount val="56"/>
                <c:pt idx="0">
                  <c:v>3.79</c:v>
                </c:pt>
                <c:pt idx="1">
                  <c:v>5.03</c:v>
                </c:pt>
                <c:pt idx="2">
                  <c:v>2.71</c:v>
                </c:pt>
                <c:pt idx="3">
                  <c:v>3.22</c:v>
                </c:pt>
                <c:pt idx="4">
                  <c:v>24.27</c:v>
                </c:pt>
                <c:pt idx="5">
                  <c:v>21.47</c:v>
                </c:pt>
                <c:pt idx="6">
                  <c:v>20.97</c:v>
                </c:pt>
                <c:pt idx="7">
                  <c:v>23.74</c:v>
                </c:pt>
                <c:pt idx="8">
                  <c:v>31.11</c:v>
                </c:pt>
                <c:pt idx="9">
                  <c:v>28.26</c:v>
                </c:pt>
                <c:pt idx="10">
                  <c:v>26.94</c:v>
                </c:pt>
                <c:pt idx="11">
                  <c:v>70.89</c:v>
                </c:pt>
                <c:pt idx="12">
                  <c:v>62.71</c:v>
                </c:pt>
                <c:pt idx="13">
                  <c:v>59.35</c:v>
                </c:pt>
                <c:pt idx="14">
                  <c:v>54.31</c:v>
                </c:pt>
                <c:pt idx="15">
                  <c:v>60.73</c:v>
                </c:pt>
                <c:pt idx="16">
                  <c:v>61.26</c:v>
                </c:pt>
                <c:pt idx="17">
                  <c:v>70.03</c:v>
                </c:pt>
                <c:pt idx="18">
                  <c:v>64.14</c:v>
                </c:pt>
                <c:pt idx="19">
                  <c:v>84.99</c:v>
                </c:pt>
                <c:pt idx="20">
                  <c:v>86.32</c:v>
                </c:pt>
                <c:pt idx="21">
                  <c:v>81.81</c:v>
                </c:pt>
                <c:pt idx="22">
                  <c:v>129.94</c:v>
                </c:pt>
                <c:pt idx="23">
                  <c:v>221.67</c:v>
                </c:pt>
                <c:pt idx="24">
                  <c:v>300.58</c:v>
                </c:pt>
                <c:pt idx="25">
                  <c:v>349.27</c:v>
                </c:pt>
                <c:pt idx="26">
                  <c:v>899.15</c:v>
                </c:pt>
                <c:pt idx="27">
                  <c:v>723.2</c:v>
                </c:pt>
                <c:pt idx="28">
                  <c:v>716.25</c:v>
                </c:pt>
                <c:pt idx="29">
                  <c:v>700.71</c:v>
                </c:pt>
                <c:pt idx="30">
                  <c:v>845.58</c:v>
                </c:pt>
                <c:pt idx="31">
                  <c:v>852.94</c:v>
                </c:pt>
                <c:pt idx="32">
                  <c:v>841.23</c:v>
                </c:pt>
                <c:pt idx="33">
                  <c:v>830.46</c:v>
                </c:pt>
                <c:pt idx="34">
                  <c:v>853.92</c:v>
                </c:pt>
                <c:pt idx="35">
                  <c:v>936.12</c:v>
                </c:pt>
                <c:pt idx="36">
                  <c:v>901.66</c:v>
                </c:pt>
                <c:pt idx="37">
                  <c:v>915.42</c:v>
                </c:pt>
                <c:pt idx="38">
                  <c:v>726.15</c:v>
                </c:pt>
                <c:pt idx="39">
                  <c:v>816.78</c:v>
                </c:pt>
                <c:pt idx="40">
                  <c:v>762.98</c:v>
                </c:pt>
                <c:pt idx="41">
                  <c:v>694.73</c:v>
                </c:pt>
                <c:pt idx="42">
                  <c:v>613.09</c:v>
                </c:pt>
                <c:pt idx="43">
                  <c:v>775.4</c:v>
                </c:pt>
                <c:pt idx="44">
                  <c:v>708.22</c:v>
                </c:pt>
                <c:pt idx="45">
                  <c:v>713.66</c:v>
                </c:pt>
                <c:pt idx="46">
                  <c:v>745.02</c:v>
                </c:pt>
                <c:pt idx="47">
                  <c:v>733.46</c:v>
                </c:pt>
                <c:pt idx="48">
                  <c:v>706.83</c:v>
                </c:pt>
                <c:pt idx="49">
                  <c:v>750.52</c:v>
                </c:pt>
                <c:pt idx="50">
                  <c:v>666.24</c:v>
                </c:pt>
                <c:pt idx="51">
                  <c:v>652.39</c:v>
                </c:pt>
                <c:pt idx="52">
                  <c:v>625.6</c:v>
                </c:pt>
                <c:pt idx="53">
                  <c:v>630.85</c:v>
                </c:pt>
                <c:pt idx="54">
                  <c:v>625.86</c:v>
                </c:pt>
                <c:pt idx="55">
                  <c:v>658.92</c:v>
                </c:pt>
              </c:numCache>
            </c:numRef>
          </c:val>
          <c:smooth val="0"/>
          <c:extLst>
            <c:ext xmlns:c16="http://schemas.microsoft.com/office/drawing/2014/chart" uri="{C3380CC4-5D6E-409C-BE32-E72D297353CC}">
              <c16:uniqueId val="{00000000-D6C9-4AAA-BC19-3747E077E7A5}"/>
            </c:ext>
          </c:extLst>
        </c:ser>
        <c:dLbls>
          <c:showLegendKey val="0"/>
          <c:showVal val="0"/>
          <c:showCatName val="0"/>
          <c:showSerName val="0"/>
          <c:showPercent val="0"/>
          <c:showBubbleSize val="0"/>
        </c:dLbls>
        <c:smooth val="0"/>
        <c:axId val="1713500671"/>
        <c:axId val="1713495871"/>
      </c:lineChart>
      <c:catAx>
        <c:axId val="1713500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13495871"/>
        <c:crosses val="autoZero"/>
        <c:auto val="1"/>
        <c:lblAlgn val="ctr"/>
        <c:lblOffset val="100"/>
        <c:noMultiLvlLbl val="0"/>
      </c:catAx>
      <c:valAx>
        <c:axId val="17134958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1350067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3-31T11:20:00.637" idx="2">
    <p:pos x="6894" y="3162"/>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D76E17-7136-4B29-B691-2C19E5A9B9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AAC2ABB-3C53-45F0-8910-79F1557D8C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5DF23D-5CED-4D00-9D0E-1F54486DD020}"/>
              </a:ext>
            </a:extLst>
          </p:cNvPr>
          <p:cNvSpPr>
            <a:spLocks noGrp="1"/>
          </p:cNvSpPr>
          <p:nvPr>
            <p:ph type="dt" sz="half" idx="10"/>
          </p:nvPr>
        </p:nvSpPr>
        <p:spPr/>
        <p:txBody>
          <a:bodyPr/>
          <a:lstStyle/>
          <a:p>
            <a:fld id="{F47FC35E-FE1D-4032-B7DB-C884965BC6BF}" type="datetimeFigureOut">
              <a:rPr lang="es-ES" smtClean="0"/>
              <a:t>23/04/2024</a:t>
            </a:fld>
            <a:endParaRPr lang="es-ES"/>
          </a:p>
        </p:txBody>
      </p:sp>
      <p:sp>
        <p:nvSpPr>
          <p:cNvPr id="5" name="Marcador de pie de página 4">
            <a:extLst>
              <a:ext uri="{FF2B5EF4-FFF2-40B4-BE49-F238E27FC236}">
                <a16:creationId xmlns:a16="http://schemas.microsoft.com/office/drawing/2014/main" id="{ACA5B67B-D5F4-40A5-A775-3A479E36943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4F2C9A-E7D2-4744-98FB-4BABA5BF441E}"/>
              </a:ext>
            </a:extLst>
          </p:cNvPr>
          <p:cNvSpPr>
            <a:spLocks noGrp="1"/>
          </p:cNvSpPr>
          <p:nvPr>
            <p:ph type="sldNum" sz="quarter" idx="12"/>
          </p:nvPr>
        </p:nvSpPr>
        <p:spPr/>
        <p:txBody>
          <a:bodyPr/>
          <a:lstStyle/>
          <a:p>
            <a:fld id="{BFD51099-20C1-4C4A-9F17-BAFD7F35EBF4}" type="slidenum">
              <a:rPr lang="es-ES" smtClean="0"/>
              <a:t>‹Nº›</a:t>
            </a:fld>
            <a:endParaRPr lang="es-ES"/>
          </a:p>
        </p:txBody>
      </p:sp>
    </p:spTree>
    <p:extLst>
      <p:ext uri="{BB962C8B-B14F-4D97-AF65-F5344CB8AC3E}">
        <p14:creationId xmlns:p14="http://schemas.microsoft.com/office/powerpoint/2010/main" val="3305651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BC839-350C-400B-805E-AF6B1C6F574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5866F4-0DE5-4F3D-B987-9E8757325DD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E525D9-316F-4766-8873-2FE0A8494D73}"/>
              </a:ext>
            </a:extLst>
          </p:cNvPr>
          <p:cNvSpPr>
            <a:spLocks noGrp="1"/>
          </p:cNvSpPr>
          <p:nvPr>
            <p:ph type="dt" sz="half" idx="10"/>
          </p:nvPr>
        </p:nvSpPr>
        <p:spPr/>
        <p:txBody>
          <a:bodyPr/>
          <a:lstStyle/>
          <a:p>
            <a:fld id="{F47FC35E-FE1D-4032-B7DB-C884965BC6BF}" type="datetimeFigureOut">
              <a:rPr lang="es-ES" smtClean="0"/>
              <a:t>23/04/2024</a:t>
            </a:fld>
            <a:endParaRPr lang="es-ES"/>
          </a:p>
        </p:txBody>
      </p:sp>
      <p:sp>
        <p:nvSpPr>
          <p:cNvPr id="5" name="Marcador de pie de página 4">
            <a:extLst>
              <a:ext uri="{FF2B5EF4-FFF2-40B4-BE49-F238E27FC236}">
                <a16:creationId xmlns:a16="http://schemas.microsoft.com/office/drawing/2014/main" id="{1FCCA971-6D51-4C1D-8C64-8495B3EB82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8F5EA2-A2B7-4150-8F11-933E3B80A14D}"/>
              </a:ext>
            </a:extLst>
          </p:cNvPr>
          <p:cNvSpPr>
            <a:spLocks noGrp="1"/>
          </p:cNvSpPr>
          <p:nvPr>
            <p:ph type="sldNum" sz="quarter" idx="12"/>
          </p:nvPr>
        </p:nvSpPr>
        <p:spPr/>
        <p:txBody>
          <a:bodyPr/>
          <a:lstStyle/>
          <a:p>
            <a:fld id="{BFD51099-20C1-4C4A-9F17-BAFD7F35EBF4}" type="slidenum">
              <a:rPr lang="es-ES" smtClean="0"/>
              <a:t>‹Nº›</a:t>
            </a:fld>
            <a:endParaRPr lang="es-ES"/>
          </a:p>
        </p:txBody>
      </p:sp>
    </p:spTree>
    <p:extLst>
      <p:ext uri="{BB962C8B-B14F-4D97-AF65-F5344CB8AC3E}">
        <p14:creationId xmlns:p14="http://schemas.microsoft.com/office/powerpoint/2010/main" val="392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0DC03F5-8A55-4A9F-98E2-99C52668B24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6C681F-7A90-4068-B511-E118164FD47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6F9EB2-F2AF-4267-A4DF-CD83D3B19D81}"/>
              </a:ext>
            </a:extLst>
          </p:cNvPr>
          <p:cNvSpPr>
            <a:spLocks noGrp="1"/>
          </p:cNvSpPr>
          <p:nvPr>
            <p:ph type="dt" sz="half" idx="10"/>
          </p:nvPr>
        </p:nvSpPr>
        <p:spPr/>
        <p:txBody>
          <a:bodyPr/>
          <a:lstStyle/>
          <a:p>
            <a:fld id="{F47FC35E-FE1D-4032-B7DB-C884965BC6BF}" type="datetimeFigureOut">
              <a:rPr lang="es-ES" smtClean="0"/>
              <a:t>23/04/2024</a:t>
            </a:fld>
            <a:endParaRPr lang="es-ES"/>
          </a:p>
        </p:txBody>
      </p:sp>
      <p:sp>
        <p:nvSpPr>
          <p:cNvPr id="5" name="Marcador de pie de página 4">
            <a:extLst>
              <a:ext uri="{FF2B5EF4-FFF2-40B4-BE49-F238E27FC236}">
                <a16:creationId xmlns:a16="http://schemas.microsoft.com/office/drawing/2014/main" id="{DCF4E796-6446-4471-AB7D-6110C977AB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87A81F-F9A9-47A7-B728-F0695F0D91BD}"/>
              </a:ext>
            </a:extLst>
          </p:cNvPr>
          <p:cNvSpPr>
            <a:spLocks noGrp="1"/>
          </p:cNvSpPr>
          <p:nvPr>
            <p:ph type="sldNum" sz="quarter" idx="12"/>
          </p:nvPr>
        </p:nvSpPr>
        <p:spPr/>
        <p:txBody>
          <a:bodyPr/>
          <a:lstStyle/>
          <a:p>
            <a:fld id="{BFD51099-20C1-4C4A-9F17-BAFD7F35EBF4}" type="slidenum">
              <a:rPr lang="es-ES" smtClean="0"/>
              <a:t>‹Nº›</a:t>
            </a:fld>
            <a:endParaRPr lang="es-ES"/>
          </a:p>
        </p:txBody>
      </p:sp>
    </p:spTree>
    <p:extLst>
      <p:ext uri="{BB962C8B-B14F-4D97-AF65-F5344CB8AC3E}">
        <p14:creationId xmlns:p14="http://schemas.microsoft.com/office/powerpoint/2010/main" val="268125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4EC6B-9077-41F4-BBE7-2269B264C7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FCBAB4-164B-4A2F-B224-618C911C95C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224F9B-C67C-4DBE-8CAB-576C60AEC65E}"/>
              </a:ext>
            </a:extLst>
          </p:cNvPr>
          <p:cNvSpPr>
            <a:spLocks noGrp="1"/>
          </p:cNvSpPr>
          <p:nvPr>
            <p:ph type="dt" sz="half" idx="10"/>
          </p:nvPr>
        </p:nvSpPr>
        <p:spPr/>
        <p:txBody>
          <a:bodyPr/>
          <a:lstStyle/>
          <a:p>
            <a:fld id="{F47FC35E-FE1D-4032-B7DB-C884965BC6BF}" type="datetimeFigureOut">
              <a:rPr lang="es-ES" smtClean="0"/>
              <a:t>23/04/2024</a:t>
            </a:fld>
            <a:endParaRPr lang="es-ES"/>
          </a:p>
        </p:txBody>
      </p:sp>
      <p:sp>
        <p:nvSpPr>
          <p:cNvPr id="5" name="Marcador de pie de página 4">
            <a:extLst>
              <a:ext uri="{FF2B5EF4-FFF2-40B4-BE49-F238E27FC236}">
                <a16:creationId xmlns:a16="http://schemas.microsoft.com/office/drawing/2014/main" id="{95386C99-CBFC-4DFC-9FDE-F94FAEFEAA2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BED2A9-496F-4D90-BEB8-7108724E995B}"/>
              </a:ext>
            </a:extLst>
          </p:cNvPr>
          <p:cNvSpPr>
            <a:spLocks noGrp="1"/>
          </p:cNvSpPr>
          <p:nvPr>
            <p:ph type="sldNum" sz="quarter" idx="12"/>
          </p:nvPr>
        </p:nvSpPr>
        <p:spPr/>
        <p:txBody>
          <a:bodyPr/>
          <a:lstStyle/>
          <a:p>
            <a:fld id="{BFD51099-20C1-4C4A-9F17-BAFD7F35EBF4}" type="slidenum">
              <a:rPr lang="es-ES" smtClean="0"/>
              <a:t>‹Nº›</a:t>
            </a:fld>
            <a:endParaRPr lang="es-ES"/>
          </a:p>
        </p:txBody>
      </p:sp>
    </p:spTree>
    <p:extLst>
      <p:ext uri="{BB962C8B-B14F-4D97-AF65-F5344CB8AC3E}">
        <p14:creationId xmlns:p14="http://schemas.microsoft.com/office/powerpoint/2010/main" val="399939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5DFCF8-A088-460C-B04E-57B8EEE139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F65E21B-2E83-4F0D-9F2D-BAB2B09F51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AEE2861-E45B-45DC-A14F-0A65E10CA27B}"/>
              </a:ext>
            </a:extLst>
          </p:cNvPr>
          <p:cNvSpPr>
            <a:spLocks noGrp="1"/>
          </p:cNvSpPr>
          <p:nvPr>
            <p:ph type="dt" sz="half" idx="10"/>
          </p:nvPr>
        </p:nvSpPr>
        <p:spPr/>
        <p:txBody>
          <a:bodyPr/>
          <a:lstStyle/>
          <a:p>
            <a:fld id="{F47FC35E-FE1D-4032-B7DB-C884965BC6BF}" type="datetimeFigureOut">
              <a:rPr lang="es-ES" smtClean="0"/>
              <a:t>23/04/2024</a:t>
            </a:fld>
            <a:endParaRPr lang="es-ES"/>
          </a:p>
        </p:txBody>
      </p:sp>
      <p:sp>
        <p:nvSpPr>
          <p:cNvPr id="5" name="Marcador de pie de página 4">
            <a:extLst>
              <a:ext uri="{FF2B5EF4-FFF2-40B4-BE49-F238E27FC236}">
                <a16:creationId xmlns:a16="http://schemas.microsoft.com/office/drawing/2014/main" id="{5F66A1EA-3EA2-4037-B544-040388139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F1AA9F-AC3F-43E1-BAE2-44FDEF1EBC19}"/>
              </a:ext>
            </a:extLst>
          </p:cNvPr>
          <p:cNvSpPr>
            <a:spLocks noGrp="1"/>
          </p:cNvSpPr>
          <p:nvPr>
            <p:ph type="sldNum" sz="quarter" idx="12"/>
          </p:nvPr>
        </p:nvSpPr>
        <p:spPr/>
        <p:txBody>
          <a:bodyPr/>
          <a:lstStyle/>
          <a:p>
            <a:fld id="{BFD51099-20C1-4C4A-9F17-BAFD7F35EBF4}" type="slidenum">
              <a:rPr lang="es-ES" smtClean="0"/>
              <a:t>‹Nº›</a:t>
            </a:fld>
            <a:endParaRPr lang="es-ES"/>
          </a:p>
        </p:txBody>
      </p:sp>
    </p:spTree>
    <p:extLst>
      <p:ext uri="{BB962C8B-B14F-4D97-AF65-F5344CB8AC3E}">
        <p14:creationId xmlns:p14="http://schemas.microsoft.com/office/powerpoint/2010/main" val="366366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1D1933-6BC1-4F2F-8F01-B6DA53646E3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46AB4B8-86C4-43D4-9C0C-3C8BB624D9F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9EC8B12-3A88-470B-8CEF-673A340710D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857DBD-3603-4921-B8F1-0795036FD64E}"/>
              </a:ext>
            </a:extLst>
          </p:cNvPr>
          <p:cNvSpPr>
            <a:spLocks noGrp="1"/>
          </p:cNvSpPr>
          <p:nvPr>
            <p:ph type="dt" sz="half" idx="10"/>
          </p:nvPr>
        </p:nvSpPr>
        <p:spPr/>
        <p:txBody>
          <a:bodyPr/>
          <a:lstStyle/>
          <a:p>
            <a:fld id="{F47FC35E-FE1D-4032-B7DB-C884965BC6BF}" type="datetimeFigureOut">
              <a:rPr lang="es-ES" smtClean="0"/>
              <a:t>23/04/2024</a:t>
            </a:fld>
            <a:endParaRPr lang="es-ES"/>
          </a:p>
        </p:txBody>
      </p:sp>
      <p:sp>
        <p:nvSpPr>
          <p:cNvPr id="6" name="Marcador de pie de página 5">
            <a:extLst>
              <a:ext uri="{FF2B5EF4-FFF2-40B4-BE49-F238E27FC236}">
                <a16:creationId xmlns:a16="http://schemas.microsoft.com/office/drawing/2014/main" id="{01D47192-F2AC-4D5E-B02F-F2E34F0645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B1672E-FCC8-4BB6-AE43-B864DD8CB9FD}"/>
              </a:ext>
            </a:extLst>
          </p:cNvPr>
          <p:cNvSpPr>
            <a:spLocks noGrp="1"/>
          </p:cNvSpPr>
          <p:nvPr>
            <p:ph type="sldNum" sz="quarter" idx="12"/>
          </p:nvPr>
        </p:nvSpPr>
        <p:spPr/>
        <p:txBody>
          <a:bodyPr/>
          <a:lstStyle/>
          <a:p>
            <a:fld id="{BFD51099-20C1-4C4A-9F17-BAFD7F35EBF4}" type="slidenum">
              <a:rPr lang="es-ES" smtClean="0"/>
              <a:t>‹Nº›</a:t>
            </a:fld>
            <a:endParaRPr lang="es-ES"/>
          </a:p>
        </p:txBody>
      </p:sp>
    </p:spTree>
    <p:extLst>
      <p:ext uri="{BB962C8B-B14F-4D97-AF65-F5344CB8AC3E}">
        <p14:creationId xmlns:p14="http://schemas.microsoft.com/office/powerpoint/2010/main" val="82709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78B3E9-3719-4A1E-B6E0-4E9B5D3369C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B0C94A-47DD-4100-8CA4-D8373C7E30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0F530C-F4BD-4615-AE54-79A538E0564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03E830B-65AD-4239-9EE7-4F244AD1F0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B19A5C9-33E6-4D6C-920A-C3DD4D5D969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88AFFB1-F9DE-433C-B145-80AA49D8726A}"/>
              </a:ext>
            </a:extLst>
          </p:cNvPr>
          <p:cNvSpPr>
            <a:spLocks noGrp="1"/>
          </p:cNvSpPr>
          <p:nvPr>
            <p:ph type="dt" sz="half" idx="10"/>
          </p:nvPr>
        </p:nvSpPr>
        <p:spPr/>
        <p:txBody>
          <a:bodyPr/>
          <a:lstStyle/>
          <a:p>
            <a:fld id="{F47FC35E-FE1D-4032-B7DB-C884965BC6BF}" type="datetimeFigureOut">
              <a:rPr lang="es-ES" smtClean="0"/>
              <a:t>23/04/2024</a:t>
            </a:fld>
            <a:endParaRPr lang="es-ES"/>
          </a:p>
        </p:txBody>
      </p:sp>
      <p:sp>
        <p:nvSpPr>
          <p:cNvPr id="8" name="Marcador de pie de página 7">
            <a:extLst>
              <a:ext uri="{FF2B5EF4-FFF2-40B4-BE49-F238E27FC236}">
                <a16:creationId xmlns:a16="http://schemas.microsoft.com/office/drawing/2014/main" id="{459B13C1-370C-4F94-AB60-D45A731C4ED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0E17752-405D-470E-B1B7-9BEBE30571D5}"/>
              </a:ext>
            </a:extLst>
          </p:cNvPr>
          <p:cNvSpPr>
            <a:spLocks noGrp="1"/>
          </p:cNvSpPr>
          <p:nvPr>
            <p:ph type="sldNum" sz="quarter" idx="12"/>
          </p:nvPr>
        </p:nvSpPr>
        <p:spPr/>
        <p:txBody>
          <a:bodyPr/>
          <a:lstStyle/>
          <a:p>
            <a:fld id="{BFD51099-20C1-4C4A-9F17-BAFD7F35EBF4}" type="slidenum">
              <a:rPr lang="es-ES" smtClean="0"/>
              <a:t>‹Nº›</a:t>
            </a:fld>
            <a:endParaRPr lang="es-ES"/>
          </a:p>
        </p:txBody>
      </p:sp>
    </p:spTree>
    <p:extLst>
      <p:ext uri="{BB962C8B-B14F-4D97-AF65-F5344CB8AC3E}">
        <p14:creationId xmlns:p14="http://schemas.microsoft.com/office/powerpoint/2010/main" val="115546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2939-664A-4C28-AA65-46FC9208A9E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B9C38C-9CE0-4D4E-8CCA-52B1733A3455}"/>
              </a:ext>
            </a:extLst>
          </p:cNvPr>
          <p:cNvSpPr>
            <a:spLocks noGrp="1"/>
          </p:cNvSpPr>
          <p:nvPr>
            <p:ph type="dt" sz="half" idx="10"/>
          </p:nvPr>
        </p:nvSpPr>
        <p:spPr/>
        <p:txBody>
          <a:bodyPr/>
          <a:lstStyle/>
          <a:p>
            <a:fld id="{F47FC35E-FE1D-4032-B7DB-C884965BC6BF}" type="datetimeFigureOut">
              <a:rPr lang="es-ES" smtClean="0"/>
              <a:t>23/04/2024</a:t>
            </a:fld>
            <a:endParaRPr lang="es-ES"/>
          </a:p>
        </p:txBody>
      </p:sp>
      <p:sp>
        <p:nvSpPr>
          <p:cNvPr id="4" name="Marcador de pie de página 3">
            <a:extLst>
              <a:ext uri="{FF2B5EF4-FFF2-40B4-BE49-F238E27FC236}">
                <a16:creationId xmlns:a16="http://schemas.microsoft.com/office/drawing/2014/main" id="{428355A0-97D9-47AB-8EAB-8B5AD3B3498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2A6FE-B57C-4578-8AEF-3FB94320541A}"/>
              </a:ext>
            </a:extLst>
          </p:cNvPr>
          <p:cNvSpPr>
            <a:spLocks noGrp="1"/>
          </p:cNvSpPr>
          <p:nvPr>
            <p:ph type="sldNum" sz="quarter" idx="12"/>
          </p:nvPr>
        </p:nvSpPr>
        <p:spPr/>
        <p:txBody>
          <a:bodyPr/>
          <a:lstStyle/>
          <a:p>
            <a:fld id="{BFD51099-20C1-4C4A-9F17-BAFD7F35EBF4}" type="slidenum">
              <a:rPr lang="es-ES" smtClean="0"/>
              <a:t>‹Nº›</a:t>
            </a:fld>
            <a:endParaRPr lang="es-ES"/>
          </a:p>
        </p:txBody>
      </p:sp>
    </p:spTree>
    <p:extLst>
      <p:ext uri="{BB962C8B-B14F-4D97-AF65-F5344CB8AC3E}">
        <p14:creationId xmlns:p14="http://schemas.microsoft.com/office/powerpoint/2010/main" val="170048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428661-30F2-4D56-A89C-29CF06AD719B}"/>
              </a:ext>
            </a:extLst>
          </p:cNvPr>
          <p:cNvSpPr>
            <a:spLocks noGrp="1"/>
          </p:cNvSpPr>
          <p:nvPr>
            <p:ph type="dt" sz="half" idx="10"/>
          </p:nvPr>
        </p:nvSpPr>
        <p:spPr/>
        <p:txBody>
          <a:bodyPr/>
          <a:lstStyle/>
          <a:p>
            <a:fld id="{F47FC35E-FE1D-4032-B7DB-C884965BC6BF}" type="datetimeFigureOut">
              <a:rPr lang="es-ES" smtClean="0"/>
              <a:t>23/04/2024</a:t>
            </a:fld>
            <a:endParaRPr lang="es-ES"/>
          </a:p>
        </p:txBody>
      </p:sp>
      <p:sp>
        <p:nvSpPr>
          <p:cNvPr id="3" name="Marcador de pie de página 2">
            <a:extLst>
              <a:ext uri="{FF2B5EF4-FFF2-40B4-BE49-F238E27FC236}">
                <a16:creationId xmlns:a16="http://schemas.microsoft.com/office/drawing/2014/main" id="{9B2113E7-5C28-4102-82BC-BA79E62D55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ED8209D-4F84-47A1-9604-9345826C13C5}"/>
              </a:ext>
            </a:extLst>
          </p:cNvPr>
          <p:cNvSpPr>
            <a:spLocks noGrp="1"/>
          </p:cNvSpPr>
          <p:nvPr>
            <p:ph type="sldNum" sz="quarter" idx="12"/>
          </p:nvPr>
        </p:nvSpPr>
        <p:spPr/>
        <p:txBody>
          <a:bodyPr/>
          <a:lstStyle/>
          <a:p>
            <a:fld id="{BFD51099-20C1-4C4A-9F17-BAFD7F35EBF4}" type="slidenum">
              <a:rPr lang="es-ES" smtClean="0"/>
              <a:t>‹Nº›</a:t>
            </a:fld>
            <a:endParaRPr lang="es-ES"/>
          </a:p>
        </p:txBody>
      </p:sp>
    </p:spTree>
    <p:extLst>
      <p:ext uri="{BB962C8B-B14F-4D97-AF65-F5344CB8AC3E}">
        <p14:creationId xmlns:p14="http://schemas.microsoft.com/office/powerpoint/2010/main" val="4528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D43A5B-977D-4EAE-8924-0D7F85FE8F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A71262-B0B9-4CD2-9F6B-56638975FF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A96B5CF-970C-42DF-AD59-FA67529326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89A440E-C5C4-4A88-AE4F-8DD534898EFD}"/>
              </a:ext>
            </a:extLst>
          </p:cNvPr>
          <p:cNvSpPr>
            <a:spLocks noGrp="1"/>
          </p:cNvSpPr>
          <p:nvPr>
            <p:ph type="dt" sz="half" idx="10"/>
          </p:nvPr>
        </p:nvSpPr>
        <p:spPr/>
        <p:txBody>
          <a:bodyPr/>
          <a:lstStyle/>
          <a:p>
            <a:fld id="{F47FC35E-FE1D-4032-B7DB-C884965BC6BF}" type="datetimeFigureOut">
              <a:rPr lang="es-ES" smtClean="0"/>
              <a:t>23/04/2024</a:t>
            </a:fld>
            <a:endParaRPr lang="es-ES"/>
          </a:p>
        </p:txBody>
      </p:sp>
      <p:sp>
        <p:nvSpPr>
          <p:cNvPr id="6" name="Marcador de pie de página 5">
            <a:extLst>
              <a:ext uri="{FF2B5EF4-FFF2-40B4-BE49-F238E27FC236}">
                <a16:creationId xmlns:a16="http://schemas.microsoft.com/office/drawing/2014/main" id="{627AFF43-8523-4980-8DE4-92CDE483EF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76C0BC-EADB-48C4-8FB5-63DE9450EB7E}"/>
              </a:ext>
            </a:extLst>
          </p:cNvPr>
          <p:cNvSpPr>
            <a:spLocks noGrp="1"/>
          </p:cNvSpPr>
          <p:nvPr>
            <p:ph type="sldNum" sz="quarter" idx="12"/>
          </p:nvPr>
        </p:nvSpPr>
        <p:spPr/>
        <p:txBody>
          <a:bodyPr/>
          <a:lstStyle/>
          <a:p>
            <a:fld id="{BFD51099-20C1-4C4A-9F17-BAFD7F35EBF4}" type="slidenum">
              <a:rPr lang="es-ES" smtClean="0"/>
              <a:t>‹Nº›</a:t>
            </a:fld>
            <a:endParaRPr lang="es-ES"/>
          </a:p>
        </p:txBody>
      </p:sp>
    </p:spTree>
    <p:extLst>
      <p:ext uri="{BB962C8B-B14F-4D97-AF65-F5344CB8AC3E}">
        <p14:creationId xmlns:p14="http://schemas.microsoft.com/office/powerpoint/2010/main" val="278274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162A2C-010F-4D5C-BC95-02C270C0191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95C110A-0308-4B04-9CCA-7322E4BD43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BED712C-445D-4980-B3DC-249C3C2A2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ADDED1-5D0E-4779-8738-2C12A7F647C5}"/>
              </a:ext>
            </a:extLst>
          </p:cNvPr>
          <p:cNvSpPr>
            <a:spLocks noGrp="1"/>
          </p:cNvSpPr>
          <p:nvPr>
            <p:ph type="dt" sz="half" idx="10"/>
          </p:nvPr>
        </p:nvSpPr>
        <p:spPr/>
        <p:txBody>
          <a:bodyPr/>
          <a:lstStyle/>
          <a:p>
            <a:fld id="{F47FC35E-FE1D-4032-B7DB-C884965BC6BF}" type="datetimeFigureOut">
              <a:rPr lang="es-ES" smtClean="0"/>
              <a:t>23/04/2024</a:t>
            </a:fld>
            <a:endParaRPr lang="es-ES"/>
          </a:p>
        </p:txBody>
      </p:sp>
      <p:sp>
        <p:nvSpPr>
          <p:cNvPr id="6" name="Marcador de pie de página 5">
            <a:extLst>
              <a:ext uri="{FF2B5EF4-FFF2-40B4-BE49-F238E27FC236}">
                <a16:creationId xmlns:a16="http://schemas.microsoft.com/office/drawing/2014/main" id="{558FD8FB-B14E-4613-9124-BC43F413E4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C3D57B-D082-4185-9064-8AD689E2146A}"/>
              </a:ext>
            </a:extLst>
          </p:cNvPr>
          <p:cNvSpPr>
            <a:spLocks noGrp="1"/>
          </p:cNvSpPr>
          <p:nvPr>
            <p:ph type="sldNum" sz="quarter" idx="12"/>
          </p:nvPr>
        </p:nvSpPr>
        <p:spPr/>
        <p:txBody>
          <a:bodyPr/>
          <a:lstStyle/>
          <a:p>
            <a:fld id="{BFD51099-20C1-4C4A-9F17-BAFD7F35EBF4}" type="slidenum">
              <a:rPr lang="es-ES" smtClean="0"/>
              <a:t>‹Nº›</a:t>
            </a:fld>
            <a:endParaRPr lang="es-ES"/>
          </a:p>
        </p:txBody>
      </p:sp>
    </p:spTree>
    <p:extLst>
      <p:ext uri="{BB962C8B-B14F-4D97-AF65-F5344CB8AC3E}">
        <p14:creationId xmlns:p14="http://schemas.microsoft.com/office/powerpoint/2010/main" val="336450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A4872CD-AFD4-42EA-9C52-B57359EC00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11672CA-B517-4628-A9B0-5E246DCBF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E2F1F3B-06D1-4C7C-8DF1-A75419417D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FC35E-FE1D-4032-B7DB-C884965BC6BF}" type="datetimeFigureOut">
              <a:rPr lang="es-ES" smtClean="0"/>
              <a:t>23/04/2024</a:t>
            </a:fld>
            <a:endParaRPr lang="es-ES"/>
          </a:p>
        </p:txBody>
      </p:sp>
      <p:sp>
        <p:nvSpPr>
          <p:cNvPr id="5" name="Marcador de pie de página 4">
            <a:extLst>
              <a:ext uri="{FF2B5EF4-FFF2-40B4-BE49-F238E27FC236}">
                <a16:creationId xmlns:a16="http://schemas.microsoft.com/office/drawing/2014/main" id="{3D742A14-65A0-4C9A-8368-7DF430074A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FA8FB35-FE8F-4F22-965D-9168EBB8C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51099-20C1-4C4A-9F17-BAFD7F35EBF4}" type="slidenum">
              <a:rPr lang="es-ES" smtClean="0"/>
              <a:t>‹Nº›</a:t>
            </a:fld>
            <a:endParaRPr lang="es-ES"/>
          </a:p>
        </p:txBody>
      </p:sp>
    </p:spTree>
    <p:extLst>
      <p:ext uri="{BB962C8B-B14F-4D97-AF65-F5344CB8AC3E}">
        <p14:creationId xmlns:p14="http://schemas.microsoft.com/office/powerpoint/2010/main" val="24648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6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cnmc.es/sites/default/files/3335354_124.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lavozdegalicia.es/noticia/television/2014/12/22/salvame-juega-despiste-programa-limon-naranja/0003_201412G22P53992.htm"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4B3265-33C3-458F-ABE4-391196360CC7}"/>
              </a:ext>
            </a:extLst>
          </p:cNvPr>
          <p:cNvSpPr>
            <a:spLocks noGrp="1"/>
          </p:cNvSpPr>
          <p:nvPr>
            <p:ph type="ctrTitle"/>
          </p:nvPr>
        </p:nvSpPr>
        <p:spPr>
          <a:xfrm>
            <a:off x="1522520" y="2107784"/>
            <a:ext cx="9144000" cy="2387600"/>
          </a:xfrm>
        </p:spPr>
        <p:txBody>
          <a:bodyPr>
            <a:normAutofit fontScale="90000"/>
          </a:bodyPr>
          <a:lstStyle/>
          <a:p>
            <a:r>
              <a:rPr lang="es-ES" sz="6000" dirty="0">
                <a:solidFill>
                  <a:srgbClr val="000000"/>
                </a:solidFill>
                <a:effectLst/>
                <a:latin typeface="Calibri" panose="020F0502020204030204" pitchFamily="34" charset="0"/>
                <a:ea typeface="Times New Roman" panose="02020603050405020304" pitchFamily="18" charset="0"/>
              </a:rPr>
              <a:t>REGULACIÓN Y COMPETENCIA EN EL SECTOR AUDIVISUAL</a:t>
            </a:r>
            <a:br>
              <a:rPr lang="es-ES" dirty="0">
                <a:solidFill>
                  <a:srgbClr val="000000"/>
                </a:solidFill>
                <a:latin typeface="Calibri" panose="020F0502020204030204" pitchFamily="34" charset="0"/>
                <a:ea typeface="Times New Roman" panose="02020603050405020304" pitchFamily="18" charset="0"/>
              </a:rPr>
            </a:br>
            <a:r>
              <a:rPr lang="es-ES" sz="3600" dirty="0">
                <a:solidFill>
                  <a:srgbClr val="000000"/>
                </a:solidFill>
                <a:latin typeface="Calibri" panose="020F0502020204030204" pitchFamily="34" charset="0"/>
                <a:ea typeface="Times New Roman" panose="02020603050405020304" pitchFamily="18" charset="0"/>
              </a:rPr>
              <a:t>De la protección de menores a la </a:t>
            </a:r>
            <a:r>
              <a:rPr lang="es-ES" sz="3600" dirty="0" err="1">
                <a:solidFill>
                  <a:srgbClr val="000000"/>
                </a:solidFill>
                <a:latin typeface="Calibri" panose="020F0502020204030204" pitchFamily="34" charset="0"/>
                <a:ea typeface="Times New Roman" panose="02020603050405020304" pitchFamily="18" charset="0"/>
              </a:rPr>
              <a:t>Superliga</a:t>
            </a:r>
            <a:br>
              <a:rPr lang="es-ES" sz="6600" dirty="0">
                <a:effectLst/>
                <a:latin typeface="Times New Roman" panose="02020603050405020304" pitchFamily="18" charset="0"/>
                <a:ea typeface="Times New Roman" panose="02020603050405020304" pitchFamily="18" charset="0"/>
              </a:rPr>
            </a:br>
            <a:endParaRPr lang="es-ES" dirty="0"/>
          </a:p>
        </p:txBody>
      </p:sp>
      <p:sp>
        <p:nvSpPr>
          <p:cNvPr id="3" name="Subtítulo 2">
            <a:extLst>
              <a:ext uri="{FF2B5EF4-FFF2-40B4-BE49-F238E27FC236}">
                <a16:creationId xmlns:a16="http://schemas.microsoft.com/office/drawing/2014/main" id="{E22BB1B4-4C30-401C-8E2A-EBF40D4513AB}"/>
              </a:ext>
            </a:extLst>
          </p:cNvPr>
          <p:cNvSpPr>
            <a:spLocks noGrp="1"/>
          </p:cNvSpPr>
          <p:nvPr>
            <p:ph type="subTitle" idx="1"/>
          </p:nvPr>
        </p:nvSpPr>
        <p:spPr>
          <a:xfrm>
            <a:off x="575035" y="4736366"/>
            <a:ext cx="11502227" cy="1655762"/>
          </a:xfrm>
        </p:spPr>
        <p:txBody>
          <a:bodyPr>
            <a:normAutofit fontScale="92500" lnSpcReduction="20000"/>
          </a:bodyPr>
          <a:lstStyle/>
          <a:p>
            <a:pPr algn="r"/>
            <a:r>
              <a:rPr lang="es-ES" sz="2400" dirty="0">
                <a:solidFill>
                  <a:srgbClr val="000000"/>
                </a:solidFill>
                <a:effectLst/>
                <a:latin typeface="Calibri" panose="020F0502020204030204" pitchFamily="34" charset="0"/>
                <a:ea typeface="Times New Roman" panose="02020603050405020304" pitchFamily="18" charset="0"/>
              </a:rPr>
              <a:t>Dr. Carlos Aguilar Paredes </a:t>
            </a:r>
            <a:br>
              <a:rPr lang="es-ES" sz="2400" dirty="0">
                <a:solidFill>
                  <a:srgbClr val="000000"/>
                </a:solidFill>
                <a:effectLst/>
                <a:latin typeface="Calibri" panose="020F0502020204030204" pitchFamily="34" charset="0"/>
                <a:ea typeface="Times New Roman" panose="02020603050405020304" pitchFamily="18" charset="0"/>
              </a:rPr>
            </a:br>
            <a:r>
              <a:rPr lang="es-ES" sz="2400" dirty="0">
                <a:solidFill>
                  <a:srgbClr val="000000"/>
                </a:solidFill>
                <a:effectLst/>
                <a:latin typeface="Calibri" panose="020F0502020204030204" pitchFamily="34" charset="0"/>
                <a:ea typeface="Times New Roman" panose="02020603050405020304" pitchFamily="18" charset="0"/>
              </a:rPr>
              <a:t>Consejero CNMC</a:t>
            </a:r>
          </a:p>
          <a:p>
            <a:pPr algn="r"/>
            <a:endParaRPr lang="es-ES" dirty="0">
              <a:solidFill>
                <a:srgbClr val="000000"/>
              </a:solidFill>
              <a:latin typeface="Calibri" panose="020F0502020204030204" pitchFamily="34" charset="0"/>
              <a:ea typeface="Times New Roman" panose="02020603050405020304" pitchFamily="18" charset="0"/>
            </a:endParaRPr>
          </a:p>
          <a:p>
            <a:pPr algn="r"/>
            <a:r>
              <a:rPr lang="es-ES" sz="1800" b="1" dirty="0">
                <a:effectLst/>
                <a:latin typeface="Calibri" panose="020F0502020204030204" pitchFamily="34" charset="0"/>
                <a:ea typeface="Calibri" panose="020F0502020204030204" pitchFamily="34" charset="0"/>
              </a:rPr>
              <a:t>SEMINARIO DE LA CÁTEDRA DE POLÍTICA DE COMPETENCIA DE LA UNIVERSIDAD DE SEVILLA</a:t>
            </a:r>
          </a:p>
          <a:p>
            <a:pPr algn="r"/>
            <a:r>
              <a:rPr lang="es-ES" sz="1800" b="1" dirty="0">
                <a:effectLst/>
                <a:latin typeface="Calibri" panose="020F0502020204030204" pitchFamily="34" charset="0"/>
                <a:ea typeface="Calibri" panose="020F0502020204030204" pitchFamily="34" charset="0"/>
              </a:rPr>
              <a:t>Sevilla  31/03/2024</a:t>
            </a:r>
            <a:endParaRPr lang="es-ES" dirty="0"/>
          </a:p>
        </p:txBody>
      </p:sp>
    </p:spTree>
    <p:extLst>
      <p:ext uri="{BB962C8B-B14F-4D97-AF65-F5344CB8AC3E}">
        <p14:creationId xmlns:p14="http://schemas.microsoft.com/office/powerpoint/2010/main" val="2430980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04D86-0EB7-49A7-9CD8-3D0E26A7F3B3}"/>
              </a:ext>
            </a:extLst>
          </p:cNvPr>
          <p:cNvSpPr>
            <a:spLocks noGrp="1"/>
          </p:cNvSpPr>
          <p:nvPr>
            <p:ph type="title"/>
          </p:nvPr>
        </p:nvSpPr>
        <p:spPr/>
        <p:txBody>
          <a:bodyPr>
            <a:normAutofit/>
          </a:bodyPr>
          <a:lstStyle/>
          <a:p>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1">
            <a:extLst>
              <a:ext uri="{FF2B5EF4-FFF2-40B4-BE49-F238E27FC236}">
                <a16:creationId xmlns:a16="http://schemas.microsoft.com/office/drawing/2014/main" id="{2B0B6A54-7BE9-4B89-8324-02EA8EE75AE1}"/>
              </a:ext>
            </a:extLst>
          </p:cNvPr>
          <p:cNvSpPr>
            <a:spLocks noChangeArrowheads="1"/>
          </p:cNvSpPr>
          <p:nvPr/>
        </p:nvSpPr>
        <p:spPr bwMode="auto">
          <a:xfrm>
            <a:off x="638175" y="381040"/>
            <a:ext cx="11342973" cy="17851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3100" b="1" i="0" u="none" strike="noStrike" cap="none" normalizeH="0" baseline="0" dirty="0">
                <a:ln>
                  <a:noFill/>
                </a:ln>
                <a:solidFill>
                  <a:srgbClr val="222222"/>
                </a:solidFill>
                <a:effectLst/>
                <a:latin typeface="TiemposHeadline"/>
              </a:rPr>
              <a:t>La advertencia de la CNMC a ‘La Resistencia’: “Dicen que no hagamos chistes de drogas”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200" b="1" i="0" u="none" strike="noStrike" cap="none" normalizeH="0" baseline="0" dirty="0">
              <a:ln>
                <a:noFill/>
              </a:ln>
              <a:solidFill>
                <a:srgbClr val="4F89B9"/>
              </a:solidFill>
              <a:effectLst/>
              <a:latin typeface="TiemposHeadlin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rgbClr val="4F89B9"/>
                </a:solidFill>
                <a:effectLst/>
                <a:latin typeface="TiemposHeadline"/>
              </a:rPr>
              <a:t>TOQUE DE ATENCIÓN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500" b="0" i="0" u="none" strike="noStrike" cap="none" normalizeH="0" baseline="0" dirty="0">
              <a:ln>
                <a:noFill/>
              </a:ln>
              <a:solidFill>
                <a:srgbClr val="888888"/>
              </a:solidFill>
              <a:effectLst/>
              <a:latin typeface="TiemposHeadlin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500" b="0" i="0" u="none" strike="noStrike" cap="none" normalizeH="0" baseline="0" dirty="0">
                <a:ln>
                  <a:noFill/>
                </a:ln>
                <a:solidFill>
                  <a:srgbClr val="888888"/>
                </a:solidFill>
                <a:effectLst/>
                <a:latin typeface="TiemposHeadline"/>
              </a:rPr>
              <a:t>El programa de David Broncano se lleva un tirón de orejas por parte del organismo de Competencia</a:t>
            </a:r>
          </a:p>
        </p:txBody>
      </p:sp>
      <p:pic>
        <p:nvPicPr>
          <p:cNvPr id="6146" name="Picture 2" descr="La advertencia de la CNMC a ‘La Resistencia’: “Dicen que no hagamos chistes de drogas”">
            <a:extLst>
              <a:ext uri="{FF2B5EF4-FFF2-40B4-BE49-F238E27FC236}">
                <a16:creationId xmlns:a16="http://schemas.microsoft.com/office/drawing/2014/main" id="{1D103EF4-BF2E-44B1-9E7B-E488E1CA0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456" y="2641599"/>
            <a:ext cx="6291970" cy="308292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BE86AE96-F324-46EF-A3B4-C83EC7B8B8F1}"/>
              </a:ext>
            </a:extLst>
          </p:cNvPr>
          <p:cNvSpPr txBox="1"/>
          <p:nvPr/>
        </p:nvSpPr>
        <p:spPr>
          <a:xfrm rot="19905357">
            <a:off x="2558736" y="3790741"/>
            <a:ext cx="7037509" cy="1015663"/>
          </a:xfrm>
          <a:prstGeom prst="rect">
            <a:avLst/>
          </a:prstGeom>
          <a:solidFill>
            <a:schemeClr val="accent6">
              <a:lumMod val="50000"/>
            </a:schemeClr>
          </a:solidFill>
        </p:spPr>
        <p:txBody>
          <a:bodyPr wrap="square" rtlCol="0">
            <a:spAutoFit/>
          </a:bodyPr>
          <a:lstStyle/>
          <a:p>
            <a:pPr algn="ctr"/>
            <a:r>
              <a:rPr lang="es-ES" sz="6000" dirty="0">
                <a:solidFill>
                  <a:srgbClr val="FF0000"/>
                </a:solidFill>
              </a:rPr>
              <a:t>FAKE (o eso espero…)</a:t>
            </a:r>
          </a:p>
        </p:txBody>
      </p:sp>
    </p:spTree>
    <p:extLst>
      <p:ext uri="{BB962C8B-B14F-4D97-AF65-F5344CB8AC3E}">
        <p14:creationId xmlns:p14="http://schemas.microsoft.com/office/powerpoint/2010/main" val="76991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03E06-05FD-4F7B-9658-640A1A299886}"/>
              </a:ext>
            </a:extLst>
          </p:cNvPr>
          <p:cNvSpPr>
            <a:spLocks noGrp="1"/>
          </p:cNvSpPr>
          <p:nvPr>
            <p:ph type="title"/>
          </p:nvPr>
        </p:nvSpPr>
        <p:spPr>
          <a:xfrm>
            <a:off x="867266" y="417613"/>
            <a:ext cx="10515600" cy="1325563"/>
          </a:xfrm>
        </p:spPr>
        <p:txBody>
          <a:bodyPr>
            <a:normAutofit/>
          </a:bodyPr>
          <a:lstStyle/>
          <a:p>
            <a:r>
              <a:rPr lang="es-ES" sz="3600" b="1" dirty="0"/>
              <a:t>Artículos 19 y 20 de la LGCA (2010)</a:t>
            </a:r>
          </a:p>
        </p:txBody>
      </p:sp>
      <p:sp>
        <p:nvSpPr>
          <p:cNvPr id="5" name="CuadroTexto 4">
            <a:extLst>
              <a:ext uri="{FF2B5EF4-FFF2-40B4-BE49-F238E27FC236}">
                <a16:creationId xmlns:a16="http://schemas.microsoft.com/office/drawing/2014/main" id="{B99704E5-5341-4282-9177-2450D58C9069}"/>
              </a:ext>
            </a:extLst>
          </p:cNvPr>
          <p:cNvSpPr txBox="1"/>
          <p:nvPr/>
        </p:nvSpPr>
        <p:spPr>
          <a:xfrm>
            <a:off x="867266" y="1743176"/>
            <a:ext cx="9851010" cy="4564070"/>
          </a:xfrm>
          <a:prstGeom prst="rect">
            <a:avLst/>
          </a:prstGeom>
          <a:noFill/>
        </p:spPr>
        <p:txBody>
          <a:bodyPr wrap="square">
            <a:spAutoFit/>
          </a:bodyPr>
          <a:lstStyle/>
          <a:p>
            <a:pPr lvl="0" algn="just" rtl="0">
              <a:lnSpc>
                <a:spcPct val="107000"/>
              </a:lnSpc>
            </a:pPr>
            <a:r>
              <a:rPr lang="es-ES" sz="2000" dirty="0">
                <a:effectLst/>
                <a:latin typeface="Calibri" panose="020F0502020204030204" pitchFamily="34" charset="0"/>
                <a:ea typeface="Calibri" panose="020F0502020204030204" pitchFamily="34" charset="0"/>
                <a:cs typeface="Arial" panose="020B0604020202020204" pitchFamily="34" charset="0"/>
              </a:rPr>
              <a:t>Los relacionados con la supervisión del cumplimento de los </a:t>
            </a:r>
            <a:r>
              <a:rPr lang="es-ES" sz="2000" b="1" dirty="0">
                <a:effectLst/>
                <a:latin typeface="Calibri" panose="020F0502020204030204" pitchFamily="34" charset="0"/>
                <a:ea typeface="Calibri" panose="020F0502020204030204" pitchFamily="34" charset="0"/>
                <a:cs typeface="Arial" panose="020B0604020202020204" pitchFamily="34" charset="0"/>
              </a:rPr>
              <a:t>artículos 19 y 20 de la LGCA</a:t>
            </a:r>
            <a:r>
              <a:rPr lang="es-ES" sz="2000" dirty="0">
                <a:effectLst/>
                <a:latin typeface="Calibri" panose="020F0502020204030204" pitchFamily="34" charset="0"/>
                <a:ea typeface="Calibri" panose="020F0502020204030204" pitchFamily="34" charset="0"/>
                <a:cs typeface="Arial" panose="020B0604020202020204" pitchFamily="34" charset="0"/>
              </a:rPr>
              <a:t>. La supervisión de las limitaciones impuesta a aquellos operadores que poseen en exclusiva determinados derechos audiovisuales para garantizar que respeta el derecho a informar por parte de aquellos que no poseen estos derechos. </a:t>
            </a:r>
          </a:p>
          <a:p>
            <a:pPr lvl="0" algn="just" rtl="0">
              <a:lnSpc>
                <a:spcPct val="107000"/>
              </a:lnSpc>
            </a:pPr>
            <a:endParaRPr lang="es-ES" sz="2000" dirty="0">
              <a:latin typeface="Calibri" panose="020F0502020204030204" pitchFamily="34" charset="0"/>
              <a:ea typeface="Calibri" panose="020F0502020204030204" pitchFamily="34" charset="0"/>
              <a:cs typeface="Arial" panose="020B0604020202020204" pitchFamily="34" charset="0"/>
            </a:endParaRPr>
          </a:p>
          <a:p>
            <a:pPr lvl="0" algn="just" rtl="0">
              <a:lnSpc>
                <a:spcPct val="107000"/>
              </a:lnSpc>
            </a:pPr>
            <a:r>
              <a:rPr lang="es-ES" sz="2000" dirty="0">
                <a:effectLst/>
                <a:latin typeface="Calibri" panose="020F0502020204030204" pitchFamily="34" charset="0"/>
                <a:ea typeface="Calibri" panose="020F0502020204030204" pitchFamily="34" charset="0"/>
                <a:cs typeface="Arial" panose="020B0604020202020204" pitchFamily="34" charset="0"/>
              </a:rPr>
              <a:t>Posibilidad de excluir de la emisión codificada determinados acontecimientos deportivos considerados de interés general.</a:t>
            </a:r>
          </a:p>
          <a:p>
            <a:pPr marL="457200" algn="just">
              <a:lnSpc>
                <a:spcPct val="107000"/>
              </a:lnSpc>
            </a:pPr>
            <a:r>
              <a:rPr lang="es-ES" sz="2000" dirty="0">
                <a:effectLst/>
                <a:latin typeface="Calibri" panose="020F0502020204030204" pitchFamily="34" charset="0"/>
                <a:ea typeface="Calibri" panose="020F0502020204030204" pitchFamily="34" charset="0"/>
                <a:cs typeface="Arial" panose="020B0604020202020204" pitchFamily="34" charset="0"/>
              </a:rPr>
              <a:t> </a:t>
            </a:r>
          </a:p>
          <a:p>
            <a:pPr marL="457200" algn="just">
              <a:lnSpc>
                <a:spcPct val="107000"/>
              </a:lnSpc>
              <a:spcAft>
                <a:spcPts val="800"/>
              </a:spcAft>
            </a:pPr>
            <a:r>
              <a:rPr lang="es-ES" sz="2000" b="1" dirty="0">
                <a:effectLst/>
                <a:latin typeface="Calibri" panose="020F0502020204030204" pitchFamily="34" charset="0"/>
                <a:ea typeface="Calibri" panose="020F0502020204030204" pitchFamily="34" charset="0"/>
                <a:cs typeface="Arial" panose="020B0604020202020204" pitchFamily="34" charset="0"/>
              </a:rPr>
              <a:t>CFT/DTSA/0010/15/MEDIASET/LNFP. </a:t>
            </a:r>
            <a:r>
              <a:rPr lang="es-ES" sz="2000" dirty="0">
                <a:effectLst/>
                <a:latin typeface="Calibri" panose="020F0502020204030204" pitchFamily="34" charset="0"/>
                <a:ea typeface="Calibri" panose="020F0502020204030204" pitchFamily="34" charset="0"/>
                <a:cs typeface="Arial" panose="020B0604020202020204" pitchFamily="34" charset="0"/>
              </a:rPr>
              <a:t>La sala de supervisión regulatoria impuso una multa a </a:t>
            </a:r>
            <a:r>
              <a:rPr lang="es-ES" sz="2000" dirty="0" err="1">
                <a:effectLst/>
                <a:latin typeface="Calibri" panose="020F0502020204030204" pitchFamily="34" charset="0"/>
                <a:ea typeface="Calibri" panose="020F0502020204030204" pitchFamily="34" charset="0"/>
                <a:cs typeface="Arial" panose="020B0604020202020204" pitchFamily="34" charset="0"/>
              </a:rPr>
              <a:t>LaLiga</a:t>
            </a:r>
            <a:r>
              <a:rPr lang="es-ES" sz="2000" dirty="0">
                <a:effectLst/>
                <a:latin typeface="Calibri" panose="020F0502020204030204" pitchFamily="34" charset="0"/>
                <a:ea typeface="Calibri" panose="020F0502020204030204" pitchFamily="34" charset="0"/>
                <a:cs typeface="Arial" panose="020B0604020202020204" pitchFamily="34" charset="0"/>
              </a:rPr>
              <a:t> por negar la entrada a una cadena de TV para tomar las imágenes a las que le habilita la LGCA.  Sanción que fue ratificada   Sentencia núm. 983/2020</a:t>
            </a:r>
          </a:p>
          <a:p>
            <a:pPr marL="457200" algn="just">
              <a:lnSpc>
                <a:spcPct val="107000"/>
              </a:lnSpc>
              <a:spcAft>
                <a:spcPts val="800"/>
              </a:spcAft>
            </a:pPr>
            <a:endParaRPr lang="es-ES" sz="2000" dirty="0">
              <a:latin typeface="Calibri" panose="020F0502020204030204" pitchFamily="34" charset="0"/>
              <a:ea typeface="Calibri" panose="020F0502020204030204" pitchFamily="34" charset="0"/>
              <a:cs typeface="Arial" panose="020B0604020202020204" pitchFamily="34" charset="0"/>
            </a:endParaRPr>
          </a:p>
          <a:p>
            <a:pPr marL="457200" algn="r">
              <a:lnSpc>
                <a:spcPct val="107000"/>
              </a:lnSpc>
              <a:spcAft>
                <a:spcPts val="800"/>
              </a:spcAft>
            </a:pPr>
            <a:r>
              <a:rPr lang="es-ES" sz="2000" dirty="0">
                <a:effectLst/>
                <a:latin typeface="Calibri" panose="020F0502020204030204" pitchFamily="34" charset="0"/>
                <a:ea typeface="Calibri" panose="020F0502020204030204" pitchFamily="34" charset="0"/>
                <a:cs typeface="Arial" panose="020B0604020202020204" pitchFamily="34" charset="0"/>
              </a:rPr>
              <a:t>* Relación con la evolución del mercado… luego veremos</a:t>
            </a:r>
          </a:p>
        </p:txBody>
      </p:sp>
    </p:spTree>
    <p:extLst>
      <p:ext uri="{BB962C8B-B14F-4D97-AF65-F5344CB8AC3E}">
        <p14:creationId xmlns:p14="http://schemas.microsoft.com/office/powerpoint/2010/main" val="3079690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3856A8-5F60-4801-AC2B-7356FFF69828}"/>
              </a:ext>
            </a:extLst>
          </p:cNvPr>
          <p:cNvSpPr>
            <a:spLocks noGrp="1"/>
          </p:cNvSpPr>
          <p:nvPr>
            <p:ph type="title"/>
          </p:nvPr>
        </p:nvSpPr>
        <p:spPr/>
        <p:txBody>
          <a:bodyPr/>
          <a:lstStyle/>
          <a:p>
            <a:r>
              <a:rPr lang="es-ES" b="1" dirty="0"/>
              <a:t>Consideraciones desde la Regulación</a:t>
            </a:r>
            <a:endParaRPr lang="es-ES" dirty="0"/>
          </a:p>
        </p:txBody>
      </p:sp>
      <p:sp>
        <p:nvSpPr>
          <p:cNvPr id="3" name="Marcador de contenido 2">
            <a:extLst>
              <a:ext uri="{FF2B5EF4-FFF2-40B4-BE49-F238E27FC236}">
                <a16:creationId xmlns:a16="http://schemas.microsoft.com/office/drawing/2014/main" id="{FDBB0873-3C76-4A67-8D04-4F0AA8382931}"/>
              </a:ext>
            </a:extLst>
          </p:cNvPr>
          <p:cNvSpPr>
            <a:spLocks noGrp="1"/>
          </p:cNvSpPr>
          <p:nvPr>
            <p:ph idx="1"/>
          </p:nvPr>
        </p:nvSpPr>
        <p:spPr>
          <a:xfrm>
            <a:off x="838200" y="1861136"/>
            <a:ext cx="10515600" cy="4273334"/>
          </a:xfrm>
        </p:spPr>
        <p:txBody>
          <a:bodyPr>
            <a:normAutofit/>
          </a:bodyPr>
          <a:lstStyle/>
          <a:p>
            <a:pPr marL="0" indent="0">
              <a:buNone/>
            </a:pP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s-ES" sz="2400" dirty="0">
                <a:effectLst/>
                <a:latin typeface="Calibri" panose="020F0502020204030204" pitchFamily="34" charset="0"/>
                <a:ea typeface="Calibri" panose="020F0502020204030204" pitchFamily="34" charset="0"/>
                <a:cs typeface="Arial" panose="020B0604020202020204" pitchFamily="34" charset="0"/>
              </a:rPr>
              <a:t>Nuevos retos regulatorios a los que la trasposición de la directiva de servicios audiovisuales y su modificación (DIRECTIVA (UE) 2018/1808) en la Ley General de Comunicación Audiovisual debe ayudar a ordenar.</a:t>
            </a:r>
          </a:p>
          <a:p>
            <a:pPr marL="0" indent="0">
              <a:buNone/>
            </a:pPr>
            <a:endParaRPr lang="es-ES" sz="2400" dirty="0">
              <a:latin typeface="Calibri" panose="020F0502020204030204" pitchFamily="34" charset="0"/>
              <a:ea typeface="Calibri" panose="020F0502020204030204" pitchFamily="34" charset="0"/>
              <a:cs typeface="Arial" panose="020B0604020202020204" pitchFamily="34" charset="0"/>
            </a:endParaRPr>
          </a:p>
          <a:p>
            <a:pPr marL="0" indent="0" algn="ctr">
              <a:buNone/>
            </a:pPr>
            <a:r>
              <a:rPr lang="es-ES" sz="2400" dirty="0">
                <a:effectLst/>
                <a:latin typeface="Calibri" panose="020F0502020204030204" pitchFamily="34" charset="0"/>
                <a:ea typeface="Calibri" panose="020F0502020204030204" pitchFamily="34" charset="0"/>
                <a:cs typeface="Arial" panose="020B0604020202020204" pitchFamily="34" charset="0"/>
              </a:rPr>
              <a:t>Evolución del concepto de “</a:t>
            </a:r>
            <a:r>
              <a:rPr lang="es-E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empresa del sector audiovisual</a:t>
            </a:r>
            <a:r>
              <a:rPr lang="es-ES" sz="2400" dirty="0">
                <a:effectLst/>
                <a:latin typeface="Calibri" panose="020F0502020204030204" pitchFamily="34" charset="0"/>
                <a:ea typeface="Calibri" panose="020F0502020204030204" pitchFamily="34" charset="0"/>
                <a:cs typeface="Arial" panose="020B0604020202020204" pitchFamily="34" charset="0"/>
              </a:rPr>
              <a:t>” </a:t>
            </a:r>
          </a:p>
          <a:p>
            <a:pPr marL="0" indent="0" algn="ctr">
              <a:buNone/>
            </a:pPr>
            <a:endParaRPr lang="es-ES" sz="2400" dirty="0">
              <a:latin typeface="Calibri" panose="020F0502020204030204" pitchFamily="34" charset="0"/>
              <a:ea typeface="Calibri" panose="020F0502020204030204" pitchFamily="34" charset="0"/>
              <a:cs typeface="Arial" panose="020B0604020202020204" pitchFamily="34" charset="0"/>
            </a:endParaRPr>
          </a:p>
          <a:p>
            <a:pPr marL="0" indent="0" algn="ctr">
              <a:buNone/>
            </a:pPr>
            <a:endParaRPr lang="es-ES" sz="2400" dirty="0">
              <a:latin typeface="Calibri" panose="020F0502020204030204" pitchFamily="34" charset="0"/>
              <a:ea typeface="Calibri" panose="020F0502020204030204" pitchFamily="34" charset="0"/>
              <a:cs typeface="Arial" panose="020B0604020202020204" pitchFamily="34" charset="0"/>
            </a:endParaRPr>
          </a:p>
          <a:p>
            <a:pPr marL="0" indent="0" algn="ctr">
              <a:buNone/>
            </a:pPr>
            <a:r>
              <a:rPr lang="es-ES" sz="2400" b="1" dirty="0">
                <a:solidFill>
                  <a:srgbClr val="FF0000"/>
                </a:solidFill>
                <a:latin typeface="Calibri" panose="020F0502020204030204" pitchFamily="34" charset="0"/>
                <a:ea typeface="Calibri" panose="020F0502020204030204" pitchFamily="34" charset="0"/>
                <a:cs typeface="Arial" panose="020B0604020202020204" pitchFamily="34" charset="0"/>
              </a:rPr>
              <a:t>Prestadores de servicios Audiovisuales</a:t>
            </a:r>
          </a:p>
        </p:txBody>
      </p:sp>
      <p:sp>
        <p:nvSpPr>
          <p:cNvPr id="4" name="Flecha: hacia abajo 3">
            <a:extLst>
              <a:ext uri="{FF2B5EF4-FFF2-40B4-BE49-F238E27FC236}">
                <a16:creationId xmlns:a16="http://schemas.microsoft.com/office/drawing/2014/main" id="{1EB1094C-5BBB-46ED-938E-9982E09E6E13}"/>
              </a:ext>
            </a:extLst>
          </p:cNvPr>
          <p:cNvSpPr/>
          <p:nvPr/>
        </p:nvSpPr>
        <p:spPr>
          <a:xfrm>
            <a:off x="5429839" y="4308049"/>
            <a:ext cx="801279" cy="6881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01406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593BFC-3277-8B6D-E731-28014DCC081B}"/>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E1AC43EC-B6AF-086D-7F38-D49C5BE6D262}"/>
              </a:ext>
            </a:extLst>
          </p:cNvPr>
          <p:cNvSpPr>
            <a:spLocks noGrp="1"/>
          </p:cNvSpPr>
          <p:nvPr>
            <p:ph idx="1"/>
          </p:nvPr>
        </p:nvSpPr>
        <p:spPr>
          <a:xfrm>
            <a:off x="504825" y="3086099"/>
            <a:ext cx="10515600" cy="2747963"/>
          </a:xfrm>
        </p:spPr>
        <p:txBody>
          <a:bodyPr>
            <a:normAutofit/>
          </a:bodyPr>
          <a:lstStyle/>
          <a:p>
            <a:pPr marL="0" indent="0" algn="ctr">
              <a:buNone/>
            </a:pPr>
            <a:r>
              <a:rPr lang="es-ES" sz="4800" dirty="0"/>
              <a:t>Los “modernos”</a:t>
            </a:r>
          </a:p>
        </p:txBody>
      </p:sp>
    </p:spTree>
    <p:extLst>
      <p:ext uri="{BB962C8B-B14F-4D97-AF65-F5344CB8AC3E}">
        <p14:creationId xmlns:p14="http://schemas.microsoft.com/office/powerpoint/2010/main" val="316312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03E06-05FD-4F7B-9658-640A1A299886}"/>
              </a:ext>
            </a:extLst>
          </p:cNvPr>
          <p:cNvSpPr>
            <a:spLocks noGrp="1"/>
          </p:cNvSpPr>
          <p:nvPr>
            <p:ph type="title"/>
          </p:nvPr>
        </p:nvSpPr>
        <p:spPr/>
        <p:txBody>
          <a:bodyPr/>
          <a:lstStyle/>
          <a:p>
            <a:r>
              <a:rPr lang="es-ES" b="1" dirty="0"/>
              <a:t>Protección al menor [LGACA 2022]</a:t>
            </a:r>
          </a:p>
        </p:txBody>
      </p:sp>
      <p:sp>
        <p:nvSpPr>
          <p:cNvPr id="5" name="CuadroTexto 4">
            <a:extLst>
              <a:ext uri="{FF2B5EF4-FFF2-40B4-BE49-F238E27FC236}">
                <a16:creationId xmlns:a16="http://schemas.microsoft.com/office/drawing/2014/main" id="{B99704E5-5341-4282-9177-2450D58C9069}"/>
              </a:ext>
            </a:extLst>
          </p:cNvPr>
          <p:cNvSpPr txBox="1"/>
          <p:nvPr/>
        </p:nvSpPr>
        <p:spPr>
          <a:xfrm>
            <a:off x="1112363" y="1538386"/>
            <a:ext cx="10241437" cy="3077766"/>
          </a:xfrm>
          <a:prstGeom prst="rect">
            <a:avLst/>
          </a:prstGeom>
          <a:noFill/>
        </p:spPr>
        <p:txBody>
          <a:bodyPr wrap="square">
            <a:spAutoFit/>
          </a:bodyPr>
          <a:lstStyle/>
          <a:p>
            <a:r>
              <a:rPr lang="es-ES" sz="1800" b="0" i="0" u="none" strike="noStrike" baseline="0" dirty="0">
                <a:solidFill>
                  <a:srgbClr val="000000"/>
                </a:solidFill>
                <a:latin typeface="Arimo"/>
              </a:rPr>
              <a:t>TÍTULO V</a:t>
            </a:r>
          </a:p>
          <a:p>
            <a:r>
              <a:rPr lang="es-ES" sz="1800" b="1" i="0" u="none" strike="noStrike" baseline="0" dirty="0">
                <a:solidFill>
                  <a:srgbClr val="000000"/>
                </a:solidFill>
                <a:latin typeface="Arimo"/>
              </a:rPr>
              <a:t>La prestación del servicio de intercambio de vídeos a través de plataforma</a:t>
            </a:r>
          </a:p>
          <a:p>
            <a:endParaRPr lang="es-ES" sz="1800" b="0" i="0" u="none" strike="noStrike" baseline="0" dirty="0">
              <a:solidFill>
                <a:srgbClr val="000000"/>
              </a:solidFill>
              <a:latin typeface="Arimo"/>
            </a:endParaRPr>
          </a:p>
          <a:p>
            <a:r>
              <a:rPr lang="es-ES" sz="1800" b="0" i="0" u="none" strike="noStrike" baseline="0" dirty="0">
                <a:solidFill>
                  <a:srgbClr val="000000"/>
                </a:solidFill>
                <a:latin typeface="Arimo"/>
              </a:rPr>
              <a:t>Artículo 88. Obligaciones para la protección de los usuarios y de los menores frente a determinados contenidos audiovisuales.</a:t>
            </a:r>
          </a:p>
          <a:p>
            <a:endParaRPr lang="es-ES" sz="1800" b="0" i="0" u="none" strike="noStrike" baseline="0" dirty="0">
              <a:solidFill>
                <a:srgbClr val="000000"/>
              </a:solidFill>
              <a:latin typeface="Arimo"/>
            </a:endParaRPr>
          </a:p>
          <a:p>
            <a:r>
              <a:rPr lang="es-ES" sz="1800" b="0" i="0" u="none" strike="noStrike" baseline="0" dirty="0">
                <a:solidFill>
                  <a:srgbClr val="000000"/>
                </a:solidFill>
                <a:latin typeface="Arimo"/>
              </a:rPr>
              <a:t>Artículo 89. Medidas para la protección de los usuarios y de los menores frente a determinados contenidos audiovisuales.</a:t>
            </a:r>
          </a:p>
          <a:p>
            <a:endParaRPr lang="es-ES" sz="1800" b="0" i="0" u="none" strike="noStrike" baseline="0" dirty="0">
              <a:solidFill>
                <a:srgbClr val="000000"/>
              </a:solidFill>
              <a:latin typeface="Arimo"/>
            </a:endParaRPr>
          </a:p>
          <a:p>
            <a:endParaRPr lang="es-ES" dirty="0">
              <a:solidFill>
                <a:srgbClr val="000000"/>
              </a:solidFill>
              <a:latin typeface="Arimo"/>
              <a:ea typeface="Calibri" panose="020F0502020204030204" pitchFamily="34" charset="0"/>
              <a:cs typeface="Arial" panose="020B0604020202020204" pitchFamily="34" charset="0"/>
              <a:sym typeface="Wingdings" panose="05000000000000000000" pitchFamily="2" charset="2"/>
            </a:endParaRPr>
          </a:p>
          <a:p>
            <a:endParaRPr lang="es-ES" sz="1400" dirty="0">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609757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0CD31F-C0FB-3B91-7E6E-87B779AF7177}"/>
              </a:ext>
            </a:extLst>
          </p:cNvPr>
          <p:cNvSpPr>
            <a:spLocks noGrp="1"/>
          </p:cNvSpPr>
          <p:nvPr>
            <p:ph type="title"/>
          </p:nvPr>
        </p:nvSpPr>
        <p:spPr>
          <a:xfrm>
            <a:off x="838200" y="553827"/>
            <a:ext cx="10515600" cy="1325563"/>
          </a:xfrm>
        </p:spPr>
        <p:txBody>
          <a:bodyPr>
            <a:normAutofit fontScale="90000"/>
          </a:bodyPr>
          <a:lstStyle/>
          <a:p>
            <a:r>
              <a:rPr lang="es-ES" sz="1800" dirty="0">
                <a:solidFill>
                  <a:srgbClr val="000000"/>
                </a:solidFill>
                <a:latin typeface="Arimo"/>
              </a:rPr>
              <a:t>A</a:t>
            </a:r>
            <a:r>
              <a:rPr lang="es-ES" sz="1800" b="0" i="0" u="none" strike="noStrike" baseline="0" dirty="0">
                <a:solidFill>
                  <a:srgbClr val="000000"/>
                </a:solidFill>
                <a:latin typeface="Arimo"/>
              </a:rPr>
              <a:t>rtículo 88.</a:t>
            </a:r>
            <a:br>
              <a:rPr lang="es-ES" sz="1800" b="0" i="0" u="none" strike="noStrike" baseline="0" dirty="0">
                <a:solidFill>
                  <a:srgbClr val="000000"/>
                </a:solidFill>
                <a:latin typeface="Arimo"/>
              </a:rPr>
            </a:br>
            <a:r>
              <a:rPr lang="es-ES" sz="1800" b="0" i="0" u="none" strike="noStrike" baseline="0" dirty="0">
                <a:solidFill>
                  <a:srgbClr val="000000"/>
                </a:solidFill>
                <a:latin typeface="Arimo"/>
              </a:rPr>
              <a:t>1. Los prestadores del servicio de intercambio de vídeos a través de plataforma, para proteger a los menores y al público en general de los contenidos audiovisuales indicados en el artículo anterior, tomarán las siguientes medidas:</a:t>
            </a:r>
            <a:br>
              <a:rPr lang="es-ES" sz="1800" b="0" i="0" u="none" strike="noStrike" baseline="0" dirty="0">
                <a:solidFill>
                  <a:srgbClr val="000000"/>
                </a:solidFill>
                <a:latin typeface="Arimo"/>
              </a:rPr>
            </a:br>
            <a:r>
              <a:rPr lang="es-ES" sz="1800" b="0" i="0" u="none" strike="noStrike" baseline="0" dirty="0">
                <a:solidFill>
                  <a:srgbClr val="000000"/>
                </a:solidFill>
                <a:latin typeface="Arimo"/>
              </a:rPr>
              <a:t>[…]</a:t>
            </a:r>
            <a:br>
              <a:rPr lang="es-ES" sz="1800" b="0" i="0" u="none" strike="noStrike" baseline="0" dirty="0">
                <a:solidFill>
                  <a:srgbClr val="000000"/>
                </a:solidFill>
                <a:latin typeface="Arimo"/>
              </a:rPr>
            </a:br>
            <a:r>
              <a:rPr lang="es-ES" sz="1800" b="0" i="0" u="none" strike="noStrike" baseline="0" dirty="0">
                <a:solidFill>
                  <a:srgbClr val="000000"/>
                </a:solidFill>
                <a:latin typeface="Arimo"/>
              </a:rPr>
              <a:t>e) Establecer y operar sistemas de verificación de edad para los usuarios con respecto a los contenidos que puedan perjudicar el desarrollo físico, mental o moral de los menores que, en todo caso, impidan el acceso de estos a los contenidos audiovisuales más nocivos, como la violencia gratuita o la pornografía.</a:t>
            </a:r>
            <a:endParaRPr lang="es-ES" dirty="0"/>
          </a:p>
        </p:txBody>
      </p:sp>
      <p:pic>
        <p:nvPicPr>
          <p:cNvPr id="5" name="Marcador de contenido 4">
            <a:extLst>
              <a:ext uri="{FF2B5EF4-FFF2-40B4-BE49-F238E27FC236}">
                <a16:creationId xmlns:a16="http://schemas.microsoft.com/office/drawing/2014/main" id="{1D574D05-22B2-1276-942C-9ABFDBF1E4BB}"/>
              </a:ext>
            </a:extLst>
          </p:cNvPr>
          <p:cNvPicPr>
            <a:picLocks noGrp="1" noChangeAspect="1"/>
          </p:cNvPicPr>
          <p:nvPr>
            <p:ph idx="1"/>
          </p:nvPr>
        </p:nvPicPr>
        <p:blipFill rotWithShape="1">
          <a:blip r:embed="rId2"/>
          <a:srcRect l="28497" t="17808" r="30553" b="15678"/>
          <a:stretch/>
        </p:blipFill>
        <p:spPr>
          <a:xfrm>
            <a:off x="6542585" y="2114025"/>
            <a:ext cx="4941943" cy="4515245"/>
          </a:xfrm>
        </p:spPr>
      </p:pic>
      <p:pic>
        <p:nvPicPr>
          <p:cNvPr id="6" name="Imagen 5">
            <a:extLst>
              <a:ext uri="{FF2B5EF4-FFF2-40B4-BE49-F238E27FC236}">
                <a16:creationId xmlns:a16="http://schemas.microsoft.com/office/drawing/2014/main" id="{AEC15830-DCF6-B666-B92C-BA899520733A}"/>
              </a:ext>
            </a:extLst>
          </p:cNvPr>
          <p:cNvPicPr>
            <a:picLocks noChangeAspect="1"/>
          </p:cNvPicPr>
          <p:nvPr/>
        </p:nvPicPr>
        <p:blipFill rotWithShape="1">
          <a:blip r:embed="rId3"/>
          <a:srcRect l="27931" t="24652" r="26807" b="18899"/>
          <a:stretch/>
        </p:blipFill>
        <p:spPr>
          <a:xfrm>
            <a:off x="411061" y="2432960"/>
            <a:ext cx="5343787" cy="3871213"/>
          </a:xfrm>
          <a:prstGeom prst="rect">
            <a:avLst/>
          </a:prstGeom>
        </p:spPr>
      </p:pic>
    </p:spTree>
    <p:extLst>
      <p:ext uri="{BB962C8B-B14F-4D97-AF65-F5344CB8AC3E}">
        <p14:creationId xmlns:p14="http://schemas.microsoft.com/office/powerpoint/2010/main" val="3548912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E8E381-EA77-20C0-C7DC-3F80FAD36EDC}"/>
              </a:ext>
            </a:extLst>
          </p:cNvPr>
          <p:cNvSpPr>
            <a:spLocks noGrp="1"/>
          </p:cNvSpPr>
          <p:nvPr>
            <p:ph type="title"/>
          </p:nvPr>
        </p:nvSpPr>
        <p:spPr/>
        <p:txBody>
          <a:bodyPr/>
          <a:lstStyle/>
          <a:p>
            <a:r>
              <a:rPr lang="es-ES" dirty="0"/>
              <a:t>CUMLOUDER</a:t>
            </a:r>
          </a:p>
        </p:txBody>
      </p:sp>
      <p:sp>
        <p:nvSpPr>
          <p:cNvPr id="3" name="Marcador de contenido 2">
            <a:extLst>
              <a:ext uri="{FF2B5EF4-FFF2-40B4-BE49-F238E27FC236}">
                <a16:creationId xmlns:a16="http://schemas.microsoft.com/office/drawing/2014/main" id="{0DB1C0F0-5BF4-A916-4C0C-613908A5A595}"/>
              </a:ext>
            </a:extLst>
          </p:cNvPr>
          <p:cNvSpPr>
            <a:spLocks noGrp="1"/>
          </p:cNvSpPr>
          <p:nvPr>
            <p:ph idx="1"/>
          </p:nvPr>
        </p:nvSpPr>
        <p:spPr/>
        <p:txBody>
          <a:bodyPr>
            <a:normAutofit/>
          </a:bodyPr>
          <a:lstStyle/>
          <a:p>
            <a:pPr marL="0" indent="0">
              <a:buNone/>
            </a:pPr>
            <a:r>
              <a:rPr lang="es-ES" dirty="0"/>
              <a:t>Requisitos para ser sancionado</a:t>
            </a:r>
            <a:br>
              <a:rPr lang="es-ES" dirty="0"/>
            </a:br>
            <a:endParaRPr lang="es-ES" dirty="0"/>
          </a:p>
          <a:p>
            <a:pPr marL="457200" lvl="1" indent="0">
              <a:buNone/>
            </a:pPr>
            <a:r>
              <a:rPr lang="es-ES" dirty="0"/>
              <a:t>Ser Plataforma de intercambio de video</a:t>
            </a:r>
          </a:p>
          <a:p>
            <a:pPr marL="457200" lvl="1" indent="0">
              <a:buNone/>
            </a:pPr>
            <a:r>
              <a:rPr lang="es-ES" dirty="0"/>
              <a:t>Estar ubicado en España</a:t>
            </a:r>
          </a:p>
          <a:p>
            <a:pPr marL="457200" lvl="1" indent="0">
              <a:buNone/>
            </a:pPr>
            <a:r>
              <a:rPr lang="es-ES" dirty="0"/>
              <a:t>No tener implantados sistemas de verificación de edad EFECTIVOS</a:t>
            </a:r>
          </a:p>
          <a:p>
            <a:pPr marL="0" indent="0">
              <a:buNone/>
            </a:pPr>
            <a:endParaRPr lang="es-ES" dirty="0"/>
          </a:p>
          <a:p>
            <a:pPr algn="l"/>
            <a:r>
              <a:rPr lang="es-ES" b="1" i="0" dirty="0">
                <a:solidFill>
                  <a:srgbClr val="202020"/>
                </a:solidFill>
                <a:effectLst/>
                <a:latin typeface="inherit"/>
              </a:rPr>
              <a:t>SNC/DTSA/008/24: PROCEDIMIENTO SANCIONADOR CONTRA TECHPUMP POR NO IMPLANTAR SISTEMAS DE VERIFICACIÓN DE EDAD</a:t>
            </a:r>
          </a:p>
          <a:p>
            <a:pPr marL="0" indent="0">
              <a:buNone/>
            </a:pPr>
            <a:endParaRPr lang="es-ES" dirty="0"/>
          </a:p>
          <a:p>
            <a:endParaRPr lang="es-ES" dirty="0"/>
          </a:p>
        </p:txBody>
      </p:sp>
    </p:spTree>
    <p:extLst>
      <p:ext uri="{BB962C8B-B14F-4D97-AF65-F5344CB8AC3E}">
        <p14:creationId xmlns:p14="http://schemas.microsoft.com/office/powerpoint/2010/main" val="1337296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3856A8-5F60-4801-AC2B-7356FFF69828}"/>
              </a:ext>
            </a:extLst>
          </p:cNvPr>
          <p:cNvSpPr>
            <a:spLocks noGrp="1"/>
          </p:cNvSpPr>
          <p:nvPr>
            <p:ph type="title"/>
          </p:nvPr>
        </p:nvSpPr>
        <p:spPr/>
        <p:txBody>
          <a:bodyPr/>
          <a:lstStyle/>
          <a:p>
            <a:r>
              <a:rPr lang="es-ES" b="1" dirty="0"/>
              <a:t>Consideraciones (en 2020)</a:t>
            </a:r>
            <a:endParaRPr lang="es-ES" dirty="0"/>
          </a:p>
        </p:txBody>
      </p:sp>
      <p:sp>
        <p:nvSpPr>
          <p:cNvPr id="3" name="Marcador de contenido 2">
            <a:extLst>
              <a:ext uri="{FF2B5EF4-FFF2-40B4-BE49-F238E27FC236}">
                <a16:creationId xmlns:a16="http://schemas.microsoft.com/office/drawing/2014/main" id="{FDBB0873-3C76-4A67-8D04-4F0AA8382931}"/>
              </a:ext>
            </a:extLst>
          </p:cNvPr>
          <p:cNvSpPr>
            <a:spLocks noGrp="1"/>
          </p:cNvSpPr>
          <p:nvPr>
            <p:ph idx="1"/>
          </p:nvPr>
        </p:nvSpPr>
        <p:spPr>
          <a:xfrm>
            <a:off x="838200" y="1861136"/>
            <a:ext cx="10515600" cy="4273334"/>
          </a:xfrm>
        </p:spPr>
        <p:txBody>
          <a:bodyPr>
            <a:normAutofit/>
          </a:bodyPr>
          <a:lstStyle/>
          <a:p>
            <a:r>
              <a:rPr lang="es-ES" dirty="0">
                <a:effectLst/>
                <a:latin typeface="Calibri" panose="020F0502020204030204" pitchFamily="34" charset="0"/>
                <a:ea typeface="Calibri" panose="020F0502020204030204" pitchFamily="34" charset="0"/>
                <a:cs typeface="Arial" panose="020B0604020202020204" pitchFamily="34" charset="0"/>
              </a:rPr>
              <a:t>Necesidad de definición</a:t>
            </a:r>
          </a:p>
          <a:p>
            <a:endParaRPr lang="es-ES" dirty="0">
              <a:latin typeface="Calibri" panose="020F0502020204030204" pitchFamily="34" charset="0"/>
              <a:ea typeface="Calibri" panose="020F0502020204030204" pitchFamily="34" charset="0"/>
              <a:cs typeface="Arial" panose="020B0604020202020204" pitchFamily="34" charset="0"/>
            </a:endParaRPr>
          </a:p>
          <a:p>
            <a:endParaRPr lang="es-ES" dirty="0">
              <a:effectLst/>
              <a:latin typeface="Calibri" panose="020F0502020204030204" pitchFamily="34" charset="0"/>
              <a:ea typeface="Calibri" panose="020F0502020204030204" pitchFamily="34" charset="0"/>
              <a:cs typeface="Arial" panose="020B0604020202020204" pitchFamily="34" charset="0"/>
            </a:endParaRPr>
          </a:p>
          <a:p>
            <a:r>
              <a:rPr lang="es-ES" dirty="0">
                <a:latin typeface="Calibri" panose="020F0502020204030204" pitchFamily="34" charset="0"/>
                <a:ea typeface="Calibri" panose="020F0502020204030204" pitchFamily="34" charset="0"/>
                <a:cs typeface="Arial" panose="020B0604020202020204" pitchFamily="34" charset="0"/>
              </a:rPr>
              <a:t>Necesidad de equiparar obligaciones (!?)</a:t>
            </a:r>
          </a:p>
          <a:p>
            <a:pPr marL="0" indent="0">
              <a:buNone/>
            </a:pPr>
            <a:r>
              <a:rPr lang="es-ES" dirty="0">
                <a:effectLst/>
                <a:latin typeface="Calibri" panose="020F0502020204030204" pitchFamily="34" charset="0"/>
                <a:ea typeface="Calibri" panose="020F0502020204030204" pitchFamily="34" charset="0"/>
                <a:cs typeface="Arial" panose="020B0604020202020204" pitchFamily="34" charset="0"/>
              </a:rPr>
              <a:t>	</a:t>
            </a:r>
          </a:p>
          <a:p>
            <a:endParaRPr lang="es-ES" dirty="0">
              <a:latin typeface="Calibri" panose="020F0502020204030204" pitchFamily="34" charset="0"/>
              <a:ea typeface="Calibri" panose="020F0502020204030204" pitchFamily="34" charset="0"/>
              <a:cs typeface="Arial" panose="020B0604020202020204" pitchFamily="34" charset="0"/>
            </a:endParaRPr>
          </a:p>
          <a:p>
            <a:r>
              <a:rPr lang="es-ES" dirty="0">
                <a:effectLst/>
                <a:latin typeface="Calibri" panose="020F0502020204030204" pitchFamily="34" charset="0"/>
                <a:ea typeface="Calibri" panose="020F0502020204030204" pitchFamily="34" charset="0"/>
                <a:cs typeface="Arial" panose="020B0604020202020204" pitchFamily="34" charset="0"/>
              </a:rPr>
              <a:t>Necesidad de equiparar derechos</a:t>
            </a:r>
          </a:p>
        </p:txBody>
      </p:sp>
    </p:spTree>
    <p:extLst>
      <p:ext uri="{BB962C8B-B14F-4D97-AF65-F5344CB8AC3E}">
        <p14:creationId xmlns:p14="http://schemas.microsoft.com/office/powerpoint/2010/main" val="391712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5BB6EB-7A67-4A22-A7EA-8472B1E6F7CC}"/>
              </a:ext>
            </a:extLst>
          </p:cNvPr>
          <p:cNvSpPr>
            <a:spLocks noGrp="1"/>
          </p:cNvSpPr>
          <p:nvPr>
            <p:ph type="title"/>
          </p:nvPr>
        </p:nvSpPr>
        <p:spPr/>
        <p:txBody>
          <a:bodyPr/>
          <a:lstStyle/>
          <a:p>
            <a:pPr algn="ctr"/>
            <a:r>
              <a:rPr lang="es-ES" dirty="0">
                <a:solidFill>
                  <a:schemeClr val="tx2"/>
                </a:solidFill>
              </a:rPr>
              <a:t>Situación </a:t>
            </a:r>
            <a:r>
              <a:rPr lang="es-ES" sz="5400" dirty="0">
                <a:solidFill>
                  <a:schemeClr val="tx2"/>
                </a:solidFill>
              </a:rPr>
              <a:t>Regulatoria</a:t>
            </a:r>
            <a:r>
              <a:rPr lang="es-ES" dirty="0">
                <a:solidFill>
                  <a:schemeClr val="tx2"/>
                </a:solidFill>
              </a:rPr>
              <a:t> 2024</a:t>
            </a:r>
          </a:p>
        </p:txBody>
      </p:sp>
      <p:sp>
        <p:nvSpPr>
          <p:cNvPr id="3" name="Marcador de contenido 2">
            <a:extLst>
              <a:ext uri="{FF2B5EF4-FFF2-40B4-BE49-F238E27FC236}">
                <a16:creationId xmlns:a16="http://schemas.microsoft.com/office/drawing/2014/main" id="{C83FE578-C623-441A-A0DF-6591BAC52E7D}"/>
              </a:ext>
            </a:extLst>
          </p:cNvPr>
          <p:cNvSpPr>
            <a:spLocks noGrp="1"/>
          </p:cNvSpPr>
          <p:nvPr>
            <p:ph idx="1"/>
          </p:nvPr>
        </p:nvSpPr>
        <p:spPr>
          <a:xfrm>
            <a:off x="913613" y="1690688"/>
            <a:ext cx="5884351" cy="4351338"/>
          </a:xfrm>
        </p:spPr>
        <p:txBody>
          <a:bodyPr>
            <a:normAutofit fontScale="92500" lnSpcReduction="10000"/>
          </a:bodyPr>
          <a:lstStyle/>
          <a:p>
            <a:pPr marL="0" indent="0">
              <a:buNone/>
            </a:pPr>
            <a:r>
              <a:rPr lang="es-ES" sz="2600" b="1" dirty="0"/>
              <a:t>Transposición Directiva Audiovisual</a:t>
            </a:r>
            <a:br>
              <a:rPr lang="es-ES" sz="2600" b="1" dirty="0"/>
            </a:br>
            <a:r>
              <a:rPr lang="es-ES" sz="2600" b="1" dirty="0">
                <a:effectLst/>
                <a:latin typeface="Calibri" panose="020F0502020204030204" pitchFamily="34" charset="0"/>
                <a:ea typeface="Calibri" panose="020F0502020204030204" pitchFamily="34" charset="0"/>
                <a:cs typeface="Arial" panose="020B0604020202020204" pitchFamily="34" charset="0"/>
              </a:rPr>
              <a:t>(DIRECTIVA (UE) 2018/1808</a:t>
            </a:r>
            <a:r>
              <a:rPr lang="es-ES" sz="2800" dirty="0">
                <a:effectLst/>
                <a:latin typeface="Calibri" panose="020F0502020204030204" pitchFamily="34" charset="0"/>
                <a:ea typeface="Calibri" panose="020F0502020204030204" pitchFamily="34" charset="0"/>
                <a:cs typeface="Arial" panose="020B0604020202020204" pitchFamily="34" charset="0"/>
              </a:rPr>
              <a:t>)</a:t>
            </a:r>
            <a:endParaRPr lang="es-ES" dirty="0"/>
          </a:p>
          <a:p>
            <a:pPr marL="0" indent="0">
              <a:buNone/>
            </a:pPr>
            <a:endParaRPr lang="es-ES" dirty="0"/>
          </a:p>
          <a:p>
            <a:pPr marL="0" indent="0">
              <a:buNone/>
            </a:pPr>
            <a:r>
              <a:rPr lang="es-ES" dirty="0"/>
              <a:t>LGCA, 7 Julio 2022</a:t>
            </a:r>
          </a:p>
          <a:p>
            <a:pPr marL="0" indent="0">
              <a:buNone/>
            </a:pPr>
            <a:r>
              <a:rPr lang="es-ES" dirty="0"/>
              <a:t>- </a:t>
            </a:r>
            <a:r>
              <a:rPr lang="es-ES" sz="2200" dirty="0"/>
              <a:t>RDL Registro</a:t>
            </a:r>
          </a:p>
          <a:p>
            <a:pPr marL="0" indent="0">
              <a:buNone/>
            </a:pPr>
            <a:r>
              <a:rPr lang="es-ES" sz="2400" dirty="0"/>
              <a:t>- Pendiente RDL Publicidad</a:t>
            </a:r>
          </a:p>
          <a:p>
            <a:pPr marL="0" indent="0">
              <a:buNone/>
            </a:pPr>
            <a:r>
              <a:rPr lang="es-ES" sz="2400" dirty="0"/>
              <a:t>- Pendiente RDL Usuarios especial relevancia</a:t>
            </a:r>
          </a:p>
          <a:p>
            <a:pPr marL="0" indent="0">
              <a:buNone/>
            </a:pPr>
            <a:r>
              <a:rPr lang="es-ES" dirty="0"/>
              <a:t>	</a:t>
            </a:r>
          </a:p>
          <a:p>
            <a:pPr marL="0" indent="0">
              <a:buNone/>
            </a:pPr>
            <a:endParaRPr lang="es-ES" dirty="0"/>
          </a:p>
          <a:p>
            <a:pPr marL="0" indent="0">
              <a:buNone/>
            </a:pPr>
            <a:r>
              <a:rPr lang="es-ES" dirty="0"/>
              <a:t>	</a:t>
            </a:r>
          </a:p>
        </p:txBody>
      </p:sp>
      <p:sp>
        <p:nvSpPr>
          <p:cNvPr id="4" name="CuadroTexto 3">
            <a:extLst>
              <a:ext uri="{FF2B5EF4-FFF2-40B4-BE49-F238E27FC236}">
                <a16:creationId xmlns:a16="http://schemas.microsoft.com/office/drawing/2014/main" id="{3203C79F-116A-326A-AB9C-6EA9B8749D7A}"/>
              </a:ext>
            </a:extLst>
          </p:cNvPr>
          <p:cNvSpPr txBox="1"/>
          <p:nvPr/>
        </p:nvSpPr>
        <p:spPr>
          <a:xfrm>
            <a:off x="8164944" y="3401166"/>
            <a:ext cx="2105895" cy="923330"/>
          </a:xfrm>
          <a:prstGeom prst="rect">
            <a:avLst/>
          </a:prstGeom>
          <a:noFill/>
        </p:spPr>
        <p:txBody>
          <a:bodyPr wrap="square" rtlCol="0">
            <a:spAutoFit/>
          </a:bodyPr>
          <a:lstStyle/>
          <a:p>
            <a:r>
              <a:rPr lang="es-ES" b="1" dirty="0"/>
              <a:t>EMFA </a:t>
            </a:r>
          </a:p>
          <a:p>
            <a:r>
              <a:rPr lang="es-ES" dirty="0" err="1"/>
              <a:t>European</a:t>
            </a:r>
            <a:r>
              <a:rPr lang="es-ES" dirty="0"/>
              <a:t> Media</a:t>
            </a:r>
          </a:p>
          <a:p>
            <a:r>
              <a:rPr lang="es-ES" dirty="0" err="1"/>
              <a:t>Freedom</a:t>
            </a:r>
            <a:r>
              <a:rPr lang="es-ES" dirty="0"/>
              <a:t> </a:t>
            </a:r>
            <a:r>
              <a:rPr lang="es-ES" dirty="0" err="1"/>
              <a:t>Act</a:t>
            </a:r>
            <a:endParaRPr lang="es-ES" dirty="0"/>
          </a:p>
        </p:txBody>
      </p:sp>
      <p:sp>
        <p:nvSpPr>
          <p:cNvPr id="5" name="CuadroTexto 4">
            <a:extLst>
              <a:ext uri="{FF2B5EF4-FFF2-40B4-BE49-F238E27FC236}">
                <a16:creationId xmlns:a16="http://schemas.microsoft.com/office/drawing/2014/main" id="{97F5CCBD-B5AB-85D8-1FE6-0A17F04E7D77}"/>
              </a:ext>
            </a:extLst>
          </p:cNvPr>
          <p:cNvSpPr txBox="1"/>
          <p:nvPr/>
        </p:nvSpPr>
        <p:spPr>
          <a:xfrm>
            <a:off x="9518072" y="2568141"/>
            <a:ext cx="2105895" cy="646331"/>
          </a:xfrm>
          <a:prstGeom prst="rect">
            <a:avLst/>
          </a:prstGeom>
          <a:noFill/>
        </p:spPr>
        <p:txBody>
          <a:bodyPr wrap="square" rtlCol="0">
            <a:spAutoFit/>
          </a:bodyPr>
          <a:lstStyle/>
          <a:p>
            <a:r>
              <a:rPr lang="es-ES" b="1" dirty="0"/>
              <a:t>DSA </a:t>
            </a:r>
          </a:p>
          <a:p>
            <a:r>
              <a:rPr lang="es-ES" dirty="0"/>
              <a:t>Digital </a:t>
            </a:r>
            <a:r>
              <a:rPr lang="es-ES" dirty="0" err="1"/>
              <a:t>Service</a:t>
            </a:r>
            <a:r>
              <a:rPr lang="es-ES" dirty="0"/>
              <a:t> </a:t>
            </a:r>
            <a:r>
              <a:rPr lang="es-ES" dirty="0" err="1"/>
              <a:t>Act</a:t>
            </a:r>
            <a:endParaRPr lang="es-ES" dirty="0"/>
          </a:p>
        </p:txBody>
      </p:sp>
      <p:sp>
        <p:nvSpPr>
          <p:cNvPr id="6" name="CuadroTexto 5">
            <a:extLst>
              <a:ext uri="{FF2B5EF4-FFF2-40B4-BE49-F238E27FC236}">
                <a16:creationId xmlns:a16="http://schemas.microsoft.com/office/drawing/2014/main" id="{503303EA-7BF9-147D-61BE-704F7625F04F}"/>
              </a:ext>
            </a:extLst>
          </p:cNvPr>
          <p:cNvSpPr txBox="1"/>
          <p:nvPr/>
        </p:nvSpPr>
        <p:spPr>
          <a:xfrm>
            <a:off x="7509162" y="1790787"/>
            <a:ext cx="4017820" cy="369332"/>
          </a:xfrm>
          <a:prstGeom prst="rect">
            <a:avLst/>
          </a:prstGeom>
          <a:noFill/>
        </p:spPr>
        <p:txBody>
          <a:bodyPr wrap="square" rtlCol="0">
            <a:spAutoFit/>
          </a:bodyPr>
          <a:lstStyle/>
          <a:p>
            <a:r>
              <a:rPr lang="es-ES" b="1" dirty="0"/>
              <a:t>Adopción de nuevos reglamentos EU </a:t>
            </a:r>
            <a:endParaRPr lang="es-ES" dirty="0"/>
          </a:p>
        </p:txBody>
      </p:sp>
      <p:sp>
        <p:nvSpPr>
          <p:cNvPr id="7" name="CuadroTexto 6">
            <a:extLst>
              <a:ext uri="{FF2B5EF4-FFF2-40B4-BE49-F238E27FC236}">
                <a16:creationId xmlns:a16="http://schemas.microsoft.com/office/drawing/2014/main" id="{A73C162B-B9E9-BBA9-FC39-17E43A85BAFE}"/>
              </a:ext>
            </a:extLst>
          </p:cNvPr>
          <p:cNvSpPr txBox="1"/>
          <p:nvPr/>
        </p:nvSpPr>
        <p:spPr>
          <a:xfrm>
            <a:off x="7509162" y="4697882"/>
            <a:ext cx="4017820" cy="369332"/>
          </a:xfrm>
          <a:prstGeom prst="rect">
            <a:avLst/>
          </a:prstGeom>
          <a:noFill/>
        </p:spPr>
        <p:txBody>
          <a:bodyPr wrap="square" rtlCol="0">
            <a:spAutoFit/>
          </a:bodyPr>
          <a:lstStyle/>
          <a:p>
            <a:r>
              <a:rPr lang="es-ES" b="1" dirty="0"/>
              <a:t>Adopción de futuros reglamentos EU </a:t>
            </a:r>
            <a:endParaRPr lang="es-ES" dirty="0"/>
          </a:p>
        </p:txBody>
      </p:sp>
      <p:sp>
        <p:nvSpPr>
          <p:cNvPr id="9" name="CuadroTexto 8">
            <a:extLst>
              <a:ext uri="{FF2B5EF4-FFF2-40B4-BE49-F238E27FC236}">
                <a16:creationId xmlns:a16="http://schemas.microsoft.com/office/drawing/2014/main" id="{B8112636-BFDA-CCFD-B130-4653B4EE63B0}"/>
              </a:ext>
            </a:extLst>
          </p:cNvPr>
          <p:cNvSpPr txBox="1"/>
          <p:nvPr/>
        </p:nvSpPr>
        <p:spPr>
          <a:xfrm>
            <a:off x="7111995" y="2568142"/>
            <a:ext cx="2105895" cy="646331"/>
          </a:xfrm>
          <a:prstGeom prst="rect">
            <a:avLst/>
          </a:prstGeom>
          <a:noFill/>
        </p:spPr>
        <p:txBody>
          <a:bodyPr wrap="square" rtlCol="0">
            <a:spAutoFit/>
          </a:bodyPr>
          <a:lstStyle/>
          <a:p>
            <a:r>
              <a:rPr lang="es-ES" b="1" dirty="0"/>
              <a:t>DMA </a:t>
            </a:r>
          </a:p>
          <a:p>
            <a:r>
              <a:rPr lang="es-ES" dirty="0"/>
              <a:t>Digital </a:t>
            </a:r>
            <a:r>
              <a:rPr lang="es-ES" dirty="0" err="1"/>
              <a:t>Market</a:t>
            </a:r>
            <a:r>
              <a:rPr lang="es-ES" dirty="0"/>
              <a:t> </a:t>
            </a:r>
            <a:r>
              <a:rPr lang="es-ES" dirty="0" err="1"/>
              <a:t>Act</a:t>
            </a:r>
            <a:endParaRPr lang="es-ES" dirty="0"/>
          </a:p>
        </p:txBody>
      </p:sp>
      <p:sp>
        <p:nvSpPr>
          <p:cNvPr id="10" name="CuadroTexto 9">
            <a:extLst>
              <a:ext uri="{FF2B5EF4-FFF2-40B4-BE49-F238E27FC236}">
                <a16:creationId xmlns:a16="http://schemas.microsoft.com/office/drawing/2014/main" id="{A6305A72-A4A0-6791-5B89-1BD3B3AFC8C2}"/>
              </a:ext>
            </a:extLst>
          </p:cNvPr>
          <p:cNvSpPr txBox="1"/>
          <p:nvPr/>
        </p:nvSpPr>
        <p:spPr>
          <a:xfrm>
            <a:off x="8164944" y="5118696"/>
            <a:ext cx="2105895" cy="923330"/>
          </a:xfrm>
          <a:prstGeom prst="rect">
            <a:avLst/>
          </a:prstGeom>
          <a:noFill/>
        </p:spPr>
        <p:txBody>
          <a:bodyPr wrap="square" rtlCol="0">
            <a:spAutoFit/>
          </a:bodyPr>
          <a:lstStyle/>
          <a:p>
            <a:r>
              <a:rPr lang="es-ES" b="1" dirty="0"/>
              <a:t>IA </a:t>
            </a:r>
            <a:r>
              <a:rPr lang="es-ES" b="1" dirty="0" err="1"/>
              <a:t>Act</a:t>
            </a:r>
            <a:r>
              <a:rPr lang="es-ES" b="1" dirty="0"/>
              <a:t> </a:t>
            </a:r>
          </a:p>
          <a:p>
            <a:r>
              <a:rPr lang="es-ES" dirty="0" err="1"/>
              <a:t>European</a:t>
            </a:r>
            <a:r>
              <a:rPr lang="es-ES" dirty="0"/>
              <a:t> Media</a:t>
            </a:r>
          </a:p>
          <a:p>
            <a:r>
              <a:rPr lang="es-ES" dirty="0" err="1"/>
              <a:t>Freedom</a:t>
            </a:r>
            <a:r>
              <a:rPr lang="es-ES" dirty="0"/>
              <a:t> </a:t>
            </a:r>
            <a:r>
              <a:rPr lang="es-ES" dirty="0" err="1"/>
              <a:t>Act</a:t>
            </a:r>
            <a:endParaRPr lang="es-ES" dirty="0"/>
          </a:p>
        </p:txBody>
      </p:sp>
    </p:spTree>
    <p:extLst>
      <p:ext uri="{BB962C8B-B14F-4D97-AF65-F5344CB8AC3E}">
        <p14:creationId xmlns:p14="http://schemas.microsoft.com/office/powerpoint/2010/main" val="1536349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C707D-6DF8-FA65-B79B-D09F1EDF68BF}"/>
              </a:ext>
            </a:extLst>
          </p:cNvPr>
          <p:cNvSpPr>
            <a:spLocks noGrp="1"/>
          </p:cNvSpPr>
          <p:nvPr>
            <p:ph type="ctrTitle"/>
          </p:nvPr>
        </p:nvSpPr>
        <p:spPr>
          <a:xfrm>
            <a:off x="1524000" y="595746"/>
            <a:ext cx="9144000" cy="724910"/>
          </a:xfrm>
        </p:spPr>
        <p:txBody>
          <a:bodyPr>
            <a:normAutofit fontScale="90000"/>
          </a:bodyPr>
          <a:lstStyle/>
          <a:p>
            <a:r>
              <a:rPr lang="es-ES" dirty="0">
                <a:solidFill>
                  <a:schemeClr val="accent1">
                    <a:lumMod val="50000"/>
                  </a:schemeClr>
                </a:solidFill>
              </a:rPr>
              <a:t>Cambio de paradigma</a:t>
            </a:r>
          </a:p>
        </p:txBody>
      </p:sp>
      <p:sp>
        <p:nvSpPr>
          <p:cNvPr id="3" name="Subtítulo 2">
            <a:extLst>
              <a:ext uri="{FF2B5EF4-FFF2-40B4-BE49-F238E27FC236}">
                <a16:creationId xmlns:a16="http://schemas.microsoft.com/office/drawing/2014/main" id="{DE8489C7-8113-69B4-4FF2-766095F98F80}"/>
              </a:ext>
            </a:extLst>
          </p:cNvPr>
          <p:cNvSpPr>
            <a:spLocks noGrp="1"/>
          </p:cNvSpPr>
          <p:nvPr>
            <p:ph type="subTitle" idx="1"/>
          </p:nvPr>
        </p:nvSpPr>
        <p:spPr>
          <a:xfrm>
            <a:off x="914400" y="1666875"/>
            <a:ext cx="9753600" cy="4781550"/>
          </a:xfrm>
        </p:spPr>
        <p:txBody>
          <a:bodyPr>
            <a:normAutofit fontScale="92500" lnSpcReduction="20000"/>
          </a:bodyPr>
          <a:lstStyle/>
          <a:p>
            <a:r>
              <a:rPr lang="es-ES" dirty="0"/>
              <a:t>AVMSD </a:t>
            </a:r>
          </a:p>
          <a:p>
            <a:r>
              <a:rPr lang="es-ES" dirty="0"/>
              <a:t>Fomento de la </a:t>
            </a:r>
            <a:r>
              <a:rPr lang="es-ES" dirty="0" err="1"/>
              <a:t>autoregulación</a:t>
            </a:r>
            <a:r>
              <a:rPr lang="es-ES" dirty="0"/>
              <a:t> y la corregulación</a:t>
            </a:r>
          </a:p>
          <a:p>
            <a:endParaRPr lang="es-ES" dirty="0"/>
          </a:p>
          <a:p>
            <a:r>
              <a:rPr lang="es-ES" dirty="0"/>
              <a:t>DMA / DSA</a:t>
            </a:r>
          </a:p>
          <a:p>
            <a:r>
              <a:rPr lang="es-ES" dirty="0"/>
              <a:t>Introducción de la Comisión Europea como Supervisor (al estilo de competencia). Demasiado grandes para ser supervisadas es-post</a:t>
            </a:r>
          </a:p>
          <a:p>
            <a:r>
              <a:rPr lang="es-ES" dirty="0"/>
              <a:t>Preocupación por el papel de las plataformas en la democracia y la seguridad</a:t>
            </a:r>
          </a:p>
          <a:p>
            <a:r>
              <a:rPr lang="es-ES" dirty="0"/>
              <a:t>Involucrar a la sociedad civil (academia / organizaciones “fiables”)</a:t>
            </a:r>
          </a:p>
          <a:p>
            <a:endParaRPr lang="es-ES" dirty="0"/>
          </a:p>
          <a:p>
            <a:r>
              <a:rPr lang="es-ES" dirty="0"/>
              <a:t>EMFA</a:t>
            </a:r>
          </a:p>
          <a:p>
            <a:r>
              <a:rPr lang="es-ES" dirty="0"/>
              <a:t>Protección libertad editorial / Periodistas</a:t>
            </a:r>
          </a:p>
          <a:p>
            <a:r>
              <a:rPr lang="es-ES" dirty="0"/>
              <a:t>Búsqueda de criterios objetivos de medición de audiencias</a:t>
            </a:r>
          </a:p>
          <a:p>
            <a:r>
              <a:rPr lang="es-ES" dirty="0"/>
              <a:t>Restricción de moderación de contenidos periodísticos</a:t>
            </a:r>
          </a:p>
          <a:p>
            <a:endParaRPr lang="es-ES" dirty="0"/>
          </a:p>
        </p:txBody>
      </p:sp>
    </p:spTree>
    <p:extLst>
      <p:ext uri="{BB962C8B-B14F-4D97-AF65-F5344CB8AC3E}">
        <p14:creationId xmlns:p14="http://schemas.microsoft.com/office/powerpoint/2010/main" val="1644335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DECF8-9303-1952-DC09-6D7D8DEE575F}"/>
              </a:ext>
            </a:extLst>
          </p:cNvPr>
          <p:cNvSpPr>
            <a:spLocks noGrp="1"/>
          </p:cNvSpPr>
          <p:nvPr>
            <p:ph type="title"/>
          </p:nvPr>
        </p:nvSpPr>
        <p:spPr/>
        <p:txBody>
          <a:bodyPr/>
          <a:lstStyle/>
          <a:p>
            <a:pPr algn="ctr"/>
            <a:r>
              <a:rPr lang="es-ES" dirty="0"/>
              <a:t>¿Qué es la CNMC?</a:t>
            </a:r>
          </a:p>
        </p:txBody>
      </p:sp>
      <p:pic>
        <p:nvPicPr>
          <p:cNvPr id="7170" name="Picture 2" descr="Antiguas Comisiones que forman la CNMC">
            <a:extLst>
              <a:ext uri="{FF2B5EF4-FFF2-40B4-BE49-F238E27FC236}">
                <a16:creationId xmlns:a16="http://schemas.microsoft.com/office/drawing/2014/main" id="{AAB11D53-FA59-E876-04D0-E75041C18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288" y="1366838"/>
            <a:ext cx="6600825" cy="5210175"/>
          </a:xfrm>
          <a:prstGeom prst="rect">
            <a:avLst/>
          </a:prstGeom>
          <a:noFill/>
          <a:extLst>
            <a:ext uri="{909E8E84-426E-40DD-AFC4-6F175D3DCCD1}">
              <a14:hiddenFill xmlns:a14="http://schemas.microsoft.com/office/drawing/2010/main">
                <a:solidFill>
                  <a:srgbClr val="FFFFFF"/>
                </a:solidFill>
              </a14:hiddenFill>
            </a:ext>
          </a:extLst>
        </p:spPr>
      </p:pic>
      <p:sp>
        <p:nvSpPr>
          <p:cNvPr id="3" name="Elipse 2">
            <a:extLst>
              <a:ext uri="{FF2B5EF4-FFF2-40B4-BE49-F238E27FC236}">
                <a16:creationId xmlns:a16="http://schemas.microsoft.com/office/drawing/2014/main" id="{B709DF2C-1631-2630-2B38-43188AFC7507}"/>
              </a:ext>
            </a:extLst>
          </p:cNvPr>
          <p:cNvSpPr/>
          <p:nvPr/>
        </p:nvSpPr>
        <p:spPr>
          <a:xfrm>
            <a:off x="7381875" y="1228725"/>
            <a:ext cx="1828800" cy="168592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9856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3856A8-5F60-4801-AC2B-7356FFF69828}"/>
              </a:ext>
            </a:extLst>
          </p:cNvPr>
          <p:cNvSpPr>
            <a:spLocks noGrp="1"/>
          </p:cNvSpPr>
          <p:nvPr>
            <p:ph type="title"/>
          </p:nvPr>
        </p:nvSpPr>
        <p:spPr/>
        <p:txBody>
          <a:bodyPr/>
          <a:lstStyle/>
          <a:p>
            <a:r>
              <a:rPr lang="es-ES" b="1" dirty="0"/>
              <a:t>Consideraciones (en 2024)</a:t>
            </a:r>
            <a:endParaRPr lang="es-ES" dirty="0"/>
          </a:p>
        </p:txBody>
      </p:sp>
      <p:sp>
        <p:nvSpPr>
          <p:cNvPr id="3" name="Marcador de contenido 2">
            <a:extLst>
              <a:ext uri="{FF2B5EF4-FFF2-40B4-BE49-F238E27FC236}">
                <a16:creationId xmlns:a16="http://schemas.microsoft.com/office/drawing/2014/main" id="{FDBB0873-3C76-4A67-8D04-4F0AA8382931}"/>
              </a:ext>
            </a:extLst>
          </p:cNvPr>
          <p:cNvSpPr>
            <a:spLocks noGrp="1"/>
          </p:cNvSpPr>
          <p:nvPr>
            <p:ph idx="1"/>
          </p:nvPr>
        </p:nvSpPr>
        <p:spPr>
          <a:xfrm>
            <a:off x="838199" y="1568741"/>
            <a:ext cx="10882745" cy="4841295"/>
          </a:xfrm>
        </p:spPr>
        <p:txBody>
          <a:bodyPr>
            <a:normAutofit fontScale="92500" lnSpcReduction="10000"/>
          </a:bodyPr>
          <a:lstStyle/>
          <a:p>
            <a:r>
              <a:rPr lang="es-ES" dirty="0">
                <a:effectLst/>
                <a:latin typeface="Calibri" panose="020F0502020204030204" pitchFamily="34" charset="0"/>
                <a:ea typeface="Calibri" panose="020F0502020204030204" pitchFamily="34" charset="0"/>
                <a:cs typeface="Arial" panose="020B0604020202020204" pitchFamily="34" charset="0"/>
              </a:rPr>
              <a:t>Necesidad de definición: completada parcialmente </a:t>
            </a:r>
          </a:p>
          <a:p>
            <a:pPr>
              <a:lnSpc>
                <a:spcPct val="100000"/>
              </a:lnSpc>
            </a:pPr>
            <a:r>
              <a:rPr lang="es-ES" dirty="0">
                <a:latin typeface="Calibri" panose="020F0502020204030204" pitchFamily="34" charset="0"/>
                <a:ea typeface="Calibri" panose="020F0502020204030204" pitchFamily="34" charset="0"/>
                <a:cs typeface="Arial" panose="020B0604020202020204" pitchFamily="34" charset="0"/>
              </a:rPr>
              <a:t>Necesidad de equiparar obligaciones:</a:t>
            </a:r>
            <a:br>
              <a:rPr lang="es-ES" dirty="0">
                <a:latin typeface="Calibri" panose="020F0502020204030204" pitchFamily="34" charset="0"/>
                <a:ea typeface="Calibri" panose="020F0502020204030204" pitchFamily="34" charset="0"/>
                <a:cs typeface="Arial" panose="020B0604020202020204" pitchFamily="34" charset="0"/>
              </a:rPr>
            </a:br>
            <a:r>
              <a:rPr lang="es-ES" dirty="0">
                <a:latin typeface="Calibri" panose="020F0502020204030204" pitchFamily="34" charset="0"/>
                <a:cs typeface="Arial" panose="020B0604020202020204" pitchFamily="34" charset="0"/>
              </a:rPr>
              <a:t>Constatación de que nos enfrentamos a una situación asimétrica</a:t>
            </a:r>
          </a:p>
          <a:p>
            <a:pPr marL="457200" lvl="1" indent="0">
              <a:buNone/>
            </a:pPr>
            <a:endParaRPr lang="es-ES" dirty="0">
              <a:latin typeface="Calibri" panose="020F0502020204030204" pitchFamily="34" charset="0"/>
              <a:ea typeface="Calibri" panose="020F0502020204030204" pitchFamily="34" charset="0"/>
              <a:cs typeface="Arial" panose="020B0604020202020204" pitchFamily="34" charset="0"/>
            </a:endParaRPr>
          </a:p>
          <a:p>
            <a:pPr marL="1371600" lvl="3" indent="0">
              <a:buNone/>
            </a:pPr>
            <a:r>
              <a:rPr lang="es-ES" sz="1700" dirty="0" err="1">
                <a:effectLst/>
                <a:latin typeface="Calibri" panose="020F0502020204030204" pitchFamily="34" charset="0"/>
                <a:ea typeface="Calibri" panose="020F0502020204030204" pitchFamily="34" charset="0"/>
                <a:cs typeface="Arial" panose="020B0604020202020204" pitchFamily="34" charset="0"/>
              </a:rPr>
              <a:t>Broadcaster</a:t>
            </a:r>
            <a:r>
              <a:rPr lang="es-ES" sz="17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Responsabilidad editorial</a:t>
            </a:r>
            <a:r>
              <a:rPr lang="es-ES" sz="1700" dirty="0">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es-ES" sz="17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Plataforma  Exenta de responsabilidad editorial</a:t>
            </a:r>
          </a:p>
          <a:p>
            <a:pPr marL="1371600" lvl="3" indent="0">
              <a:buNone/>
            </a:pPr>
            <a:r>
              <a:rPr lang="es-ES" sz="1700" dirty="0">
                <a:effectLst/>
                <a:latin typeface="Calibri" panose="020F0502020204030204" pitchFamily="34" charset="0"/>
                <a:ea typeface="Calibri" panose="020F0502020204030204" pitchFamily="34" charset="0"/>
                <a:cs typeface="Arial" panose="020B0604020202020204" pitchFamily="34" charset="0"/>
              </a:rPr>
              <a:t>							Canales (Canal Red)</a:t>
            </a:r>
          </a:p>
          <a:p>
            <a:pPr marL="1371600" lvl="3" indent="0">
              <a:buNone/>
            </a:pPr>
            <a:r>
              <a:rPr lang="es-ES" sz="1700" dirty="0">
                <a:effectLst/>
                <a:latin typeface="Calibri" panose="020F0502020204030204" pitchFamily="34" charset="0"/>
                <a:ea typeface="Calibri" panose="020F0502020204030204" pitchFamily="34" charset="0"/>
                <a:cs typeface="Arial" panose="020B0604020202020204" pitchFamily="34" charset="0"/>
              </a:rPr>
              <a:t>							Usuarios de especial relevancia</a:t>
            </a:r>
          </a:p>
          <a:p>
            <a:pPr marL="0" indent="0">
              <a:buNone/>
            </a:pPr>
            <a:endParaRPr lang="es-ES" sz="1700" dirty="0">
              <a:latin typeface="Calibri" panose="020F0502020204030204" pitchFamily="34" charset="0"/>
              <a:ea typeface="Calibri" panose="020F0502020204030204" pitchFamily="34" charset="0"/>
              <a:cs typeface="Arial" panose="020B0604020202020204" pitchFamily="34" charset="0"/>
            </a:endParaRPr>
          </a:p>
          <a:p>
            <a:pPr marL="0" indent="0">
              <a:buNone/>
            </a:pPr>
            <a:r>
              <a:rPr lang="es-ES" sz="1700" dirty="0">
                <a:latin typeface="Calibri" panose="020F0502020204030204" pitchFamily="34" charset="0"/>
                <a:ea typeface="Calibri" panose="020F0502020204030204" pitchFamily="34" charset="0"/>
                <a:cs typeface="Arial" panose="020B0604020202020204" pitchFamily="34" charset="0"/>
              </a:rPr>
              <a:t>				Papel central de los intermediarios</a:t>
            </a:r>
          </a:p>
          <a:p>
            <a:r>
              <a:rPr lang="es-ES" dirty="0">
                <a:effectLst/>
                <a:latin typeface="Calibri" panose="020F0502020204030204" pitchFamily="34" charset="0"/>
                <a:ea typeface="Calibri" panose="020F0502020204030204" pitchFamily="34" charset="0"/>
                <a:cs typeface="Arial" panose="020B0604020202020204" pitchFamily="34" charset="0"/>
              </a:rPr>
              <a:t>Necesidad de equiparar derechos</a:t>
            </a:r>
            <a:br>
              <a:rPr lang="es-ES" dirty="0">
                <a:latin typeface="Calibri" panose="020F0502020204030204" pitchFamily="34" charset="0"/>
                <a:ea typeface="Calibri" panose="020F0502020204030204" pitchFamily="34" charset="0"/>
                <a:cs typeface="Arial" panose="020B0604020202020204" pitchFamily="34" charset="0"/>
              </a:rPr>
            </a:br>
            <a:r>
              <a:rPr lang="es-ES" dirty="0">
                <a:effectLst/>
                <a:latin typeface="Calibri" panose="020F0502020204030204" pitchFamily="34" charset="0"/>
                <a:ea typeface="Calibri" panose="020F0502020204030204" pitchFamily="34" charset="0"/>
                <a:cs typeface="Arial" panose="020B0604020202020204" pitchFamily="34" charset="0"/>
              </a:rPr>
              <a:t> </a:t>
            </a:r>
            <a:r>
              <a:rPr lang="es-ES" sz="2400" dirty="0">
                <a:latin typeface="Calibri" panose="020F0502020204030204" pitchFamily="34" charset="0"/>
                <a:cs typeface="Arial" panose="020B0604020202020204" pitchFamily="34" charset="0"/>
              </a:rPr>
              <a:t>Pendiente de explotar por los nuevos actores</a:t>
            </a:r>
          </a:p>
          <a:p>
            <a:r>
              <a:rPr lang="es-ES" sz="2400" dirty="0">
                <a:latin typeface="Calibri" panose="020F0502020204030204" pitchFamily="34" charset="0"/>
                <a:cs typeface="Arial" panose="020B0604020202020204" pitchFamily="34" charset="0"/>
              </a:rPr>
              <a:t>Necesidad de visión Europea</a:t>
            </a:r>
          </a:p>
          <a:p>
            <a:r>
              <a:rPr lang="es-ES" sz="2400" dirty="0">
                <a:latin typeface="Calibri" panose="020F0502020204030204" pitchFamily="34" charset="0"/>
                <a:cs typeface="Arial" panose="020B0604020202020204" pitchFamily="34" charset="0"/>
              </a:rPr>
              <a:t>Pulsión entre la regulación y la libertad de expresión [</a:t>
            </a:r>
            <a:r>
              <a:rPr lang="es-ES" sz="2400" dirty="0" err="1">
                <a:latin typeface="Calibri" panose="020F0502020204030204" pitchFamily="34" charset="0"/>
                <a:cs typeface="Arial" panose="020B0604020202020204" pitchFamily="34" charset="0"/>
              </a:rPr>
              <a:t>Telegram</a:t>
            </a:r>
            <a:r>
              <a:rPr lang="es-ES" sz="2400" dirty="0">
                <a:latin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773397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9D24D-656F-13E5-EFC6-9000437ED8B7}"/>
              </a:ext>
            </a:extLst>
          </p:cNvPr>
          <p:cNvSpPr>
            <a:spLocks noGrp="1"/>
          </p:cNvSpPr>
          <p:nvPr>
            <p:ph type="title"/>
          </p:nvPr>
        </p:nvSpPr>
        <p:spPr/>
        <p:txBody>
          <a:bodyPr>
            <a:noAutofit/>
          </a:bodyPr>
          <a:lstStyle/>
          <a:p>
            <a:r>
              <a:rPr lang="es-ES" sz="3200" dirty="0">
                <a:solidFill>
                  <a:srgbClr val="000000"/>
                </a:solidFill>
                <a:latin typeface="Arimo"/>
                <a:ea typeface="Calibri" panose="020F0502020204030204" pitchFamily="34" charset="0"/>
                <a:cs typeface="Arial" panose="020B0604020202020204" pitchFamily="34" charset="0"/>
                <a:sym typeface="Wingdings" panose="05000000000000000000" pitchFamily="2" charset="2"/>
              </a:rPr>
              <a:t>Obligaciones de códigos de conducta</a:t>
            </a:r>
            <a:br>
              <a:rPr lang="es-ES" sz="3200" dirty="0">
                <a:solidFill>
                  <a:srgbClr val="000000"/>
                </a:solidFill>
                <a:latin typeface="Arimo"/>
                <a:ea typeface="Calibri" panose="020F0502020204030204" pitchFamily="34" charset="0"/>
                <a:cs typeface="Arial" panose="020B0604020202020204" pitchFamily="34" charset="0"/>
                <a:sym typeface="Wingdings" panose="05000000000000000000" pitchFamily="2" charset="2"/>
              </a:rPr>
            </a:br>
            <a:r>
              <a:rPr lang="es-ES" sz="3200" dirty="0">
                <a:solidFill>
                  <a:srgbClr val="000000"/>
                </a:solidFill>
                <a:latin typeface="Arimo"/>
                <a:ea typeface="Calibri" panose="020F0502020204030204" pitchFamily="34" charset="0"/>
                <a:cs typeface="Arial" panose="020B0604020202020204" pitchFamily="34" charset="0"/>
                <a:sym typeface="Wingdings" panose="05000000000000000000" pitchFamily="2" charset="2"/>
              </a:rPr>
              <a:t>Autorregulación/ Corregulación </a:t>
            </a:r>
            <a:br>
              <a:rPr lang="es-ES" sz="3200" dirty="0">
                <a:solidFill>
                  <a:srgbClr val="000000"/>
                </a:solidFill>
                <a:latin typeface="Arimo"/>
                <a:ea typeface="Calibri" panose="020F0502020204030204" pitchFamily="34" charset="0"/>
                <a:cs typeface="Arial" panose="020B0604020202020204" pitchFamily="34" charset="0"/>
                <a:sym typeface="Wingdings" panose="05000000000000000000" pitchFamily="2" charset="2"/>
              </a:rPr>
            </a:br>
            <a:endParaRPr lang="es-ES" sz="3200" dirty="0"/>
          </a:p>
        </p:txBody>
      </p:sp>
      <p:sp>
        <p:nvSpPr>
          <p:cNvPr id="6" name="CuadroTexto 5">
            <a:extLst>
              <a:ext uri="{FF2B5EF4-FFF2-40B4-BE49-F238E27FC236}">
                <a16:creationId xmlns:a16="http://schemas.microsoft.com/office/drawing/2014/main" id="{4A5DC0CD-7CA8-65ED-83ED-859769C6CFC2}"/>
              </a:ext>
            </a:extLst>
          </p:cNvPr>
          <p:cNvSpPr txBox="1"/>
          <p:nvPr/>
        </p:nvSpPr>
        <p:spPr>
          <a:xfrm>
            <a:off x="843793" y="917912"/>
            <a:ext cx="10159767" cy="5386090"/>
          </a:xfrm>
          <a:prstGeom prst="rect">
            <a:avLst/>
          </a:prstGeom>
          <a:noFill/>
        </p:spPr>
        <p:txBody>
          <a:bodyPr wrap="square" rtlCol="0">
            <a:spAutoFit/>
          </a:bodyPr>
          <a:lstStyle/>
          <a:p>
            <a:endParaRPr lang="es-ES" sz="2800" dirty="0">
              <a:solidFill>
                <a:srgbClr val="000000"/>
              </a:solidFill>
              <a:latin typeface="Arimo"/>
              <a:ea typeface="Calibri" panose="020F0502020204030204" pitchFamily="34" charset="0"/>
              <a:cs typeface="Arial" panose="020B0604020202020204" pitchFamily="34" charset="0"/>
              <a:sym typeface="Wingdings" panose="05000000000000000000" pitchFamily="2" charset="2"/>
            </a:endParaRPr>
          </a:p>
          <a:p>
            <a:r>
              <a:rPr lang="es-ES" sz="1800" b="0" i="0" u="none" strike="noStrike" baseline="0" dirty="0">
                <a:solidFill>
                  <a:srgbClr val="000000"/>
                </a:solidFill>
                <a:latin typeface="Arimo"/>
              </a:rPr>
              <a:t>Artículo 15. </a:t>
            </a:r>
            <a:r>
              <a:rPr lang="es-ES" sz="1800" b="0" i="1" u="none" strike="noStrike" baseline="0" dirty="0">
                <a:solidFill>
                  <a:srgbClr val="000000"/>
                </a:solidFill>
                <a:latin typeface="Arimo"/>
              </a:rPr>
              <a:t>Códigos de conducta de autorregulación y corregulación.</a:t>
            </a:r>
            <a:endParaRPr lang="es-ES" sz="2800" b="0" i="1" u="none" strike="noStrike" baseline="0" dirty="0">
              <a:solidFill>
                <a:srgbClr val="000000"/>
              </a:solidFill>
              <a:latin typeface="Arimo"/>
              <a:cs typeface="Arial" panose="020B0604020202020204" pitchFamily="34" charset="0"/>
              <a:sym typeface="Wingdings" panose="05000000000000000000" pitchFamily="2" charset="2"/>
            </a:endParaRPr>
          </a:p>
          <a:p>
            <a:r>
              <a:rPr lang="es-ES" sz="2800" i="1" dirty="0">
                <a:solidFill>
                  <a:srgbClr val="000000"/>
                </a:solidFill>
                <a:latin typeface="Arimo"/>
                <a:ea typeface="Calibri" panose="020F0502020204030204" pitchFamily="34" charset="0"/>
                <a:cs typeface="Arial" panose="020B0604020202020204" pitchFamily="34" charset="0"/>
                <a:sym typeface="Wingdings" panose="05000000000000000000" pitchFamily="2" charset="2"/>
              </a:rPr>
              <a:t>	</a:t>
            </a:r>
            <a:r>
              <a:rPr lang="es-ES" sz="1800" b="0" i="0" u="none" strike="noStrike" baseline="0" dirty="0">
                <a:solidFill>
                  <a:srgbClr val="000000"/>
                </a:solidFill>
                <a:latin typeface="Arimo"/>
              </a:rPr>
              <a:t>2</a:t>
            </a:r>
            <a:r>
              <a:rPr lang="es-ES" sz="1400" b="0" i="0" u="none" strike="noStrike" baseline="0" dirty="0">
                <a:solidFill>
                  <a:srgbClr val="000000"/>
                </a:solidFill>
                <a:latin typeface="Arimo"/>
              </a:rPr>
              <a:t>. Los códigos de conducta previstos en el apartado anterior deberán reunir las siguientes características:</a:t>
            </a:r>
          </a:p>
          <a:p>
            <a:pPr lvl="4"/>
            <a:r>
              <a:rPr lang="es-ES" sz="1400" b="0" i="0" u="none" strike="noStrike" baseline="0" dirty="0">
                <a:solidFill>
                  <a:srgbClr val="000000"/>
                </a:solidFill>
                <a:latin typeface="Arimo"/>
              </a:rPr>
              <a:t>a) Ser aceptados por los principales interesados.</a:t>
            </a:r>
          </a:p>
          <a:p>
            <a:pPr lvl="4"/>
            <a:r>
              <a:rPr lang="es-ES" sz="1400" b="0" i="0" u="none" strike="noStrike" baseline="0" dirty="0">
                <a:solidFill>
                  <a:srgbClr val="000000"/>
                </a:solidFill>
                <a:latin typeface="Arimo"/>
              </a:rPr>
              <a:t>b) Exponer clara e inequívocamente sus objetivos.</a:t>
            </a:r>
          </a:p>
          <a:p>
            <a:pPr lvl="4"/>
            <a:r>
              <a:rPr lang="es-ES" sz="1400" b="0" i="0" u="none" strike="noStrike" baseline="0" dirty="0">
                <a:solidFill>
                  <a:srgbClr val="000000"/>
                </a:solidFill>
                <a:latin typeface="Arimo"/>
              </a:rPr>
              <a:t>c) Prever un seguimiento y evaluación periódicos, transparentes e independientes de la consecución de los objetivos perseguidos.</a:t>
            </a:r>
          </a:p>
          <a:p>
            <a:pPr lvl="4"/>
            <a:r>
              <a:rPr lang="es-ES" sz="1400" b="0" i="0" u="none" strike="noStrike" baseline="0" dirty="0">
                <a:solidFill>
                  <a:srgbClr val="000000"/>
                </a:solidFill>
                <a:latin typeface="Arimo"/>
              </a:rPr>
              <a:t>d) Prever los medios para una aplicación efectiva, incluidas unas sanciones efectivas y proporcionadas.</a:t>
            </a:r>
          </a:p>
          <a:p>
            <a:pPr lvl="4"/>
            <a:r>
              <a:rPr lang="es-ES" sz="1400" dirty="0">
                <a:solidFill>
                  <a:srgbClr val="000000"/>
                </a:solidFill>
                <a:latin typeface="Arimo"/>
                <a:ea typeface="Calibri" panose="020F0502020204030204" pitchFamily="34" charset="0"/>
                <a:cs typeface="Arial" panose="020B0604020202020204" pitchFamily="34" charset="0"/>
                <a:sym typeface="Wingdings" panose="05000000000000000000" pitchFamily="2" charset="2"/>
              </a:rPr>
              <a:t>[…]</a:t>
            </a:r>
          </a:p>
          <a:p>
            <a:pPr lvl="4"/>
            <a:endParaRPr lang="es-ES" sz="1400" dirty="0">
              <a:solidFill>
                <a:srgbClr val="000000"/>
              </a:solidFill>
              <a:latin typeface="Arimo"/>
              <a:ea typeface="Calibri" panose="020F0502020204030204" pitchFamily="34" charset="0"/>
              <a:cs typeface="Arial" panose="020B0604020202020204" pitchFamily="34" charset="0"/>
              <a:sym typeface="Wingdings" panose="05000000000000000000" pitchFamily="2" charset="2"/>
            </a:endParaRPr>
          </a:p>
          <a:p>
            <a:r>
              <a:rPr lang="es-ES" sz="1400" b="1" dirty="0">
                <a:solidFill>
                  <a:srgbClr val="000000"/>
                </a:solidFill>
                <a:latin typeface="Arimo"/>
                <a:ea typeface="Calibri" panose="020F0502020204030204" pitchFamily="34" charset="0"/>
                <a:cs typeface="Arial" panose="020B0604020202020204" pitchFamily="34" charset="0"/>
                <a:sym typeface="Wingdings" panose="05000000000000000000" pitchFamily="2" charset="2"/>
              </a:rPr>
              <a:t>Códigos de conduta a adoptar relacionados con menores</a:t>
            </a:r>
          </a:p>
          <a:p>
            <a:pPr lvl="4"/>
            <a:endParaRPr lang="es-ES" sz="1400" dirty="0">
              <a:solidFill>
                <a:srgbClr val="000000"/>
              </a:solidFill>
              <a:latin typeface="Arimo"/>
              <a:ea typeface="Calibri" panose="020F0502020204030204" pitchFamily="34" charset="0"/>
              <a:cs typeface="Arial" panose="020B0604020202020204" pitchFamily="34" charset="0"/>
              <a:sym typeface="Wingdings" panose="05000000000000000000" pitchFamily="2" charset="2"/>
            </a:endParaRPr>
          </a:p>
          <a:p>
            <a:pPr lvl="1"/>
            <a:r>
              <a:rPr lang="es-ES" sz="1600" b="0" i="0" u="none" strike="noStrike" baseline="0" dirty="0">
                <a:solidFill>
                  <a:srgbClr val="000000"/>
                </a:solidFill>
                <a:latin typeface="Arimo"/>
              </a:rPr>
              <a:t>c) Protección de los menores en los servicios de comunicación audiovisual y en los servicios de intercambio de vídeos a través de plataforma.</a:t>
            </a:r>
          </a:p>
          <a:p>
            <a:pPr lvl="1"/>
            <a:r>
              <a:rPr lang="es-ES" sz="1600" b="0" i="0" u="none" strike="noStrike" baseline="0" dirty="0">
                <a:solidFill>
                  <a:srgbClr val="000000"/>
                </a:solidFill>
                <a:latin typeface="Arimo"/>
              </a:rPr>
              <a:t>d) Reducción efectiva de la exposición de los menores a las comunicaciones comerciales audiovisuales relativas a alimentos y bebidas con alto contenido en sal, </a:t>
            </a:r>
            <a:r>
              <a:rPr lang="es-ES" sz="1600" b="0" i="0" u="none" strike="noStrike" baseline="0" dirty="0">
                <a:latin typeface="Arimo"/>
              </a:rPr>
              <a:t>azúcares, grasa, grasas saturadas o ácidos grasos trans, o que no se ajustan por otros conceptos a las directrices nutricionales nacionales o internacionales.</a:t>
            </a:r>
          </a:p>
          <a:p>
            <a:pPr lvl="1"/>
            <a:r>
              <a:rPr lang="es-ES" sz="1600" b="0" i="0" u="none" strike="noStrike" baseline="0" dirty="0">
                <a:latin typeface="Arimo"/>
              </a:rPr>
              <a:t>e) Reducción efectiva de la exposición de los menores a las comunicaciones comerciales audiovisuales relativas a bebidas alcohólicas.</a:t>
            </a:r>
          </a:p>
          <a:p>
            <a:pPr lvl="1"/>
            <a:r>
              <a:rPr lang="es-ES" sz="1600" b="0" i="0" u="none" strike="noStrike" baseline="0" dirty="0">
                <a:solidFill>
                  <a:srgbClr val="000000"/>
                </a:solidFill>
                <a:highlight>
                  <a:srgbClr val="FFFF00"/>
                </a:highlight>
                <a:latin typeface="Arimo"/>
              </a:rPr>
              <a:t>j) Protección de los usuarios respecto de la desinformación.</a:t>
            </a:r>
          </a:p>
          <a:p>
            <a:pPr lvl="1"/>
            <a:r>
              <a:rPr lang="es-ES" sz="1600" b="0" i="0" u="none" strike="noStrike" baseline="0" dirty="0">
                <a:solidFill>
                  <a:srgbClr val="000000"/>
                </a:solidFill>
                <a:latin typeface="Arimo"/>
              </a:rPr>
              <a:t>k) Protección de los usuarios respecto de los contenidos con violencia gratuita y pornografía.</a:t>
            </a:r>
            <a:endParaRPr lang="es-ES" sz="1600" dirty="0"/>
          </a:p>
        </p:txBody>
      </p:sp>
    </p:spTree>
    <p:extLst>
      <p:ext uri="{BB962C8B-B14F-4D97-AF65-F5344CB8AC3E}">
        <p14:creationId xmlns:p14="http://schemas.microsoft.com/office/powerpoint/2010/main" val="926972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E0AED-A4ED-5777-16DF-AD8CA4206D1B}"/>
              </a:ext>
            </a:extLst>
          </p:cNvPr>
          <p:cNvSpPr>
            <a:spLocks noGrp="1"/>
          </p:cNvSpPr>
          <p:nvPr>
            <p:ph type="title"/>
          </p:nvPr>
        </p:nvSpPr>
        <p:spPr/>
        <p:txBody>
          <a:bodyPr/>
          <a:lstStyle/>
          <a:p>
            <a:r>
              <a:rPr lang="es-ES" sz="1800" b="0" i="0" u="none" strike="noStrike" baseline="0" dirty="0">
                <a:solidFill>
                  <a:srgbClr val="000000"/>
                </a:solidFill>
                <a:latin typeface="Arimo"/>
              </a:rPr>
              <a:t>TÍTULO VI</a:t>
            </a:r>
            <a:br>
              <a:rPr lang="es-ES" sz="1800" b="0" i="0" u="none" strike="noStrike" baseline="0" dirty="0">
                <a:solidFill>
                  <a:srgbClr val="000000"/>
                </a:solidFill>
                <a:latin typeface="Arimo"/>
              </a:rPr>
            </a:br>
            <a:r>
              <a:rPr lang="es-ES" sz="1800" b="1" i="0" u="none" strike="noStrike" baseline="0" dirty="0">
                <a:solidFill>
                  <a:srgbClr val="000000"/>
                </a:solidFill>
                <a:latin typeface="Arimo"/>
              </a:rPr>
              <a:t>Obligaciones de los prestadores del servicio de comunicación audiovisual televisivo</a:t>
            </a:r>
            <a:endParaRPr lang="es-ES" dirty="0"/>
          </a:p>
        </p:txBody>
      </p:sp>
      <p:sp>
        <p:nvSpPr>
          <p:cNvPr id="3" name="Marcador de contenido 2">
            <a:extLst>
              <a:ext uri="{FF2B5EF4-FFF2-40B4-BE49-F238E27FC236}">
                <a16:creationId xmlns:a16="http://schemas.microsoft.com/office/drawing/2014/main" id="{E65A426F-C3BF-7417-2F78-66223AD4613C}"/>
              </a:ext>
            </a:extLst>
          </p:cNvPr>
          <p:cNvSpPr>
            <a:spLocks noGrp="1"/>
          </p:cNvSpPr>
          <p:nvPr>
            <p:ph idx="1"/>
          </p:nvPr>
        </p:nvSpPr>
        <p:spPr/>
        <p:txBody>
          <a:bodyPr/>
          <a:lstStyle/>
          <a:p>
            <a:r>
              <a:rPr lang="es-ES" sz="1800" b="0" i="0" u="none" strike="noStrike" baseline="0" dirty="0">
                <a:solidFill>
                  <a:srgbClr val="000000"/>
                </a:solidFill>
                <a:latin typeface="Arimo"/>
              </a:rPr>
              <a:t>Artículo 98. </a:t>
            </a:r>
            <a:r>
              <a:rPr lang="es-ES" sz="1800" b="0" i="1" u="none" strike="noStrike" baseline="0" dirty="0">
                <a:solidFill>
                  <a:srgbClr val="000000"/>
                </a:solidFill>
                <a:latin typeface="Arimo"/>
              </a:rPr>
              <a:t>Calificación de los programas audiovisuales.</a:t>
            </a:r>
          </a:p>
          <a:p>
            <a:endParaRPr lang="es-ES" sz="1800" b="0" i="0" u="none" strike="noStrike" baseline="0" dirty="0">
              <a:solidFill>
                <a:srgbClr val="000000"/>
              </a:solidFill>
              <a:latin typeface="Arimo"/>
            </a:endParaRPr>
          </a:p>
          <a:p>
            <a:pPr marL="457200" lvl="1" indent="0">
              <a:buNone/>
            </a:pPr>
            <a:r>
              <a:rPr lang="es-ES" sz="1600" b="0" i="0" u="none" strike="noStrike" baseline="0" dirty="0">
                <a:solidFill>
                  <a:srgbClr val="000000"/>
                </a:solidFill>
                <a:latin typeface="Arimo"/>
              </a:rPr>
              <a:t>1. Los prestadores del servicio de comunicación audiovisual televisivo, lineal o a petición, están obligados a que los programas emitidos dispongan de una calificación por edades, visible en pantalla mediante indicativo visual y fácilmente comprensible para todas las personas.</a:t>
            </a:r>
          </a:p>
          <a:p>
            <a:pPr marL="457200" lvl="1" indent="0">
              <a:buNone/>
            </a:pPr>
            <a:r>
              <a:rPr lang="es-ES" sz="1600" b="0" i="0" u="none" strike="noStrike" baseline="0" dirty="0">
                <a:solidFill>
                  <a:srgbClr val="000000"/>
                </a:solidFill>
                <a:latin typeface="Arimo"/>
              </a:rPr>
              <a:t>2. La Comisión Nacional de los Mercados y la Competencia firmará un acuerdo de corregulación</a:t>
            </a:r>
            <a:r>
              <a:rPr lang="es-ES" sz="1600" b="0" i="0" u="none" strike="noStrike" baseline="0" dirty="0">
                <a:solidFill>
                  <a:srgbClr val="000000"/>
                </a:solidFill>
                <a:highlight>
                  <a:srgbClr val="FFFF00"/>
                </a:highlight>
                <a:latin typeface="Arimo"/>
              </a:rPr>
              <a:t>, de acuerdo con lo previsto en el artículo 15.2</a:t>
            </a:r>
            <a:r>
              <a:rPr lang="es-ES" sz="1600" b="0" i="0" u="none" strike="noStrike" baseline="0" dirty="0">
                <a:solidFill>
                  <a:srgbClr val="000000"/>
                </a:solidFill>
                <a:latin typeface="Arimo"/>
              </a:rPr>
              <a:t>, entre otros, con los prestadores del servicio de comunicación audiovisual televisivo, lineal y a petición y con los prestadores del servicio de intercambio de vídeos a través de plataforma, garantizando la participación de las asociaciones de consumidores y usuarios y de las organizaciones representativas de los usuarios de los medios, con el fin de coadyuvar al cumplimiento de las obligaciones establecidas en este artículo.</a:t>
            </a:r>
          </a:p>
          <a:p>
            <a:pPr marL="0" indent="0">
              <a:buNone/>
            </a:pPr>
            <a:r>
              <a:rPr lang="es-ES" sz="1800" dirty="0">
                <a:solidFill>
                  <a:srgbClr val="000000"/>
                </a:solidFill>
                <a:latin typeface="Arimo"/>
              </a:rPr>
              <a:t>[…]</a:t>
            </a:r>
          </a:p>
          <a:p>
            <a:pPr marL="0" indent="0">
              <a:buNone/>
            </a:pPr>
            <a:endParaRPr lang="es-ES" sz="1800" dirty="0">
              <a:solidFill>
                <a:srgbClr val="000000"/>
              </a:solidFill>
              <a:latin typeface="Arimo"/>
            </a:endParaRPr>
          </a:p>
          <a:p>
            <a:pPr marL="0" indent="0">
              <a:buNone/>
            </a:pPr>
            <a:r>
              <a:rPr lang="es-ES" sz="1800" dirty="0">
                <a:solidFill>
                  <a:srgbClr val="000000"/>
                </a:solidFill>
                <a:latin typeface="Arimo"/>
              </a:rPr>
              <a:t>Su incumpliendo supone una Infracción muy grave</a:t>
            </a:r>
            <a:endParaRPr lang="es-ES" dirty="0"/>
          </a:p>
        </p:txBody>
      </p:sp>
    </p:spTree>
    <p:extLst>
      <p:ext uri="{BB962C8B-B14F-4D97-AF65-F5344CB8AC3E}">
        <p14:creationId xmlns:p14="http://schemas.microsoft.com/office/powerpoint/2010/main" val="3742060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4DD95B-98D2-92C8-F217-2BDF8EEB03C5}"/>
              </a:ext>
            </a:extLst>
          </p:cNvPr>
          <p:cNvSpPr>
            <a:spLocks noGrp="1"/>
          </p:cNvSpPr>
          <p:nvPr>
            <p:ph type="title"/>
          </p:nvPr>
        </p:nvSpPr>
        <p:spPr/>
        <p:txBody>
          <a:bodyPr/>
          <a:lstStyle/>
          <a:p>
            <a:r>
              <a:rPr lang="es-ES" sz="1800" b="0" i="0" u="none" strike="noStrike" baseline="0" dirty="0">
                <a:solidFill>
                  <a:srgbClr val="000000"/>
                </a:solidFill>
                <a:latin typeface="Arimo"/>
              </a:rPr>
              <a:t>TÍTULO VI</a:t>
            </a:r>
            <a:br>
              <a:rPr lang="es-ES" sz="1800" b="0" i="0" u="none" strike="noStrike" baseline="0" dirty="0">
                <a:solidFill>
                  <a:srgbClr val="000000"/>
                </a:solidFill>
                <a:latin typeface="Arimo"/>
              </a:rPr>
            </a:br>
            <a:r>
              <a:rPr lang="es-ES" sz="1800" b="1" i="0" u="none" strike="noStrike" baseline="0" dirty="0">
                <a:solidFill>
                  <a:srgbClr val="000000"/>
                </a:solidFill>
                <a:latin typeface="Arimo"/>
              </a:rPr>
              <a:t>Obligaciones de los prestadores del servicio de comunicación audiovisual televisivo</a:t>
            </a:r>
            <a:endParaRPr lang="es-ES" dirty="0"/>
          </a:p>
        </p:txBody>
      </p:sp>
      <p:sp>
        <p:nvSpPr>
          <p:cNvPr id="3" name="Marcador de contenido 2">
            <a:extLst>
              <a:ext uri="{FF2B5EF4-FFF2-40B4-BE49-F238E27FC236}">
                <a16:creationId xmlns:a16="http://schemas.microsoft.com/office/drawing/2014/main" id="{2E549937-0BF8-58A7-7FD4-B1CB2C9749D7}"/>
              </a:ext>
            </a:extLst>
          </p:cNvPr>
          <p:cNvSpPr>
            <a:spLocks noGrp="1"/>
          </p:cNvSpPr>
          <p:nvPr>
            <p:ph idx="1"/>
          </p:nvPr>
        </p:nvSpPr>
        <p:spPr/>
        <p:txBody>
          <a:bodyPr>
            <a:normAutofit/>
          </a:bodyPr>
          <a:lstStyle/>
          <a:p>
            <a:pPr marL="0" indent="0">
              <a:buNone/>
            </a:pPr>
            <a:r>
              <a:rPr lang="es-ES" sz="1800" b="0" i="0" u="none" strike="noStrike" baseline="0" dirty="0">
                <a:solidFill>
                  <a:srgbClr val="000000"/>
                </a:solidFill>
                <a:latin typeface="Arimo"/>
              </a:rPr>
              <a:t>Artículo 99. </a:t>
            </a:r>
            <a:r>
              <a:rPr lang="es-ES" sz="1800" b="0" i="1" u="none" strike="noStrike" baseline="0" dirty="0">
                <a:solidFill>
                  <a:srgbClr val="000000"/>
                </a:solidFill>
                <a:latin typeface="Arimo"/>
              </a:rPr>
              <a:t>Contenidos perjudiciales para el desarrollo físico, mental o moral de los menores.</a:t>
            </a:r>
            <a:endParaRPr lang="es-ES" sz="1800" b="0" i="0" u="none" strike="noStrike" baseline="0" dirty="0">
              <a:solidFill>
                <a:srgbClr val="000000"/>
              </a:solidFill>
              <a:latin typeface="Arimo"/>
            </a:endParaRPr>
          </a:p>
          <a:p>
            <a:pPr marL="457200" lvl="1" indent="0">
              <a:buNone/>
            </a:pPr>
            <a:r>
              <a:rPr lang="es-ES" sz="1400" b="0" i="0" u="none" strike="noStrike" baseline="0" dirty="0">
                <a:solidFill>
                  <a:srgbClr val="000000"/>
                </a:solidFill>
                <a:latin typeface="Arimo"/>
              </a:rPr>
              <a:t>1. Todos los prestadores del servicio de comunicación audiovisual televisivo lineal, abierto y de acceso condicional, y del servicio de comunicación audiovisual televisivo a petición facilitarán a los usuarios información suficiente e inequívoca acerca de la naturaleza potencialmente perjudicial para el desarrollo físico, mental o moral de los menores de los programas y contenidos audiovisuales mediante la utilización de un sistema de descripción del contenido, advertencia acústica, símbolo visual o cualquier otro medio técnico que describa la naturaleza del contenido, de acuerdo con el acuerdo de corregulación previsto en el artículo 98.2.</a:t>
            </a:r>
          </a:p>
          <a:p>
            <a:pPr marL="457200" lvl="1" indent="0">
              <a:buNone/>
            </a:pPr>
            <a:r>
              <a:rPr lang="es-ES" sz="1400" b="0" i="0" u="none" strike="noStrike" baseline="0" dirty="0">
                <a:solidFill>
                  <a:srgbClr val="000000"/>
                </a:solidFill>
                <a:latin typeface="Arimo"/>
              </a:rPr>
              <a:t>2. El servicio de comunicación audiovisual televisivo lineal en abierto tiene las siguientes obligaciones para la protección de los menores del contenido perjudicial:</a:t>
            </a:r>
          </a:p>
          <a:p>
            <a:pPr lvl="2">
              <a:buFont typeface="Wingdings" panose="05000000000000000000" pitchFamily="2" charset="2"/>
              <a:buChar char="Ø"/>
            </a:pPr>
            <a:r>
              <a:rPr lang="es-ES" sz="1400" b="0" i="0" u="none" strike="noStrike" baseline="0" dirty="0">
                <a:solidFill>
                  <a:srgbClr val="000000"/>
                </a:solidFill>
                <a:latin typeface="Arimo"/>
              </a:rPr>
              <a:t>a) Se prohíbe la emisión de programas o contenidos audiovisuales que contengan escenas de violencia gratuita o pornografía.</a:t>
            </a:r>
          </a:p>
          <a:p>
            <a:pPr lvl="2">
              <a:buFont typeface="Wingdings" panose="05000000000000000000" pitchFamily="2" charset="2"/>
              <a:buChar char="Ø"/>
            </a:pPr>
            <a:r>
              <a:rPr lang="es-ES" sz="1400" b="0" i="0" u="none" strike="noStrike" baseline="0" dirty="0">
                <a:solidFill>
                  <a:srgbClr val="000000"/>
                </a:solidFill>
                <a:latin typeface="Arimo"/>
              </a:rPr>
              <a:t>b) La emisión de otro tipo de programas o contenidos audiovisuales que puedan resultar perjudiciales para los menores exigirá que el prestador forme parte del código de corregulación que se prevé en el artículo 98.2 y disponga de mecanismos de control parental o sistemas de codificación digital.</a:t>
            </a:r>
          </a:p>
          <a:p>
            <a:pPr lvl="2">
              <a:buFont typeface="Wingdings" panose="05000000000000000000" pitchFamily="2" charset="2"/>
              <a:buChar char="Ø"/>
            </a:pPr>
            <a:r>
              <a:rPr lang="es-ES" sz="1400" b="0" i="0" u="none" strike="noStrike" baseline="0" dirty="0">
                <a:solidFill>
                  <a:srgbClr val="000000"/>
                </a:solidFill>
                <a:latin typeface="Arimo"/>
              </a:rPr>
              <a:t>c) Los programas cuya calificación por edad «No recomendada para menores de dieciocho años» solo podrán emitirse entre las 22:00 y las 6:00 horas.</a:t>
            </a:r>
          </a:p>
          <a:p>
            <a:pPr marL="457200" lvl="1" indent="0">
              <a:buNone/>
            </a:pPr>
            <a:r>
              <a:rPr lang="es-ES" sz="1400" dirty="0">
                <a:solidFill>
                  <a:srgbClr val="000000"/>
                </a:solidFill>
                <a:latin typeface="Arimo"/>
              </a:rPr>
              <a:t>3. El servicio de comunicación audiovisual televisivo lineal de acceso condicional tiene las siguientes obligaciones para la protección de los menores del contenido perjudicial:</a:t>
            </a:r>
          </a:p>
          <a:p>
            <a:pPr lvl="2">
              <a:buFont typeface="Wingdings" panose="05000000000000000000" pitchFamily="2" charset="2"/>
              <a:buChar char="Ø"/>
            </a:pPr>
            <a:r>
              <a:rPr lang="es-ES" sz="1400" dirty="0">
                <a:solidFill>
                  <a:srgbClr val="000000"/>
                </a:solidFill>
                <a:latin typeface="Arimo"/>
              </a:rPr>
              <a:t>a) Formar parte del código de corregulación previsto en el artículo 98.2.</a:t>
            </a:r>
          </a:p>
          <a:p>
            <a:pPr lvl="2">
              <a:buFont typeface="Wingdings" panose="05000000000000000000" pitchFamily="2" charset="2"/>
              <a:buChar char="Ø"/>
            </a:pPr>
            <a:r>
              <a:rPr lang="es-ES" sz="1400" dirty="0">
                <a:solidFill>
                  <a:srgbClr val="000000"/>
                </a:solidFill>
                <a:latin typeface="Arimo"/>
              </a:rPr>
              <a:t>b) Proporcionar mecanismos de control parental o sistemas de codificación digital.</a:t>
            </a:r>
          </a:p>
        </p:txBody>
      </p:sp>
    </p:spTree>
    <p:extLst>
      <p:ext uri="{BB962C8B-B14F-4D97-AF65-F5344CB8AC3E}">
        <p14:creationId xmlns:p14="http://schemas.microsoft.com/office/powerpoint/2010/main" val="137871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5BB6EB-7A67-4A22-A7EA-8472B1E6F7CC}"/>
              </a:ext>
            </a:extLst>
          </p:cNvPr>
          <p:cNvSpPr>
            <a:spLocks noGrp="1"/>
          </p:cNvSpPr>
          <p:nvPr>
            <p:ph type="title"/>
          </p:nvPr>
        </p:nvSpPr>
        <p:spPr/>
        <p:txBody>
          <a:bodyPr/>
          <a:lstStyle/>
          <a:p>
            <a:r>
              <a:rPr lang="es-ES" dirty="0"/>
              <a:t>Derechos audiovisuales</a:t>
            </a:r>
          </a:p>
        </p:txBody>
      </p:sp>
      <p:sp>
        <p:nvSpPr>
          <p:cNvPr id="3" name="Marcador de contenido 2">
            <a:extLst>
              <a:ext uri="{FF2B5EF4-FFF2-40B4-BE49-F238E27FC236}">
                <a16:creationId xmlns:a16="http://schemas.microsoft.com/office/drawing/2014/main" id="{C83FE578-C623-441A-A0DF-6591BAC52E7D}"/>
              </a:ext>
            </a:extLst>
          </p:cNvPr>
          <p:cNvSpPr>
            <a:spLocks noGrp="1"/>
          </p:cNvSpPr>
          <p:nvPr>
            <p:ph idx="1"/>
          </p:nvPr>
        </p:nvSpPr>
        <p:spPr>
          <a:xfrm>
            <a:off x="913614" y="1690688"/>
            <a:ext cx="10515600" cy="4351338"/>
          </a:xfrm>
        </p:spPr>
        <p:txBody>
          <a:bodyPr>
            <a:normAutofit fontScale="85000" lnSpcReduction="20000"/>
          </a:bodyPr>
          <a:lstStyle/>
          <a:p>
            <a:pPr marL="0" indent="0">
              <a:buNone/>
            </a:pPr>
            <a:endParaRPr lang="es-ES" dirty="0"/>
          </a:p>
          <a:p>
            <a:pPr marL="0" indent="0">
              <a:buNone/>
            </a:pPr>
            <a:r>
              <a:rPr lang="es-ES" dirty="0"/>
              <a:t>Gran afectación a mercados conexos</a:t>
            </a:r>
          </a:p>
          <a:p>
            <a:pPr marL="0" indent="0">
              <a:buNone/>
            </a:pPr>
            <a:endParaRPr lang="es-ES" dirty="0"/>
          </a:p>
          <a:p>
            <a:pPr marL="0" indent="0">
              <a:buNone/>
            </a:pPr>
            <a:r>
              <a:rPr lang="es-ES" dirty="0"/>
              <a:t>	Servicios de comunicaciones electrónicas</a:t>
            </a:r>
          </a:p>
          <a:p>
            <a:pPr marL="0" indent="0">
              <a:buNone/>
            </a:pPr>
            <a:r>
              <a:rPr lang="es-ES" dirty="0"/>
              <a:t>	</a:t>
            </a:r>
          </a:p>
          <a:p>
            <a:pPr marL="0" indent="0">
              <a:buNone/>
            </a:pPr>
            <a:r>
              <a:rPr lang="es-ES" dirty="0"/>
              <a:t>	Plataformas</a:t>
            </a:r>
          </a:p>
          <a:p>
            <a:pPr marL="0" indent="0">
              <a:buNone/>
            </a:pPr>
            <a:endParaRPr lang="es-ES" dirty="0"/>
          </a:p>
          <a:p>
            <a:pPr marL="0" indent="0">
              <a:buNone/>
            </a:pPr>
            <a:r>
              <a:rPr lang="es-ES" dirty="0"/>
              <a:t>	Usuarios de especial relevancia</a:t>
            </a:r>
          </a:p>
          <a:p>
            <a:pPr marL="0" indent="0">
              <a:buNone/>
            </a:pPr>
            <a:r>
              <a:rPr lang="es-ES" dirty="0"/>
              <a:t>	</a:t>
            </a:r>
          </a:p>
          <a:p>
            <a:pPr marL="0" indent="0">
              <a:buNone/>
            </a:pPr>
            <a:endParaRPr lang="es-ES" dirty="0"/>
          </a:p>
          <a:p>
            <a:pPr marL="0" indent="0">
              <a:buNone/>
            </a:pPr>
            <a:r>
              <a:rPr lang="es-ES" dirty="0"/>
              <a:t>	</a:t>
            </a:r>
          </a:p>
        </p:txBody>
      </p:sp>
    </p:spTree>
    <p:extLst>
      <p:ext uri="{BB962C8B-B14F-4D97-AF65-F5344CB8AC3E}">
        <p14:creationId xmlns:p14="http://schemas.microsoft.com/office/powerpoint/2010/main" val="2727150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9D5B9-B22A-4A46-849B-72EC4BA00480}"/>
              </a:ext>
            </a:extLst>
          </p:cNvPr>
          <p:cNvSpPr>
            <a:spLocks noGrp="1"/>
          </p:cNvSpPr>
          <p:nvPr>
            <p:ph type="title"/>
          </p:nvPr>
        </p:nvSpPr>
        <p:spPr/>
        <p:txBody>
          <a:bodyPr/>
          <a:lstStyle/>
          <a:p>
            <a:r>
              <a:rPr lang="es-ES" dirty="0"/>
              <a:t>Derechos audiovisuales</a:t>
            </a:r>
          </a:p>
        </p:txBody>
      </p:sp>
      <p:sp>
        <p:nvSpPr>
          <p:cNvPr id="3" name="Marcador de contenido 2">
            <a:extLst>
              <a:ext uri="{FF2B5EF4-FFF2-40B4-BE49-F238E27FC236}">
                <a16:creationId xmlns:a16="http://schemas.microsoft.com/office/drawing/2014/main" id="{8E5B7F5A-56E8-4BF8-9324-4AA73C057DCA}"/>
              </a:ext>
            </a:extLst>
          </p:cNvPr>
          <p:cNvSpPr>
            <a:spLocks noGrp="1"/>
          </p:cNvSpPr>
          <p:nvPr>
            <p:ph idx="1"/>
          </p:nvPr>
        </p:nvSpPr>
        <p:spPr>
          <a:xfrm>
            <a:off x="1003482" y="1825625"/>
            <a:ext cx="10350317" cy="4282944"/>
          </a:xfrm>
        </p:spPr>
        <p:txBody>
          <a:bodyPr>
            <a:normAutofit fontScale="92500"/>
          </a:bodyPr>
          <a:lstStyle/>
          <a:p>
            <a:pPr algn="just">
              <a:lnSpc>
                <a:spcPct val="107000"/>
              </a:lnSpc>
              <a:spcAft>
                <a:spcPts val="800"/>
              </a:spcAft>
            </a:pPr>
            <a:r>
              <a:rPr lang="es-ES" sz="2000" dirty="0">
                <a:effectLst/>
                <a:latin typeface="Calibri" panose="020F0502020204030204" pitchFamily="34" charset="0"/>
                <a:ea typeface="Calibri" panose="020F0502020204030204" pitchFamily="34" charset="0"/>
                <a:cs typeface="Arial" panose="020B0604020202020204" pitchFamily="34" charset="0"/>
              </a:rPr>
              <a:t>La  </a:t>
            </a:r>
            <a:r>
              <a:rPr lang="es-E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Posesión y la Retención de los derechos audiovisuales</a:t>
            </a:r>
            <a:r>
              <a:rPr lang="es-ES" sz="2000" dirty="0">
                <a:effectLst/>
                <a:latin typeface="Calibri" panose="020F0502020204030204" pitchFamily="34" charset="0"/>
                <a:ea typeface="Calibri" panose="020F0502020204030204" pitchFamily="34" charset="0"/>
                <a:cs typeface="Arial" panose="020B0604020202020204" pitchFamily="34" charset="0"/>
              </a:rPr>
              <a:t>, permite mantener entre los abonados aquellos dispuestos a pagar un mayor precio por los </a:t>
            </a:r>
            <a:r>
              <a:rPr lang="es-E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paquetes 5P</a:t>
            </a:r>
            <a:r>
              <a:rPr lang="es-ES" sz="2000" dirty="0">
                <a:effectLst/>
                <a:latin typeface="Calibri" panose="020F050202020403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es-ES" sz="2000" spc="-10" dirty="0">
                <a:latin typeface="Calibri" panose="020F0502020204030204" pitchFamily="34" charset="0"/>
                <a:ea typeface="Calibri" panose="020F0502020204030204" pitchFamily="34" charset="0"/>
                <a:cs typeface="Arial" panose="020B0604020202020204" pitchFamily="34" charset="0"/>
              </a:rPr>
              <a:t>E</a:t>
            </a:r>
            <a:r>
              <a:rPr lang="es-ES" sz="2000" spc="-10" dirty="0">
                <a:effectLst/>
                <a:latin typeface="Calibri" panose="020F0502020204030204" pitchFamily="34" charset="0"/>
                <a:ea typeface="Calibri" panose="020F0502020204030204" pitchFamily="34" charset="0"/>
                <a:cs typeface="Arial" panose="020B0604020202020204" pitchFamily="34" charset="0"/>
              </a:rPr>
              <a:t>xiste una gran competencia en el resto de los segmentos de servicios de telecomunicaciones, aquellos que incorporan derechos exclusivos de acontecimientos deportivo el futbol (F1, Motos) dado su alto coste de adquisición y por tanto su alto coste para los compradores finales están </a:t>
            </a:r>
            <a:r>
              <a:rPr lang="es-ES" sz="2000" b="1" u="sng" spc="-10" dirty="0">
                <a:effectLst/>
                <a:latin typeface="Calibri" panose="020F0502020204030204" pitchFamily="34" charset="0"/>
                <a:ea typeface="Calibri" panose="020F0502020204030204" pitchFamily="34" charset="0"/>
                <a:cs typeface="Arial" panose="020B0604020202020204" pitchFamily="34" charset="0"/>
              </a:rPr>
              <a:t>ligado a estratégicas de comercialización que permite retener a los clientes que generan mayores ingresos</a:t>
            </a:r>
            <a:r>
              <a:rPr lang="es-ES" sz="2000" spc="-10" dirty="0">
                <a:effectLst/>
                <a:latin typeface="Calibri" panose="020F0502020204030204" pitchFamily="34" charset="0"/>
                <a:ea typeface="Calibri" panose="020F0502020204030204" pitchFamily="34" charset="0"/>
                <a:cs typeface="Arial" panose="020B0604020202020204" pitchFamily="34" charset="0"/>
              </a:rPr>
              <a:t>. </a:t>
            </a:r>
            <a:endParaRPr lang="es-ES"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2000" dirty="0">
                <a:effectLst/>
                <a:latin typeface="Calibri" panose="020F0502020204030204" pitchFamily="34" charset="0"/>
                <a:ea typeface="Calibri" panose="020F0502020204030204" pitchFamily="34" charset="0"/>
                <a:cs typeface="Arial" panose="020B0604020202020204" pitchFamily="34" charset="0"/>
              </a:rPr>
              <a:t>Los contenidos paqueteados que incluyen estos contenidos suponen pagar suscripciones elevadas algo que limita este deseo en especial porque </a:t>
            </a:r>
            <a:r>
              <a:rPr lang="es-E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vincula </a:t>
            </a:r>
            <a:r>
              <a:rPr lang="es-ES" sz="2000" dirty="0">
                <a:effectLst/>
                <a:latin typeface="Calibri" panose="020F0502020204030204" pitchFamily="34" charset="0"/>
                <a:ea typeface="Calibri" panose="020F0502020204030204" pitchFamily="34" charset="0"/>
                <a:cs typeface="Arial" panose="020B0604020202020204" pitchFamily="34" charset="0"/>
              </a:rPr>
              <a:t>necesariamente la compra del contenido al </a:t>
            </a:r>
            <a:r>
              <a:rPr lang="es-E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adquisidor de otros productos y servicios </a:t>
            </a:r>
            <a:r>
              <a:rPr lang="es-ES" sz="2000" dirty="0">
                <a:effectLst/>
                <a:latin typeface="Calibri" panose="020F0502020204030204" pitchFamily="34" charset="0"/>
                <a:ea typeface="Calibri" panose="020F0502020204030204" pitchFamily="34" charset="0"/>
                <a:cs typeface="Arial" panose="020B0604020202020204" pitchFamily="34" charset="0"/>
              </a:rPr>
              <a:t>hasta ahora de telecomunicaciones. </a:t>
            </a:r>
          </a:p>
          <a:p>
            <a:endParaRPr lang="es-ES" dirty="0"/>
          </a:p>
          <a:p>
            <a:pPr marL="914400" lvl="2" indent="0" algn="r">
              <a:buNone/>
            </a:pPr>
            <a:r>
              <a:rPr lang="es-ES" dirty="0"/>
              <a:t>* Genera preocupación en los poseedores de los derechos</a:t>
            </a:r>
          </a:p>
        </p:txBody>
      </p:sp>
    </p:spTree>
    <p:extLst>
      <p:ext uri="{BB962C8B-B14F-4D97-AF65-F5344CB8AC3E}">
        <p14:creationId xmlns:p14="http://schemas.microsoft.com/office/powerpoint/2010/main" val="1993276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5BB6EB-7A67-4A22-A7EA-8472B1E6F7CC}"/>
              </a:ext>
            </a:extLst>
          </p:cNvPr>
          <p:cNvSpPr>
            <a:spLocks noGrp="1"/>
          </p:cNvSpPr>
          <p:nvPr>
            <p:ph type="title"/>
          </p:nvPr>
        </p:nvSpPr>
        <p:spPr/>
        <p:txBody>
          <a:bodyPr/>
          <a:lstStyle/>
          <a:p>
            <a:r>
              <a:rPr lang="es-ES" dirty="0"/>
              <a:t>Derechos audiovisuales deportivos</a:t>
            </a:r>
          </a:p>
        </p:txBody>
      </p:sp>
      <p:sp>
        <p:nvSpPr>
          <p:cNvPr id="3" name="Marcador de contenido 2">
            <a:extLst>
              <a:ext uri="{FF2B5EF4-FFF2-40B4-BE49-F238E27FC236}">
                <a16:creationId xmlns:a16="http://schemas.microsoft.com/office/drawing/2014/main" id="{C83FE578-C623-441A-A0DF-6591BAC52E7D}"/>
              </a:ext>
            </a:extLst>
          </p:cNvPr>
          <p:cNvSpPr>
            <a:spLocks noGrp="1"/>
          </p:cNvSpPr>
          <p:nvPr>
            <p:ph idx="1"/>
          </p:nvPr>
        </p:nvSpPr>
        <p:spPr>
          <a:xfrm>
            <a:off x="838200" y="1690688"/>
            <a:ext cx="10515600" cy="4351338"/>
          </a:xfrm>
        </p:spPr>
        <p:txBody>
          <a:bodyPr/>
          <a:lstStyle/>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Arial" panose="020B0604020202020204" pitchFamily="34" charset="0"/>
              </a:rPr>
              <a:t>Los </a:t>
            </a:r>
            <a:r>
              <a:rPr lang="es-ES" sz="1800" b="1" dirty="0">
                <a:effectLst/>
                <a:latin typeface="Calibri" panose="020F0502020204030204" pitchFamily="34" charset="0"/>
                <a:ea typeface="Calibri" panose="020F0502020204030204" pitchFamily="34" charset="0"/>
                <a:cs typeface="Arial" panose="020B0604020202020204" pitchFamily="34" charset="0"/>
              </a:rPr>
              <a:t>derechos audiovisuales de las competiciones deportivas </a:t>
            </a:r>
            <a:r>
              <a:rPr lang="es-ES" sz="1800" dirty="0">
                <a:effectLst/>
                <a:latin typeface="Calibri" panose="020F0502020204030204" pitchFamily="34" charset="0"/>
                <a:ea typeface="Calibri" panose="020F0502020204030204" pitchFamily="34" charset="0"/>
                <a:cs typeface="Arial" panose="020B0604020202020204" pitchFamily="34" charset="0"/>
              </a:rPr>
              <a:t>son un </a:t>
            </a:r>
            <a:r>
              <a:rPr lang="es-ES" sz="1800" b="1" dirty="0">
                <a:effectLst/>
                <a:latin typeface="Calibri" panose="020F0502020204030204" pitchFamily="34" charset="0"/>
                <a:ea typeface="Calibri" panose="020F0502020204030204" pitchFamily="34" charset="0"/>
                <a:cs typeface="Arial" panose="020B0604020202020204" pitchFamily="34" charset="0"/>
              </a:rPr>
              <a:t>elemento central </a:t>
            </a:r>
            <a:r>
              <a:rPr lang="es-ES" sz="1800" dirty="0">
                <a:effectLst/>
                <a:latin typeface="Calibri" panose="020F0502020204030204" pitchFamily="34" charset="0"/>
                <a:ea typeface="Calibri" panose="020F0502020204030204" pitchFamily="34" charset="0"/>
                <a:cs typeface="Arial" panose="020B0604020202020204" pitchFamily="34" charset="0"/>
              </a:rPr>
              <a:t>en el que pivotan los ingresos de deportistas, clubs y organizadores de competiciones deportivas, y a la vez lo son </a:t>
            </a:r>
            <a:r>
              <a:rPr lang="es-ES" sz="1800" b="1" dirty="0">
                <a:effectLst/>
                <a:latin typeface="Calibri" panose="020F0502020204030204" pitchFamily="34" charset="0"/>
                <a:ea typeface="Calibri" panose="020F0502020204030204" pitchFamily="34" charset="0"/>
                <a:cs typeface="Arial" panose="020B0604020202020204" pitchFamily="34" charset="0"/>
              </a:rPr>
              <a:t>para los proveedores de servicios audiovisuales</a:t>
            </a:r>
            <a:r>
              <a:rPr lang="es-ES" sz="1800" dirty="0">
                <a:effectLst/>
                <a:latin typeface="Calibri" panose="020F0502020204030204" pitchFamily="34" charset="0"/>
                <a:ea typeface="Calibri" panose="020F0502020204030204" pitchFamily="34" charset="0"/>
                <a:cs typeface="Arial" panose="020B0604020202020204" pitchFamily="34" charset="0"/>
              </a:rPr>
              <a:t>.</a:t>
            </a:r>
          </a:p>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Arial" panose="020B0604020202020204" pitchFamily="34" charset="0"/>
              </a:rPr>
              <a:t>Los contenidos que se han venido a llamar premium </a:t>
            </a:r>
            <a:r>
              <a:rPr lang="es-E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son un bien escasos</a:t>
            </a:r>
            <a:r>
              <a:rPr lang="es-ES" sz="1800" dirty="0">
                <a:effectLst/>
                <a:latin typeface="Calibri" panose="020F0502020204030204" pitchFamily="34" charset="0"/>
                <a:ea typeface="Calibri" panose="020F0502020204030204" pitchFamily="34" charset="0"/>
                <a:cs typeface="Arial" panose="020B0604020202020204" pitchFamily="34" charset="0"/>
              </a:rPr>
              <a:t>, gozan de gran demanda en la sociedad y tienen además una característica que la diferencia de la mayoría de los contenidos audiovisuales, son contenidos cuyo </a:t>
            </a:r>
            <a:r>
              <a:rPr lang="es-E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valor añadido es el consumo en directo</a:t>
            </a:r>
            <a:r>
              <a:rPr lang="es-ES" sz="1800" dirty="0">
                <a:effectLst/>
                <a:latin typeface="Calibri" panose="020F0502020204030204" pitchFamily="34" charset="0"/>
                <a:ea typeface="Calibri" panose="020F0502020204030204" pitchFamily="34" charset="0"/>
                <a:cs typeface="Arial" panose="020B0604020202020204" pitchFamily="34" charset="0"/>
              </a:rPr>
              <a:t>, que permite al aficionado participar en la competición y ser partícipe de ella. Es decir, </a:t>
            </a:r>
            <a:r>
              <a:rPr lang="es-E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su valor de mercado decae mucho más rápido de lo que hace la mayoría de los contenidos</a:t>
            </a:r>
            <a:r>
              <a:rPr lang="es-ES" sz="1800" dirty="0">
                <a:effectLst/>
                <a:latin typeface="Calibri" panose="020F0502020204030204" pitchFamily="34" charset="0"/>
                <a:ea typeface="Calibri" panose="020F0502020204030204" pitchFamily="34" charset="0"/>
                <a:cs typeface="Arial" panose="020B0604020202020204" pitchFamily="34" charset="0"/>
              </a:rPr>
              <a:t>.</a:t>
            </a:r>
            <a:endParaRPr lang="es-ES"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Arial" panose="020B0604020202020204" pitchFamily="34" charset="0"/>
              </a:rPr>
              <a:t>Es un mercado atractivo y convulso que ha suscitado en el paso alta litigiosidad en especial los derechos de las competiciones de futbol profesional.</a:t>
            </a:r>
          </a:p>
          <a:p>
            <a:endParaRPr lang="es-ES" dirty="0"/>
          </a:p>
        </p:txBody>
      </p:sp>
    </p:spTree>
    <p:extLst>
      <p:ext uri="{BB962C8B-B14F-4D97-AF65-F5344CB8AC3E}">
        <p14:creationId xmlns:p14="http://schemas.microsoft.com/office/powerpoint/2010/main" val="1717780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5BB6EB-7A67-4A22-A7EA-8472B1E6F7CC}"/>
              </a:ext>
            </a:extLst>
          </p:cNvPr>
          <p:cNvSpPr>
            <a:spLocks noGrp="1"/>
          </p:cNvSpPr>
          <p:nvPr>
            <p:ph type="title"/>
          </p:nvPr>
        </p:nvSpPr>
        <p:spPr/>
        <p:txBody>
          <a:bodyPr/>
          <a:lstStyle/>
          <a:p>
            <a:r>
              <a:rPr lang="es-ES" dirty="0"/>
              <a:t>Derechos audiovisuales Deportivos</a:t>
            </a:r>
          </a:p>
        </p:txBody>
      </p:sp>
      <p:sp>
        <p:nvSpPr>
          <p:cNvPr id="3" name="Marcador de contenido 2">
            <a:extLst>
              <a:ext uri="{FF2B5EF4-FFF2-40B4-BE49-F238E27FC236}">
                <a16:creationId xmlns:a16="http://schemas.microsoft.com/office/drawing/2014/main" id="{C83FE578-C623-441A-A0DF-6591BAC52E7D}"/>
              </a:ext>
            </a:extLst>
          </p:cNvPr>
          <p:cNvSpPr>
            <a:spLocks noGrp="1"/>
          </p:cNvSpPr>
          <p:nvPr>
            <p:ph idx="1"/>
          </p:nvPr>
        </p:nvSpPr>
        <p:spPr>
          <a:xfrm>
            <a:off x="838200" y="1690688"/>
            <a:ext cx="10515600" cy="4351338"/>
          </a:xfrm>
        </p:spPr>
        <p:txBody>
          <a:bodyPr/>
          <a:lstStyle/>
          <a:p>
            <a:pPr marL="0" indent="0" algn="just">
              <a:lnSpc>
                <a:spcPct val="107000"/>
              </a:lnSpc>
              <a:spcAft>
                <a:spcPts val="800"/>
              </a:spcAft>
              <a:buNone/>
            </a:pP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endParaRPr lang="es-ES" sz="1800" dirty="0">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r>
              <a:rPr lang="es-ES" dirty="0">
                <a:effectLst/>
                <a:latin typeface="Calibri" panose="020F0502020204030204" pitchFamily="34" charset="0"/>
                <a:ea typeface="Calibri" panose="020F0502020204030204" pitchFamily="34" charset="0"/>
                <a:cs typeface="Arial" panose="020B0604020202020204" pitchFamily="34" charset="0"/>
              </a:rPr>
              <a:t>¿Sustituibl</a:t>
            </a:r>
            <a:r>
              <a:rPr lang="es-ES" dirty="0">
                <a:latin typeface="Calibri" panose="020F0502020204030204" pitchFamily="34" charset="0"/>
                <a:ea typeface="Calibri" panose="020F0502020204030204" pitchFamily="34" charset="0"/>
                <a:cs typeface="Arial" panose="020B0604020202020204" pitchFamily="34" charset="0"/>
              </a:rPr>
              <a:t>es por otros contendidos o con naturaleza propia y diferencia?</a:t>
            </a:r>
          </a:p>
          <a:p>
            <a:pPr marL="0" indent="0" algn="ctr">
              <a:lnSpc>
                <a:spcPct val="107000"/>
              </a:lnSpc>
              <a:spcAft>
                <a:spcPts val="800"/>
              </a:spcAft>
              <a:buNone/>
            </a:pPr>
            <a:endParaRPr lang="es-ES" dirty="0">
              <a:effectLst/>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r>
              <a:rPr lang="es-ES" dirty="0">
                <a:latin typeface="Calibri" panose="020F0502020204030204" pitchFamily="34" charset="0"/>
                <a:ea typeface="Calibri" panose="020F0502020204030204" pitchFamily="34" charset="0"/>
                <a:cs typeface="Arial" panose="020B0604020202020204" pitchFamily="34" charset="0"/>
              </a:rPr>
              <a:t>¿Merecen la definición de un mercado estrecho propio</a:t>
            </a:r>
            <a:r>
              <a:rPr lang="es-ES" sz="2400" dirty="0">
                <a:latin typeface="Calibri" panose="020F0502020204030204" pitchFamily="34" charset="0"/>
                <a:ea typeface="Calibri" panose="020F0502020204030204" pitchFamily="34" charset="0"/>
                <a:cs typeface="Arial" panose="020B0604020202020204" pitchFamily="34" charset="0"/>
              </a:rPr>
              <a:t>?</a:t>
            </a:r>
            <a:endParaRPr lang="es-ES"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s-ES" dirty="0"/>
          </a:p>
        </p:txBody>
      </p:sp>
    </p:spTree>
    <p:extLst>
      <p:ext uri="{BB962C8B-B14F-4D97-AF65-F5344CB8AC3E}">
        <p14:creationId xmlns:p14="http://schemas.microsoft.com/office/powerpoint/2010/main" val="3679999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FAF886-97D6-4F9F-B834-11DEB7304C65}"/>
              </a:ext>
            </a:extLst>
          </p:cNvPr>
          <p:cNvSpPr>
            <a:spLocks noGrp="1"/>
          </p:cNvSpPr>
          <p:nvPr>
            <p:ph type="title"/>
          </p:nvPr>
        </p:nvSpPr>
        <p:spPr/>
        <p:txBody>
          <a:bodyPr/>
          <a:lstStyle/>
          <a:p>
            <a:r>
              <a:rPr lang="es-ES" dirty="0"/>
              <a:t>Derechos audiovisuales</a:t>
            </a:r>
          </a:p>
        </p:txBody>
      </p:sp>
      <p:sp>
        <p:nvSpPr>
          <p:cNvPr id="5" name="CuadroTexto 4">
            <a:extLst>
              <a:ext uri="{FF2B5EF4-FFF2-40B4-BE49-F238E27FC236}">
                <a16:creationId xmlns:a16="http://schemas.microsoft.com/office/drawing/2014/main" id="{58034AC5-5831-4FCC-8E4B-47AE68312F5D}"/>
              </a:ext>
            </a:extLst>
          </p:cNvPr>
          <p:cNvSpPr txBox="1"/>
          <p:nvPr/>
        </p:nvSpPr>
        <p:spPr>
          <a:xfrm>
            <a:off x="838200" y="1778059"/>
            <a:ext cx="10668740" cy="3716851"/>
          </a:xfrm>
          <a:prstGeom prst="rect">
            <a:avLst/>
          </a:prstGeom>
          <a:noFill/>
        </p:spPr>
        <p:txBody>
          <a:bodyPr wrap="square">
            <a:spAutoFit/>
          </a:bodyPr>
          <a:lstStyle/>
          <a:p>
            <a:pPr algn="just">
              <a:lnSpc>
                <a:spcPct val="107000"/>
              </a:lnSpc>
              <a:spcAft>
                <a:spcPts val="800"/>
              </a:spcAft>
            </a:pPr>
            <a:r>
              <a:rPr lang="es-ES" sz="2000" dirty="0">
                <a:effectLst/>
                <a:latin typeface="Calibri" panose="020F0502020204030204" pitchFamily="34" charset="0"/>
                <a:ea typeface="Calibri" panose="020F0502020204030204" pitchFamily="34" charset="0"/>
                <a:cs typeface="Arial" panose="020B0604020202020204" pitchFamily="34" charset="0"/>
              </a:rPr>
              <a:t>Afecta a organizadores y prestadores de servicios audiovisuales y a las autoridades de competencia por dos motivos fundamentales:</a:t>
            </a:r>
          </a:p>
          <a:p>
            <a:pPr marL="449580" algn="just">
              <a:lnSpc>
                <a:spcPct val="107000"/>
              </a:lnSpc>
              <a:spcAft>
                <a:spcPts val="800"/>
              </a:spcAft>
            </a:pPr>
            <a:r>
              <a:rPr lang="es-ES" sz="2000" dirty="0">
                <a:effectLst/>
                <a:latin typeface="Calibri" panose="020F0502020204030204" pitchFamily="34" charset="0"/>
                <a:ea typeface="Calibri" panose="020F0502020204030204" pitchFamily="34" charset="0"/>
                <a:cs typeface="Arial" panose="020B0604020202020204" pitchFamily="34" charset="0"/>
              </a:rPr>
              <a:t>Por un lado, </a:t>
            </a:r>
            <a:r>
              <a:rPr lang="es-ES" sz="2000" b="1" dirty="0">
                <a:effectLst/>
                <a:latin typeface="Calibri" panose="020F0502020204030204" pitchFamily="34" charset="0"/>
                <a:ea typeface="Calibri" panose="020F0502020204030204" pitchFamily="34" charset="0"/>
                <a:cs typeface="Arial" panose="020B0604020202020204" pitchFamily="34" charset="0"/>
              </a:rPr>
              <a:t>los propietarios de los derechos, (usualmente organizadores de las competiciones)</a:t>
            </a:r>
            <a:r>
              <a:rPr lang="es-ES" sz="2000" dirty="0">
                <a:effectLst/>
                <a:latin typeface="Calibri" panose="020F0502020204030204" pitchFamily="34" charset="0"/>
                <a:ea typeface="Calibri" panose="020F0502020204030204" pitchFamily="34" charset="0"/>
                <a:cs typeface="Arial" panose="020B0604020202020204" pitchFamily="34" charset="0"/>
              </a:rPr>
              <a:t> desean maximizar los beneficios y esto los lleva a tentación de establecer acuerdos horizontales contrarios a la competencia. </a:t>
            </a:r>
          </a:p>
          <a:p>
            <a:pPr marL="449580" algn="just">
              <a:lnSpc>
                <a:spcPct val="107000"/>
              </a:lnSpc>
              <a:spcAft>
                <a:spcPts val="800"/>
              </a:spcAft>
            </a:pPr>
            <a:r>
              <a:rPr lang="es-ES" sz="2000" dirty="0">
                <a:effectLst/>
                <a:latin typeface="Calibri" panose="020F0502020204030204" pitchFamily="34" charset="0"/>
                <a:ea typeface="Calibri" panose="020F0502020204030204" pitchFamily="34" charset="0"/>
                <a:cs typeface="Arial" panose="020B0604020202020204" pitchFamily="34" charset="0"/>
              </a:rPr>
              <a:t>Por el otro los </a:t>
            </a:r>
            <a:r>
              <a:rPr lang="es-ES" sz="2000" b="1" dirty="0">
                <a:effectLst/>
                <a:latin typeface="Calibri" panose="020F0502020204030204" pitchFamily="34" charset="0"/>
                <a:ea typeface="Calibri" panose="020F0502020204030204" pitchFamily="34" charset="0"/>
                <a:cs typeface="Arial" panose="020B0604020202020204" pitchFamily="34" charset="0"/>
              </a:rPr>
              <a:t>operadores audiovisuales</a:t>
            </a:r>
            <a:r>
              <a:rPr lang="es-ES" sz="2000" dirty="0">
                <a:effectLst/>
                <a:latin typeface="Calibri" panose="020F0502020204030204" pitchFamily="34" charset="0"/>
                <a:ea typeface="Calibri" panose="020F0502020204030204" pitchFamily="34" charset="0"/>
                <a:cs typeface="Arial" panose="020B0604020202020204" pitchFamily="34" charset="0"/>
              </a:rPr>
              <a:t> tienden a afianzar su posición significativa de mercado utilizando los contenidos audiovisuales conseguidos en exclusiva como elemento diferenciador que pude llegar a excluir a los competidores del mercado (y mercados conexos).</a:t>
            </a:r>
          </a:p>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Arial" panose="020B0604020202020204" pitchFamily="34" charset="0"/>
              </a:rPr>
              <a:t> </a:t>
            </a:r>
            <a:endParaRPr lang="es-ES"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Arial" panose="020B0604020202020204" pitchFamily="34" charset="0"/>
              </a:rPr>
              <a:t>.</a:t>
            </a:r>
            <a:endParaRPr lang="es-E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2792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F66E8-7DDC-437C-8EFC-34B315E31B95}"/>
              </a:ext>
            </a:extLst>
          </p:cNvPr>
          <p:cNvSpPr>
            <a:spLocks noGrp="1"/>
          </p:cNvSpPr>
          <p:nvPr>
            <p:ph type="title"/>
          </p:nvPr>
        </p:nvSpPr>
        <p:spPr/>
        <p:txBody>
          <a:bodyPr/>
          <a:lstStyle/>
          <a:p>
            <a:r>
              <a:rPr lang="es-ES" b="1" dirty="0"/>
              <a:t>Consideraciones desde Competencia</a:t>
            </a:r>
          </a:p>
        </p:txBody>
      </p:sp>
      <p:sp>
        <p:nvSpPr>
          <p:cNvPr id="3" name="Marcador de contenido 2">
            <a:extLst>
              <a:ext uri="{FF2B5EF4-FFF2-40B4-BE49-F238E27FC236}">
                <a16:creationId xmlns:a16="http://schemas.microsoft.com/office/drawing/2014/main" id="{D9D037A2-B766-47B5-BF2E-D2BF740CDD29}"/>
              </a:ext>
            </a:extLst>
          </p:cNvPr>
          <p:cNvSpPr>
            <a:spLocks noGrp="1"/>
          </p:cNvSpPr>
          <p:nvPr>
            <p:ph idx="1"/>
          </p:nvPr>
        </p:nvSpPr>
        <p:spPr>
          <a:xfrm>
            <a:off x="838199" y="1825624"/>
            <a:ext cx="11058427" cy="4791991"/>
          </a:xfrm>
        </p:spPr>
        <p:txBody>
          <a:bodyPr>
            <a:normAutofit/>
          </a:bodyPr>
          <a:lstStyle/>
          <a:p>
            <a:pPr marL="0" lvl="0" indent="0" algn="just" rtl="0">
              <a:lnSpc>
                <a:spcPct val="107000"/>
              </a:lnSpc>
              <a:buNone/>
            </a:pPr>
            <a:r>
              <a:rPr lang="es-ES" sz="2800" dirty="0">
                <a:latin typeface="Calibri" panose="020F0502020204030204" pitchFamily="34" charset="0"/>
                <a:ea typeface="Calibri" panose="020F0502020204030204" pitchFamily="34" charset="0"/>
                <a:cs typeface="Arial" panose="020B0604020202020204" pitchFamily="34" charset="0"/>
              </a:rPr>
              <a:t>Necesidad de Reflexión [actual y pasada]</a:t>
            </a:r>
            <a:endParaRPr lang="es-ES" sz="1800" b="1"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s-ES" sz="1800" b="1" dirty="0">
                <a:effectLst/>
                <a:latin typeface="Calibri" panose="020F0502020204030204" pitchFamily="34" charset="0"/>
                <a:ea typeface="Calibri" panose="020F0502020204030204" pitchFamily="34" charset="0"/>
                <a:cs typeface="Arial" panose="020B0604020202020204" pitchFamily="34" charset="0"/>
              </a:rPr>
              <a:t>Pero si ampliamos la visión y hablamos del conjunto de operadores que hoy operan en el mercado</a:t>
            </a:r>
            <a:r>
              <a:rPr lang="es-ES" sz="1800" dirty="0">
                <a:effectLst/>
                <a:latin typeface="Calibri" panose="020F0502020204030204" pitchFamily="34" charset="0"/>
                <a:ea typeface="Calibri" panose="020F0502020204030204" pitchFamily="34" charset="0"/>
                <a:cs typeface="Arial" panose="020B0604020202020204" pitchFamily="34" charset="0"/>
              </a:rPr>
              <a:t>, vemos como los potenciales </a:t>
            </a:r>
            <a:r>
              <a:rPr lang="es-ES" sz="1800" b="1" dirty="0">
                <a:effectLst/>
                <a:latin typeface="Calibri" panose="020F0502020204030204" pitchFamily="34" charset="0"/>
                <a:ea typeface="Calibri" panose="020F0502020204030204" pitchFamily="34" charset="0"/>
                <a:cs typeface="Arial" panose="020B0604020202020204" pitchFamily="34" charset="0"/>
              </a:rPr>
              <a:t>demandantes derechos </a:t>
            </a:r>
            <a:r>
              <a:rPr lang="es-ES" sz="1800" dirty="0">
                <a:effectLst/>
                <a:latin typeface="Calibri" panose="020F0502020204030204" pitchFamily="34" charset="0"/>
                <a:ea typeface="Calibri" panose="020F0502020204030204" pitchFamily="34" charset="0"/>
                <a:cs typeface="Arial" panose="020B0604020202020204" pitchFamily="34" charset="0"/>
              </a:rPr>
              <a:t>se han ampliado. Se quieren ampliar los </a:t>
            </a:r>
            <a:r>
              <a:rPr lang="es-ES" sz="1800" b="1" dirty="0">
                <a:effectLst/>
                <a:latin typeface="Calibri" panose="020F0502020204030204" pitchFamily="34" charset="0"/>
                <a:ea typeface="Calibri" panose="020F0502020204030204" pitchFamily="34" charset="0"/>
                <a:cs typeface="Arial" panose="020B0604020202020204" pitchFamily="34" charset="0"/>
                <a:hlinkClick r:id="rId2" action="ppaction://hlinksldjump"/>
              </a:rPr>
              <a:t>ofertantes de derechos</a:t>
            </a:r>
            <a:r>
              <a:rPr lang="es-ES" sz="1800" dirty="0">
                <a:effectLst/>
                <a:latin typeface="Calibri" panose="020F0502020204030204" pitchFamily="34" charset="0"/>
                <a:ea typeface="Calibri" panose="020F0502020204030204" pitchFamily="34" charset="0"/>
                <a:cs typeface="Arial" panose="020B0604020202020204" pitchFamily="34" charset="0"/>
              </a:rPr>
              <a:t>.</a:t>
            </a:r>
            <a:endParaRPr lang="es-ES" sz="18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s-ES" sz="1800" b="1" dirty="0">
                <a:effectLst/>
                <a:latin typeface="Calibri" panose="020F0502020204030204" pitchFamily="34" charset="0"/>
                <a:ea typeface="Calibri" panose="020F0502020204030204" pitchFamily="34" charset="0"/>
                <a:cs typeface="Arial" panose="020B0604020202020204" pitchFamily="34" charset="0"/>
              </a:rPr>
              <a:t>Compiten por el mercado publicitario.</a:t>
            </a:r>
            <a:br>
              <a:rPr lang="es-ES" sz="1800" b="1" dirty="0">
                <a:effectLst/>
                <a:latin typeface="Calibri" panose="020F0502020204030204" pitchFamily="34" charset="0"/>
                <a:ea typeface="Calibri" panose="020F0502020204030204" pitchFamily="34" charset="0"/>
                <a:cs typeface="Arial" panose="020B0604020202020204" pitchFamily="34" charset="0"/>
              </a:rPr>
            </a:br>
            <a:r>
              <a:rPr lang="es-ES" sz="1800" b="1" dirty="0">
                <a:effectLst/>
                <a:latin typeface="Calibri" panose="020F0502020204030204" pitchFamily="34" charset="0"/>
                <a:ea typeface="Calibri" panose="020F0502020204030204" pitchFamily="34" charset="0"/>
                <a:cs typeface="Arial" panose="020B0604020202020204" pitchFamily="34" charset="0"/>
              </a:rPr>
              <a:t>Compiten por la </a:t>
            </a:r>
            <a:r>
              <a:rPr lang="es-ES" sz="1800" b="1" dirty="0">
                <a:effectLst/>
                <a:latin typeface="Calibri" panose="020F0502020204030204" pitchFamily="34" charset="0"/>
                <a:ea typeface="Calibri" panose="020F0502020204030204" pitchFamily="34" charset="0"/>
                <a:cs typeface="Arial" panose="020B0604020202020204" pitchFamily="34" charset="0"/>
                <a:hlinkClick r:id="rId3" action="ppaction://hlinksldjump"/>
              </a:rPr>
              <a:t>atención</a:t>
            </a:r>
            <a:r>
              <a:rPr lang="es-ES" sz="1800" b="1" dirty="0">
                <a:effectLst/>
                <a:latin typeface="Calibri" panose="020F0502020204030204" pitchFamily="34" charset="0"/>
                <a:ea typeface="Calibri" panose="020F0502020204030204" pitchFamily="34" charset="0"/>
                <a:cs typeface="Arial" panose="020B0604020202020204" pitchFamily="34" charset="0"/>
              </a:rPr>
              <a:t>.</a:t>
            </a:r>
          </a:p>
          <a:p>
            <a:pPr lvl="1">
              <a:lnSpc>
                <a:spcPct val="107000"/>
              </a:lnSpc>
              <a:buFont typeface="Wingdings" panose="05000000000000000000" pitchFamily="2" charset="2"/>
              <a:buChar char="§"/>
            </a:pPr>
            <a:r>
              <a:rPr lang="es-E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Servicios de Televisión en abierto</a:t>
            </a:r>
          </a:p>
          <a:p>
            <a:pPr lvl="1" algn="just">
              <a:lnSpc>
                <a:spcPct val="107000"/>
              </a:lnSpc>
              <a:buFont typeface="Wingdings" panose="05000000000000000000" pitchFamily="2" charset="2"/>
              <a:buChar char="§"/>
            </a:pPr>
            <a:r>
              <a:rPr lang="es-E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Servicios de Televisión de pago, y de Video </a:t>
            </a:r>
            <a:r>
              <a:rPr lang="es-ES" sz="20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on</a:t>
            </a:r>
            <a:r>
              <a:rPr lang="es-E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s-ES" sz="20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Demand</a:t>
            </a:r>
            <a:endParaRPr lang="es-E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lvl="1" algn="just">
              <a:lnSpc>
                <a:spcPct val="107000"/>
              </a:lnSpc>
              <a:buFont typeface="Wingdings" panose="05000000000000000000" pitchFamily="2" charset="2"/>
              <a:buChar char="§"/>
            </a:pPr>
            <a:r>
              <a:rPr lang="en-CA" sz="2000"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Operadores</a:t>
            </a:r>
            <a:r>
              <a:rPr lang="en-CA"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Over the top ( DZAN, footers, Fuchs Sports) y   </a:t>
            </a:r>
            <a:r>
              <a:rPr lang="en-CA" sz="2000"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generalistas</a:t>
            </a:r>
            <a:r>
              <a:rPr lang="en-CA"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HBO Netflix</a:t>
            </a:r>
            <a:endParaRPr lang="es-E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lvl="1" algn="just">
              <a:lnSpc>
                <a:spcPct val="107000"/>
              </a:lnSpc>
              <a:buFont typeface="Wingdings" panose="05000000000000000000" pitchFamily="2" charset="2"/>
              <a:buChar char="§"/>
            </a:pPr>
            <a:r>
              <a:rPr lang="es-E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Plataformas – Amazon prime, Facebook,..</a:t>
            </a:r>
          </a:p>
          <a:p>
            <a:pPr lvl="1" algn="just">
              <a:lnSpc>
                <a:spcPct val="107000"/>
              </a:lnSpc>
              <a:buFont typeface="Wingdings" panose="05000000000000000000" pitchFamily="2" charset="2"/>
              <a:buChar char="§"/>
            </a:pPr>
            <a:r>
              <a:rPr lang="es-ES" sz="2000" b="1" dirty="0">
                <a:solidFill>
                  <a:schemeClr val="accent6">
                    <a:lumMod val="50000"/>
                  </a:schemeClr>
                </a:solidFill>
                <a:latin typeface="Calibri" panose="020F0502020204030204" pitchFamily="34" charset="0"/>
                <a:cs typeface="Arial" panose="020B0604020202020204" pitchFamily="34" charset="0"/>
              </a:rPr>
              <a:t> Prestadores de servicios que emiten sus contenidos a través de plataforma de compartición de video.  (</a:t>
            </a:r>
            <a:r>
              <a:rPr lang="es-ES" sz="2000" b="1" dirty="0" err="1">
                <a:solidFill>
                  <a:schemeClr val="accent6">
                    <a:lumMod val="50000"/>
                  </a:schemeClr>
                </a:solidFill>
                <a:latin typeface="Calibri" panose="020F0502020204030204" pitchFamily="34" charset="0"/>
                <a:cs typeface="Arial" panose="020B0604020202020204" pitchFamily="34" charset="0"/>
              </a:rPr>
              <a:t>Twich</a:t>
            </a:r>
            <a:r>
              <a:rPr lang="es-ES" sz="2000" b="1" dirty="0">
                <a:solidFill>
                  <a:schemeClr val="accent6">
                    <a:lumMod val="50000"/>
                  </a:schemeClr>
                </a:solidFill>
                <a:latin typeface="Calibri" panose="020F0502020204030204" pitchFamily="34" charset="0"/>
                <a:cs typeface="Arial" panose="020B0604020202020204" pitchFamily="34" charset="0"/>
              </a:rPr>
              <a:t>..)</a:t>
            </a:r>
          </a:p>
          <a:p>
            <a:pPr lvl="1" algn="just">
              <a:lnSpc>
                <a:spcPct val="107000"/>
              </a:lnSpc>
              <a:buFontTx/>
              <a:buChar char="-"/>
            </a:pPr>
            <a:endParaRPr lang="es-ES" dirty="0"/>
          </a:p>
        </p:txBody>
      </p:sp>
    </p:spTree>
    <p:extLst>
      <p:ext uri="{BB962C8B-B14F-4D97-AF65-F5344CB8AC3E}">
        <p14:creationId xmlns:p14="http://schemas.microsoft.com/office/powerpoint/2010/main" val="400491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3A153-95FE-40DA-A4A3-1D4F9126F645}"/>
              </a:ext>
            </a:extLst>
          </p:cNvPr>
          <p:cNvSpPr>
            <a:spLocks noGrp="1"/>
          </p:cNvSpPr>
          <p:nvPr>
            <p:ph type="title"/>
          </p:nvPr>
        </p:nvSpPr>
        <p:spPr/>
        <p:txBody>
          <a:bodyPr/>
          <a:lstStyle/>
          <a:p>
            <a:r>
              <a:rPr lang="es-ES" dirty="0"/>
              <a:t>Índice</a:t>
            </a:r>
          </a:p>
        </p:txBody>
      </p:sp>
      <p:sp>
        <p:nvSpPr>
          <p:cNvPr id="3" name="Marcador de contenido 2">
            <a:extLst>
              <a:ext uri="{FF2B5EF4-FFF2-40B4-BE49-F238E27FC236}">
                <a16:creationId xmlns:a16="http://schemas.microsoft.com/office/drawing/2014/main" id="{459302C5-AFD8-48CB-A898-0B4D34ACFAE4}"/>
              </a:ext>
            </a:extLst>
          </p:cNvPr>
          <p:cNvSpPr>
            <a:spLocks noGrp="1"/>
          </p:cNvSpPr>
          <p:nvPr>
            <p:ph idx="1"/>
          </p:nvPr>
        </p:nvSpPr>
        <p:spPr>
          <a:xfrm>
            <a:off x="1472677" y="1502962"/>
            <a:ext cx="10515600" cy="5082974"/>
          </a:xfrm>
        </p:spPr>
        <p:txBody>
          <a:bodyPr>
            <a:normAutofit fontScale="77500" lnSpcReduction="20000"/>
          </a:bodyPr>
          <a:lstStyle/>
          <a:p>
            <a:r>
              <a:rPr lang="es-ES" dirty="0"/>
              <a:t>Regulación y competencia</a:t>
            </a:r>
          </a:p>
          <a:p>
            <a:pPr lvl="1"/>
            <a:r>
              <a:rPr lang="es-ES" dirty="0"/>
              <a:t>Estadísticas CNMC </a:t>
            </a:r>
          </a:p>
          <a:p>
            <a:pPr lvl="1"/>
            <a:r>
              <a:rPr lang="es-ES" dirty="0"/>
              <a:t>Regulación en el sector Audiovisual</a:t>
            </a:r>
          </a:p>
          <a:p>
            <a:pPr lvl="1"/>
            <a:r>
              <a:rPr lang="es-ES" dirty="0"/>
              <a:t>Ejemplos de Regulación</a:t>
            </a:r>
          </a:p>
          <a:p>
            <a:pPr lvl="1"/>
            <a:endParaRPr lang="es-ES" dirty="0"/>
          </a:p>
          <a:p>
            <a:r>
              <a:rPr lang="es-ES" dirty="0"/>
              <a:t>Mercados ligados al Sector Audiovisual</a:t>
            </a:r>
          </a:p>
          <a:p>
            <a:pPr lvl="1"/>
            <a:r>
              <a:rPr lang="es-ES" sz="2500" dirty="0"/>
              <a:t>Televisión</a:t>
            </a:r>
            <a:r>
              <a:rPr lang="es-ES" dirty="0"/>
              <a:t> (Abierto/ Pago) </a:t>
            </a:r>
            <a:r>
              <a:rPr lang="es-ES" dirty="0">
                <a:sym typeface="Wingdings" panose="05000000000000000000" pitchFamily="2" charset="2"/>
              </a:rPr>
              <a:t> Emisión de contenidos AV</a:t>
            </a:r>
          </a:p>
          <a:p>
            <a:pPr lvl="2"/>
            <a:r>
              <a:rPr lang="es-ES" dirty="0"/>
              <a:t>Derechos Audiovisuales </a:t>
            </a:r>
            <a:r>
              <a:rPr lang="es-ES" dirty="0">
                <a:sym typeface="Wingdings" panose="05000000000000000000" pitchFamily="2" charset="2"/>
              </a:rPr>
              <a:t></a:t>
            </a:r>
            <a:r>
              <a:rPr lang="es-ES" dirty="0"/>
              <a:t>Mercados relacionadas</a:t>
            </a:r>
          </a:p>
          <a:p>
            <a:pPr lvl="2"/>
            <a:r>
              <a:rPr lang="es-ES" dirty="0">
                <a:sym typeface="Wingdings" panose="05000000000000000000" pitchFamily="2" charset="2"/>
              </a:rPr>
              <a:t>Publicidad // Atención</a:t>
            </a:r>
          </a:p>
          <a:p>
            <a:pPr lvl="1"/>
            <a:r>
              <a:rPr lang="es-ES" dirty="0">
                <a:sym typeface="Wingdings" panose="05000000000000000000" pitchFamily="2" charset="2"/>
              </a:rPr>
              <a:t>Plataformas</a:t>
            </a:r>
          </a:p>
          <a:p>
            <a:pPr lvl="2"/>
            <a:r>
              <a:rPr lang="es-ES" dirty="0"/>
              <a:t>Rol de intermediarios: Publicidad / algoritmos</a:t>
            </a:r>
          </a:p>
          <a:p>
            <a:pPr lvl="2"/>
            <a:r>
              <a:rPr lang="es-ES" dirty="0"/>
              <a:t>Rol de “difusores”: Plataformas de intercambio de Video</a:t>
            </a:r>
          </a:p>
          <a:p>
            <a:pPr marL="228600" lvl="2">
              <a:spcBef>
                <a:spcPts val="1000"/>
              </a:spcBef>
            </a:pPr>
            <a:r>
              <a:rPr lang="es-ES" sz="2800" dirty="0"/>
              <a:t>Concentraciones </a:t>
            </a:r>
          </a:p>
          <a:p>
            <a:pPr lvl="1"/>
            <a:r>
              <a:rPr lang="es-ES" dirty="0"/>
              <a:t>Telecinco - Cuatro </a:t>
            </a:r>
            <a:r>
              <a:rPr lang="es-ES" sz="2400" b="1" i="0" u="none" strike="noStrike" baseline="0" dirty="0">
                <a:solidFill>
                  <a:srgbClr val="FF0000"/>
                </a:solidFill>
                <a:latin typeface="Arial" panose="020B0604020202020204" pitchFamily="34" charset="0"/>
              </a:rPr>
              <a:t>//</a:t>
            </a:r>
            <a:r>
              <a:rPr lang="es-ES" dirty="0"/>
              <a:t>  Antena 3 – La sexta </a:t>
            </a:r>
          </a:p>
          <a:p>
            <a:pPr lvl="1"/>
            <a:r>
              <a:rPr lang="es-ES" dirty="0"/>
              <a:t>SOGECABLE/AVS </a:t>
            </a:r>
            <a:r>
              <a:rPr lang="es-ES" sz="2600" b="1" i="0" u="none" strike="noStrike" baseline="0" dirty="0">
                <a:solidFill>
                  <a:srgbClr val="FF0000"/>
                </a:solidFill>
                <a:latin typeface="Arial" panose="020B0604020202020204" pitchFamily="34" charset="0"/>
              </a:rPr>
              <a:t>//</a:t>
            </a:r>
            <a:r>
              <a:rPr lang="es-ES" sz="2400" b="1" i="0" u="none" strike="noStrike" baseline="0" dirty="0">
                <a:latin typeface="Arial" panose="020B0604020202020204" pitchFamily="34" charset="0"/>
              </a:rPr>
              <a:t>  </a:t>
            </a:r>
            <a:r>
              <a:rPr lang="es-ES" dirty="0"/>
              <a:t>Telefónica / DTS</a:t>
            </a:r>
          </a:p>
          <a:p>
            <a:r>
              <a:rPr lang="es-ES" dirty="0"/>
              <a:t>Sancionadores</a:t>
            </a:r>
          </a:p>
          <a:p>
            <a:r>
              <a:rPr lang="es-ES" dirty="0"/>
              <a:t>Informes</a:t>
            </a:r>
          </a:p>
          <a:p>
            <a:pPr marL="457200" lvl="1" indent="0">
              <a:buNone/>
            </a:pPr>
            <a:endParaRPr lang="es-ES" dirty="0"/>
          </a:p>
          <a:p>
            <a:pPr lvl="1"/>
            <a:endParaRPr lang="es-ES" dirty="0"/>
          </a:p>
          <a:p>
            <a:pPr marL="0" indent="0">
              <a:buNone/>
            </a:pPr>
            <a:endParaRPr lang="es-ES" dirty="0"/>
          </a:p>
          <a:p>
            <a:endParaRPr lang="es-ES" dirty="0"/>
          </a:p>
        </p:txBody>
      </p:sp>
    </p:spTree>
    <p:extLst>
      <p:ext uri="{BB962C8B-B14F-4D97-AF65-F5344CB8AC3E}">
        <p14:creationId xmlns:p14="http://schemas.microsoft.com/office/powerpoint/2010/main" val="801228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41452-E232-5937-0D11-D2B355F71C45}"/>
              </a:ext>
            </a:extLst>
          </p:cNvPr>
          <p:cNvSpPr>
            <a:spLocks noGrp="1"/>
          </p:cNvSpPr>
          <p:nvPr>
            <p:ph type="ctrTitle"/>
          </p:nvPr>
        </p:nvSpPr>
        <p:spPr/>
        <p:txBody>
          <a:bodyPr/>
          <a:lstStyle/>
          <a:p>
            <a:r>
              <a:rPr lang="es-ES" dirty="0"/>
              <a:t>Competencia y Derechos Audiovisuales</a:t>
            </a:r>
          </a:p>
        </p:txBody>
      </p:sp>
      <p:sp>
        <p:nvSpPr>
          <p:cNvPr id="3" name="Subtítulo 2">
            <a:extLst>
              <a:ext uri="{FF2B5EF4-FFF2-40B4-BE49-F238E27FC236}">
                <a16:creationId xmlns:a16="http://schemas.microsoft.com/office/drawing/2014/main" id="{35E29FD3-AC4D-B3ED-E371-8B504755BD7F}"/>
              </a:ext>
            </a:extLst>
          </p:cNvPr>
          <p:cNvSpPr>
            <a:spLocks noGrp="1"/>
          </p:cNvSpPr>
          <p:nvPr>
            <p:ph type="subTitle" idx="1"/>
          </p:nvPr>
        </p:nvSpPr>
        <p:spPr/>
        <p:txBody>
          <a:bodyPr/>
          <a:lstStyle/>
          <a:p>
            <a:endParaRPr lang="es-ES"/>
          </a:p>
        </p:txBody>
      </p:sp>
    </p:spTree>
    <p:extLst>
      <p:ext uri="{BB962C8B-B14F-4D97-AF65-F5344CB8AC3E}">
        <p14:creationId xmlns:p14="http://schemas.microsoft.com/office/powerpoint/2010/main" val="1889684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22F724-23B1-4CB2-AB77-4CD8A27C11B0}"/>
              </a:ext>
            </a:extLst>
          </p:cNvPr>
          <p:cNvSpPr>
            <a:spLocks noGrp="1"/>
          </p:cNvSpPr>
          <p:nvPr>
            <p:ph type="title"/>
          </p:nvPr>
        </p:nvSpPr>
        <p:spPr/>
        <p:txBody>
          <a:bodyPr>
            <a:normAutofit fontScale="90000"/>
          </a:bodyPr>
          <a:lstStyle/>
          <a:p>
            <a:r>
              <a:rPr lang="es-ES" dirty="0"/>
              <a:t>Operaciones de concentración</a:t>
            </a:r>
            <a:br>
              <a:rPr lang="es-ES" dirty="0"/>
            </a:br>
            <a:r>
              <a:rPr lang="es-ES" sz="2700" b="1" dirty="0"/>
              <a:t>Operadores clásicos de TV (</a:t>
            </a:r>
            <a:r>
              <a:rPr lang="es-ES" sz="2700" b="1" i="1" dirty="0" err="1"/>
              <a:t>broadcasting</a:t>
            </a:r>
            <a:r>
              <a:rPr lang="es-ES" sz="2700" b="1" dirty="0"/>
              <a:t>)</a:t>
            </a:r>
            <a:br>
              <a:rPr lang="es-ES" dirty="0"/>
            </a:br>
            <a:endParaRPr lang="es-ES" dirty="0"/>
          </a:p>
        </p:txBody>
      </p:sp>
      <p:sp>
        <p:nvSpPr>
          <p:cNvPr id="3" name="Marcador de contenido 2">
            <a:extLst>
              <a:ext uri="{FF2B5EF4-FFF2-40B4-BE49-F238E27FC236}">
                <a16:creationId xmlns:a16="http://schemas.microsoft.com/office/drawing/2014/main" id="{F3F1609C-8BBE-4D48-AB07-C7B5BF4641F2}"/>
              </a:ext>
            </a:extLst>
          </p:cNvPr>
          <p:cNvSpPr>
            <a:spLocks noGrp="1"/>
          </p:cNvSpPr>
          <p:nvPr>
            <p:ph idx="1"/>
          </p:nvPr>
        </p:nvSpPr>
        <p:spPr/>
        <p:txBody>
          <a:bodyPr/>
          <a:lstStyle/>
          <a:p>
            <a:pPr marL="0" indent="0">
              <a:buNone/>
            </a:pPr>
            <a:endParaRPr lang="es-ES" dirty="0"/>
          </a:p>
          <a:p>
            <a:pPr lvl="1"/>
            <a:r>
              <a:rPr lang="es-ES" sz="3200" dirty="0"/>
              <a:t>Gran coste de implantación tecnológica</a:t>
            </a:r>
          </a:p>
          <a:p>
            <a:pPr lvl="1"/>
            <a:r>
              <a:rPr lang="es-ES" sz="3200" dirty="0"/>
              <a:t>Mercado de publicidad limitado</a:t>
            </a:r>
          </a:p>
          <a:p>
            <a:pPr lvl="1"/>
            <a:r>
              <a:rPr lang="es-ES" sz="3200" dirty="0"/>
              <a:t>Poca orientación a la obtención de ingresos derivados</a:t>
            </a:r>
          </a:p>
          <a:p>
            <a:pPr lvl="1"/>
            <a:r>
              <a:rPr lang="es-ES" sz="3200" dirty="0"/>
              <a:t>Disrupción tecnológica derivada de la TDT </a:t>
            </a:r>
          </a:p>
          <a:p>
            <a:pPr lvl="2"/>
            <a:r>
              <a:rPr lang="es-ES" sz="2800" dirty="0"/>
              <a:t>Incremento de la oferta Vs mantenimiento del mercado publicitario</a:t>
            </a:r>
          </a:p>
        </p:txBody>
      </p:sp>
    </p:spTree>
    <p:extLst>
      <p:ext uri="{BB962C8B-B14F-4D97-AF65-F5344CB8AC3E}">
        <p14:creationId xmlns:p14="http://schemas.microsoft.com/office/powerpoint/2010/main" val="1991660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22F724-23B1-4CB2-AB77-4CD8A27C11B0}"/>
              </a:ext>
            </a:extLst>
          </p:cNvPr>
          <p:cNvSpPr>
            <a:spLocks noGrp="1"/>
          </p:cNvSpPr>
          <p:nvPr>
            <p:ph type="title"/>
          </p:nvPr>
        </p:nvSpPr>
        <p:spPr/>
        <p:txBody>
          <a:bodyPr>
            <a:normAutofit fontScale="90000"/>
          </a:bodyPr>
          <a:lstStyle/>
          <a:p>
            <a:r>
              <a:rPr lang="es-ES" dirty="0"/>
              <a:t>Operaciones de concentración</a:t>
            </a:r>
            <a:br>
              <a:rPr lang="es-ES" dirty="0"/>
            </a:br>
            <a:r>
              <a:rPr lang="es-ES" sz="2700" b="1" dirty="0"/>
              <a:t>Operadores clásicos de TV (</a:t>
            </a:r>
            <a:r>
              <a:rPr lang="es-ES" sz="2700" b="1" i="1" dirty="0" err="1"/>
              <a:t>broadcasting</a:t>
            </a:r>
            <a:r>
              <a:rPr lang="es-ES" sz="2700" b="1" dirty="0"/>
              <a:t>)</a:t>
            </a:r>
            <a:br>
              <a:rPr lang="es-ES" dirty="0"/>
            </a:br>
            <a:endParaRPr lang="es-ES" dirty="0"/>
          </a:p>
        </p:txBody>
      </p:sp>
      <p:sp>
        <p:nvSpPr>
          <p:cNvPr id="3" name="Marcador de contenido 2">
            <a:extLst>
              <a:ext uri="{FF2B5EF4-FFF2-40B4-BE49-F238E27FC236}">
                <a16:creationId xmlns:a16="http://schemas.microsoft.com/office/drawing/2014/main" id="{F3F1609C-8BBE-4D48-AB07-C7B5BF4641F2}"/>
              </a:ext>
            </a:extLst>
          </p:cNvPr>
          <p:cNvSpPr>
            <a:spLocks noGrp="1"/>
          </p:cNvSpPr>
          <p:nvPr>
            <p:ph idx="1"/>
          </p:nvPr>
        </p:nvSpPr>
        <p:spPr/>
        <p:txBody>
          <a:bodyPr>
            <a:normAutofit/>
          </a:bodyPr>
          <a:lstStyle/>
          <a:p>
            <a:pPr marL="0" indent="0">
              <a:buNone/>
            </a:pPr>
            <a:r>
              <a:rPr lang="es-ES" dirty="0"/>
              <a:t>Limitaciones regulatorias</a:t>
            </a:r>
            <a:endParaRPr lang="es-ES" sz="1800" b="0" i="0" u="none" strike="noStrike" baseline="0" dirty="0">
              <a:solidFill>
                <a:srgbClr val="000000"/>
              </a:solidFill>
              <a:latin typeface="Arial Unicode MS"/>
            </a:endParaRPr>
          </a:p>
          <a:p>
            <a:r>
              <a:rPr lang="es-ES" sz="1800" b="0" i="0" u="none" strike="noStrike" baseline="0" dirty="0">
                <a:solidFill>
                  <a:srgbClr val="000000"/>
                </a:solidFill>
                <a:latin typeface="Arial Unicode MS"/>
              </a:rPr>
              <a:t>Título III (LGCA 2010/2022):  artículos destinados a </a:t>
            </a:r>
            <a:r>
              <a:rPr lang="es-ES" sz="1800" b="1" i="0" u="none" strike="noStrike" baseline="0" dirty="0">
                <a:solidFill>
                  <a:srgbClr val="000000"/>
                </a:solidFill>
                <a:latin typeface="Arial Unicode MS"/>
              </a:rPr>
              <a:t>garantizar el pluralismo y la libre competencia</a:t>
            </a:r>
            <a:r>
              <a:rPr lang="es-ES" sz="1800" b="0" i="0" u="none" strike="noStrike" baseline="0" dirty="0">
                <a:solidFill>
                  <a:srgbClr val="000000"/>
                </a:solidFill>
                <a:latin typeface="Arial Unicode MS"/>
              </a:rPr>
              <a:t> en el mercado radiofónico y televisivo dada la importancia que tienen estos medios en la formación de la opinión pública. </a:t>
            </a:r>
          </a:p>
          <a:p>
            <a:pPr lvl="1">
              <a:lnSpc>
                <a:spcPct val="110000"/>
              </a:lnSpc>
            </a:pPr>
            <a:r>
              <a:rPr lang="es-ES" sz="1800" dirty="0">
                <a:solidFill>
                  <a:srgbClr val="000000"/>
                </a:solidFill>
                <a:latin typeface="Arial Unicode MS"/>
              </a:rPr>
              <a:t>Derecho a poseer participaciones significativas en varios prestadores de servicios estatales de comunicación, se limita ese derecho si en el momento de la fusión o compra de acciones se acumula más del 27% de la audiencia. </a:t>
            </a:r>
          </a:p>
          <a:p>
            <a:pPr lvl="1">
              <a:lnSpc>
                <a:spcPct val="110000"/>
              </a:lnSpc>
            </a:pPr>
            <a:r>
              <a:rPr lang="es-ES" sz="1800" dirty="0">
                <a:solidFill>
                  <a:srgbClr val="000000"/>
                </a:solidFill>
                <a:latin typeface="Arial Unicode MS"/>
              </a:rPr>
              <a:t>La participación individual de una persona física o jurídica nacional de países que no sean miembros del EEE no podrá superar directa o indirectamente el 25% del capital social. </a:t>
            </a:r>
          </a:p>
          <a:p>
            <a:pPr lvl="1">
              <a:lnSpc>
                <a:spcPct val="110000"/>
              </a:lnSpc>
            </a:pPr>
            <a:r>
              <a:rPr lang="es-ES" sz="1800" dirty="0">
                <a:solidFill>
                  <a:srgbClr val="000000"/>
                </a:solidFill>
                <a:latin typeface="Arial Unicode MS"/>
              </a:rPr>
              <a:t>El total de las participaciones en una misma persona jurídica de diversas personas físicas o jurídicas de nacionales de países que no sean miembros del EEE deberá ser inferior al 50% del capital social.</a:t>
            </a:r>
          </a:p>
          <a:p>
            <a:pPr marL="0" indent="0">
              <a:buNone/>
            </a:pPr>
            <a:endParaRPr lang="es-ES" dirty="0"/>
          </a:p>
        </p:txBody>
      </p:sp>
    </p:spTree>
    <p:extLst>
      <p:ext uri="{BB962C8B-B14F-4D97-AF65-F5344CB8AC3E}">
        <p14:creationId xmlns:p14="http://schemas.microsoft.com/office/powerpoint/2010/main" val="2699747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1701B7-196F-45F2-889C-B018365022D2}"/>
              </a:ext>
            </a:extLst>
          </p:cNvPr>
          <p:cNvSpPr>
            <a:spLocks noGrp="1"/>
          </p:cNvSpPr>
          <p:nvPr>
            <p:ph idx="1"/>
          </p:nvPr>
        </p:nvSpPr>
        <p:spPr/>
        <p:txBody>
          <a:bodyPr>
            <a:normAutofit fontScale="92500" lnSpcReduction="10000"/>
          </a:bodyPr>
          <a:lstStyle/>
          <a:p>
            <a:endParaRPr lang="es-ES" sz="1800" b="0" i="0" u="none" strike="noStrike" baseline="0" dirty="0">
              <a:solidFill>
                <a:srgbClr val="000000"/>
              </a:solidFill>
              <a:latin typeface="Arial Unicode MS"/>
            </a:endParaRPr>
          </a:p>
          <a:p>
            <a:pPr marL="0" indent="0">
              <a:buNone/>
            </a:pPr>
            <a:r>
              <a:rPr lang="es-ES" sz="1800" b="0" i="0" u="none" strike="noStrike" baseline="0" dirty="0">
                <a:solidFill>
                  <a:srgbClr val="000000"/>
                </a:solidFill>
                <a:latin typeface="Arial Unicode MS"/>
              </a:rPr>
              <a:t>Ninguna persona física o jurídica podrá adquirir una </a:t>
            </a:r>
            <a:r>
              <a:rPr lang="es-ES" sz="1800" b="1" i="0" u="none" strike="noStrike" baseline="0" dirty="0">
                <a:solidFill>
                  <a:srgbClr val="000000"/>
                </a:solidFill>
                <a:latin typeface="Arial Unicode MS"/>
              </a:rPr>
              <a:t>participación significativa o derechos de voto</a:t>
            </a:r>
            <a:r>
              <a:rPr lang="es-ES" sz="1800" b="0" i="0" u="none" strike="noStrike" baseline="0" dirty="0">
                <a:solidFill>
                  <a:srgbClr val="000000"/>
                </a:solidFill>
                <a:latin typeface="Arial Unicode MS"/>
              </a:rPr>
              <a:t> </a:t>
            </a:r>
            <a:r>
              <a:rPr lang="es-ES" sz="1800" b="1" i="0" u="none" strike="noStrike" baseline="0" dirty="0">
                <a:solidFill>
                  <a:srgbClr val="000000"/>
                </a:solidFill>
                <a:latin typeface="Arial Unicode MS"/>
              </a:rPr>
              <a:t>en más de un prestador del servicio de comunicación audiovisual televisiva</a:t>
            </a:r>
            <a:r>
              <a:rPr lang="es-ES" sz="1800" b="0" i="0" u="none" strike="noStrike" baseline="0" dirty="0">
                <a:solidFill>
                  <a:srgbClr val="000000"/>
                </a:solidFill>
                <a:latin typeface="Arial Unicode MS"/>
              </a:rPr>
              <a:t>:</a:t>
            </a:r>
          </a:p>
          <a:p>
            <a:r>
              <a:rPr lang="es-ES" sz="1800" b="0" i="0" u="none" strike="noStrike" baseline="0" dirty="0">
                <a:solidFill>
                  <a:srgbClr val="000000"/>
                </a:solidFill>
                <a:latin typeface="Arial Unicode MS"/>
              </a:rPr>
              <a:t>a) </a:t>
            </a:r>
            <a:r>
              <a:rPr lang="es-ES" sz="1800" b="1" i="0" u="none" strike="noStrike" baseline="0" dirty="0">
                <a:solidFill>
                  <a:srgbClr val="FF0000"/>
                </a:solidFill>
                <a:latin typeface="Arial Unicode MS"/>
              </a:rPr>
              <a:t>Cuando</a:t>
            </a:r>
            <a:r>
              <a:rPr lang="es-ES" sz="1800" b="0" i="0" u="none" strike="noStrike" baseline="0" dirty="0">
                <a:solidFill>
                  <a:srgbClr val="000000"/>
                </a:solidFill>
                <a:latin typeface="Arial Unicode MS"/>
              </a:rPr>
              <a:t> los prestadores del servicio de comunicación audiovisual de ámbito estatal </a:t>
            </a:r>
            <a:r>
              <a:rPr lang="es-ES" sz="1800" b="1" i="0" u="none" strike="noStrike" baseline="0" dirty="0">
                <a:solidFill>
                  <a:srgbClr val="FF0000"/>
                </a:solidFill>
                <a:latin typeface="Arial Unicode MS"/>
              </a:rPr>
              <a:t>acumulen derechos</a:t>
            </a:r>
            <a:r>
              <a:rPr lang="es-ES" sz="1800" b="0" i="0" u="none" strike="noStrike" baseline="0" dirty="0">
                <a:solidFill>
                  <a:srgbClr val="000000"/>
                </a:solidFill>
                <a:latin typeface="Arial Unicode MS"/>
              </a:rPr>
              <a:t> de uso sobre el dominio público radioeléctrico </a:t>
            </a:r>
            <a:r>
              <a:rPr lang="es-ES" sz="1800" b="1" i="0" u="none" strike="noStrike" baseline="0" dirty="0">
                <a:solidFill>
                  <a:srgbClr val="FF0000"/>
                </a:solidFill>
                <a:latin typeface="Arial Unicode MS"/>
              </a:rPr>
              <a:t>superiores,</a:t>
            </a:r>
            <a:r>
              <a:rPr lang="es-ES" sz="1800" b="0" i="0" u="none" strike="noStrike" baseline="0" dirty="0">
                <a:solidFill>
                  <a:srgbClr val="000000"/>
                </a:solidFill>
                <a:latin typeface="Arial Unicode MS"/>
              </a:rPr>
              <a:t> en su conjunto, a la capacidad técnica correspondiente </a:t>
            </a:r>
            <a:r>
              <a:rPr lang="es-ES" sz="1800" b="1" i="0" u="none" strike="noStrike" baseline="0" dirty="0">
                <a:solidFill>
                  <a:srgbClr val="FF0000"/>
                </a:solidFill>
                <a:latin typeface="Arial Unicode MS"/>
              </a:rPr>
              <a:t>a dos canales múltiplex</a:t>
            </a:r>
            <a:r>
              <a:rPr lang="es-ES" sz="1800" b="0" i="0" u="none" strike="noStrike" baseline="0" dirty="0">
                <a:solidFill>
                  <a:srgbClr val="000000"/>
                </a:solidFill>
                <a:latin typeface="Arial Unicode MS"/>
              </a:rPr>
              <a:t>.</a:t>
            </a:r>
          </a:p>
          <a:p>
            <a:r>
              <a:rPr lang="es-ES" sz="1800" b="0" i="0" u="none" strike="noStrike" baseline="0" dirty="0">
                <a:solidFill>
                  <a:srgbClr val="000000"/>
                </a:solidFill>
                <a:latin typeface="Arial Unicode MS"/>
              </a:rPr>
              <a:t>b) [Ámbito autonómico]</a:t>
            </a:r>
          </a:p>
          <a:p>
            <a:r>
              <a:rPr lang="es-ES" sz="1800" b="0" i="0" u="none" strike="noStrike" baseline="0" dirty="0">
                <a:solidFill>
                  <a:srgbClr val="000000"/>
                </a:solidFill>
                <a:latin typeface="Arial Unicode MS"/>
              </a:rPr>
              <a:t>c) Ninguna persona física o jurídica titular o partícipe en el capital social de un prestador del servicio de comunicación audiovisual televisiva de ámbito estatal podrá adquirir una participación significativa o derechos de voto en el capital de otro prestador del mismo servicio, cuando ello suponga impedir la existencia de, al menos</a:t>
            </a:r>
            <a:r>
              <a:rPr lang="es-ES" sz="1800" b="1" i="0" u="none" strike="noStrike" baseline="0" dirty="0">
                <a:solidFill>
                  <a:srgbClr val="FF0000"/>
                </a:solidFill>
                <a:latin typeface="Arial Unicode MS"/>
              </a:rPr>
              <a:t>, tres prestadores privados </a:t>
            </a:r>
          </a:p>
          <a:p>
            <a:endParaRPr lang="es-ES" sz="1800" dirty="0">
              <a:solidFill>
                <a:srgbClr val="000000"/>
              </a:solidFill>
              <a:latin typeface="Arial Unicode MS"/>
            </a:endParaRPr>
          </a:p>
          <a:p>
            <a:pPr marL="0" indent="0">
              <a:buNone/>
            </a:pPr>
            <a:r>
              <a:rPr lang="es-ES" sz="1800" b="0" i="0" u="none" strike="noStrike" baseline="0" dirty="0">
                <a:solidFill>
                  <a:srgbClr val="000000"/>
                </a:solidFill>
                <a:latin typeface="Arial Unicode MS"/>
              </a:rPr>
              <a:t>RADIO</a:t>
            </a:r>
          </a:p>
          <a:p>
            <a:pPr marL="0" indent="0">
              <a:buNone/>
            </a:pPr>
            <a:r>
              <a:rPr lang="es-ES" sz="1800" b="0" i="0" u="none" strike="noStrike" baseline="0" dirty="0">
                <a:solidFill>
                  <a:srgbClr val="000000"/>
                </a:solidFill>
                <a:latin typeface="Arial Unicode MS"/>
              </a:rPr>
              <a:t>Una misma persona física o jurídica </a:t>
            </a:r>
            <a:r>
              <a:rPr lang="es-ES" sz="1800" b="1" i="0" u="none" strike="noStrike" baseline="0" dirty="0">
                <a:solidFill>
                  <a:srgbClr val="FF0000"/>
                </a:solidFill>
                <a:latin typeface="Arial Unicode MS"/>
              </a:rPr>
              <a:t>no</a:t>
            </a:r>
            <a:r>
              <a:rPr lang="es-ES" sz="1800" b="0" i="0" u="none" strike="noStrike" baseline="0" dirty="0">
                <a:solidFill>
                  <a:srgbClr val="000000"/>
                </a:solidFill>
                <a:latin typeface="Arial Unicode MS"/>
              </a:rPr>
              <a:t> podrá, controlar directa o indirectamente </a:t>
            </a:r>
            <a:r>
              <a:rPr lang="es-ES" sz="1800" b="1" i="0" u="none" strike="noStrike" baseline="0" dirty="0">
                <a:solidFill>
                  <a:srgbClr val="FF0000"/>
                </a:solidFill>
                <a:latin typeface="Arial Unicode MS"/>
              </a:rPr>
              <a:t>más del 50% </a:t>
            </a:r>
            <a:r>
              <a:rPr lang="es-ES" sz="1800" b="0" i="0" u="none" strike="noStrike" baseline="0" dirty="0">
                <a:solidFill>
                  <a:srgbClr val="000000"/>
                </a:solidFill>
                <a:latin typeface="Arial Unicode MS"/>
              </a:rPr>
              <a:t>de las licencias […] que coincidan sustancialmente en su ámbito de cobertura. En todo caso, no podrá controlar más de 5 licencias en un mismo ámbito de cobertura.</a:t>
            </a:r>
          </a:p>
        </p:txBody>
      </p:sp>
      <p:sp>
        <p:nvSpPr>
          <p:cNvPr id="4" name="Título 1">
            <a:extLst>
              <a:ext uri="{FF2B5EF4-FFF2-40B4-BE49-F238E27FC236}">
                <a16:creationId xmlns:a16="http://schemas.microsoft.com/office/drawing/2014/main" id="{61C18762-3F40-4D81-B375-A08AA02679BF}"/>
              </a:ext>
            </a:extLst>
          </p:cNvPr>
          <p:cNvSpPr>
            <a:spLocks noGrp="1"/>
          </p:cNvSpPr>
          <p:nvPr>
            <p:ph type="title"/>
          </p:nvPr>
        </p:nvSpPr>
        <p:spPr>
          <a:xfrm>
            <a:off x="838200" y="365125"/>
            <a:ext cx="10515600" cy="1325563"/>
          </a:xfrm>
        </p:spPr>
        <p:txBody>
          <a:bodyPr>
            <a:normAutofit fontScale="90000"/>
          </a:bodyPr>
          <a:lstStyle/>
          <a:p>
            <a:r>
              <a:rPr lang="es-ES" dirty="0"/>
              <a:t>Operaciones de concentración</a:t>
            </a:r>
            <a:br>
              <a:rPr lang="es-ES" dirty="0"/>
            </a:br>
            <a:r>
              <a:rPr lang="es-ES" sz="2700" b="1" dirty="0"/>
              <a:t>Operadores clásicos de TV (</a:t>
            </a:r>
            <a:r>
              <a:rPr lang="es-ES" sz="2700" b="1" i="1" dirty="0" err="1"/>
              <a:t>broadcasting</a:t>
            </a:r>
            <a:r>
              <a:rPr lang="es-ES" sz="2700" b="1" dirty="0"/>
              <a:t>)</a:t>
            </a:r>
            <a:br>
              <a:rPr lang="es-ES" dirty="0"/>
            </a:br>
            <a:endParaRPr lang="es-ES" dirty="0"/>
          </a:p>
        </p:txBody>
      </p:sp>
    </p:spTree>
    <p:extLst>
      <p:ext uri="{BB962C8B-B14F-4D97-AF65-F5344CB8AC3E}">
        <p14:creationId xmlns:p14="http://schemas.microsoft.com/office/powerpoint/2010/main" val="1446856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023C4-18B0-40C9-82E7-9C743DBFD025}"/>
              </a:ext>
            </a:extLst>
          </p:cNvPr>
          <p:cNvSpPr>
            <a:spLocks noGrp="1"/>
          </p:cNvSpPr>
          <p:nvPr>
            <p:ph type="title"/>
          </p:nvPr>
        </p:nvSpPr>
        <p:spPr/>
        <p:txBody>
          <a:bodyPr/>
          <a:lstStyle/>
          <a:p>
            <a:r>
              <a:rPr lang="es-ES" b="1" dirty="0">
                <a:solidFill>
                  <a:schemeClr val="accent1"/>
                </a:solidFill>
              </a:rPr>
              <a:t>Concentraciones</a:t>
            </a:r>
          </a:p>
        </p:txBody>
      </p:sp>
      <p:sp>
        <p:nvSpPr>
          <p:cNvPr id="3" name="Marcador de contenido 2">
            <a:extLst>
              <a:ext uri="{FF2B5EF4-FFF2-40B4-BE49-F238E27FC236}">
                <a16:creationId xmlns:a16="http://schemas.microsoft.com/office/drawing/2014/main" id="{D01DDCB4-6341-40D4-9392-DE3D92E99597}"/>
              </a:ext>
            </a:extLst>
          </p:cNvPr>
          <p:cNvSpPr>
            <a:spLocks noGrp="1"/>
          </p:cNvSpPr>
          <p:nvPr>
            <p:ph idx="1"/>
          </p:nvPr>
        </p:nvSpPr>
        <p:spPr/>
        <p:txBody>
          <a:bodyPr>
            <a:normAutofit fontScale="92500" lnSpcReduction="10000"/>
          </a:bodyPr>
          <a:lstStyle/>
          <a:p>
            <a:pPr marL="0" indent="0">
              <a:buNone/>
            </a:pPr>
            <a:r>
              <a:rPr lang="es-ES" b="1" dirty="0">
                <a:solidFill>
                  <a:srgbClr val="555555"/>
                </a:solidFill>
                <a:latin typeface="Arial" panose="020B0604020202020204" pitchFamily="34" charset="0"/>
              </a:rPr>
              <a:t>F</a:t>
            </a:r>
            <a:r>
              <a:rPr lang="es-ES" b="1" i="0" dirty="0">
                <a:solidFill>
                  <a:srgbClr val="555555"/>
                </a:solidFill>
                <a:effectLst/>
                <a:latin typeface="Arial" panose="020B0604020202020204" pitchFamily="34" charset="0"/>
              </a:rPr>
              <a:t>usión entre Antena 3 y La Sexta</a:t>
            </a:r>
            <a:r>
              <a:rPr lang="es-ES" b="0" i="0" dirty="0">
                <a:solidFill>
                  <a:srgbClr val="555555"/>
                </a:solidFill>
                <a:effectLst/>
                <a:latin typeface="Arial" panose="020B0604020202020204" pitchFamily="34" charset="0"/>
              </a:rPr>
              <a:t> </a:t>
            </a:r>
          </a:p>
          <a:p>
            <a:pPr marL="0" indent="0">
              <a:buNone/>
            </a:pPr>
            <a:r>
              <a:rPr lang="es-ES" b="1" dirty="0">
                <a:solidFill>
                  <a:srgbClr val="FF0000"/>
                </a:solidFill>
                <a:latin typeface="Arial" panose="020B0604020202020204" pitchFamily="34" charset="0"/>
              </a:rPr>
              <a:t>13 de Julio de 2012 autorizado con condiciones por la CNC</a:t>
            </a:r>
            <a:endParaRPr lang="es-ES" b="0" i="0" dirty="0">
              <a:solidFill>
                <a:srgbClr val="555555"/>
              </a:solidFill>
              <a:effectLst/>
              <a:latin typeface="Arial" panose="020B0604020202020204" pitchFamily="34" charset="0"/>
            </a:endParaRPr>
          </a:p>
          <a:p>
            <a:pPr marL="0" indent="0">
              <a:buNone/>
            </a:pPr>
            <a:endParaRPr lang="es-ES" b="0" i="0" dirty="0">
              <a:solidFill>
                <a:srgbClr val="555555"/>
              </a:solidFill>
              <a:effectLst/>
              <a:latin typeface="Arial" panose="020B0604020202020204" pitchFamily="34" charset="0"/>
            </a:endParaRPr>
          </a:p>
          <a:p>
            <a:pPr marL="0" indent="0">
              <a:buNone/>
            </a:pPr>
            <a:r>
              <a:rPr lang="es-ES" b="0" i="0" dirty="0">
                <a:solidFill>
                  <a:srgbClr val="000000"/>
                </a:solidFill>
                <a:effectLst/>
                <a:latin typeface="helnt"/>
              </a:rPr>
              <a:t>La conclusión (de la CNC): generaba problemas de competencia significativos en distintos mercados audiovisuales en España, especialmente el mercado de publicidad televisiva, como consecuencia de:</a:t>
            </a:r>
          </a:p>
          <a:p>
            <a:r>
              <a:rPr lang="es-ES" b="0" i="0" dirty="0">
                <a:solidFill>
                  <a:srgbClr val="000000"/>
                </a:solidFill>
                <a:effectLst/>
                <a:latin typeface="helnt"/>
              </a:rPr>
              <a:t>la desaparición de la Sexta como operador independiente,</a:t>
            </a:r>
          </a:p>
          <a:p>
            <a:r>
              <a:rPr lang="es-ES" b="0" i="0" dirty="0">
                <a:solidFill>
                  <a:srgbClr val="000000"/>
                </a:solidFill>
                <a:effectLst/>
                <a:latin typeface="helnt"/>
              </a:rPr>
              <a:t>el reforzamiento del poder de mercado de Antena 3 ,</a:t>
            </a:r>
          </a:p>
          <a:p>
            <a:r>
              <a:rPr lang="es-ES" b="0" i="0" dirty="0">
                <a:solidFill>
                  <a:srgbClr val="000000"/>
                </a:solidFill>
                <a:effectLst/>
                <a:latin typeface="helnt"/>
              </a:rPr>
              <a:t>la mayor capacidad e incentivos de Mediaset y Antena 3 para coordinarse tácitamente tras la operación de concentración.</a:t>
            </a:r>
            <a:endParaRPr lang="es-ES" dirty="0"/>
          </a:p>
        </p:txBody>
      </p:sp>
    </p:spTree>
    <p:extLst>
      <p:ext uri="{BB962C8B-B14F-4D97-AF65-F5344CB8AC3E}">
        <p14:creationId xmlns:p14="http://schemas.microsoft.com/office/powerpoint/2010/main" val="395414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A6F69E-4B51-4084-B157-FD2EC03FC12F}"/>
              </a:ext>
            </a:extLst>
          </p:cNvPr>
          <p:cNvSpPr>
            <a:spLocks noGrp="1"/>
          </p:cNvSpPr>
          <p:nvPr>
            <p:ph type="title"/>
          </p:nvPr>
        </p:nvSpPr>
        <p:spPr>
          <a:xfrm>
            <a:off x="838199" y="600795"/>
            <a:ext cx="10515600" cy="1325563"/>
          </a:xfrm>
        </p:spPr>
        <p:txBody>
          <a:bodyPr>
            <a:normAutofit/>
          </a:bodyPr>
          <a:lstStyle/>
          <a:p>
            <a:r>
              <a:rPr lang="es-ES" sz="2000" b="1" i="1" u="none" strike="noStrike" baseline="0" dirty="0">
                <a:latin typeface="Arial" panose="020B0604020202020204" pitchFamily="34" charset="0"/>
              </a:rPr>
              <a:t>ACUERDO POR EL QUE SE AUTORIZA LA OPERACIÓN DE CONCENTRACIÓN</a:t>
            </a:r>
            <a:br>
              <a:rPr lang="es-ES" sz="2000" b="1" i="1" u="none" strike="noStrike" baseline="0" dirty="0">
                <a:latin typeface="Arial" panose="020B0604020202020204" pitchFamily="34" charset="0"/>
              </a:rPr>
            </a:br>
            <a:r>
              <a:rPr lang="es-ES" sz="2000" b="1" i="1" u="none" strike="noStrike" baseline="0" dirty="0">
                <a:latin typeface="Arial" panose="020B0604020202020204" pitchFamily="34" charset="0"/>
              </a:rPr>
              <a:t>ECONÓMICA ANTENA 3/LA SEXTA Y SE IMPONEN CONDICIONES A LA MISMA [Consejo de ministros]</a:t>
            </a:r>
            <a:br>
              <a:rPr lang="es-ES" sz="2000" b="1" i="1" u="none" strike="noStrike" baseline="0" dirty="0">
                <a:latin typeface="Arial" panose="020B0604020202020204" pitchFamily="34" charset="0"/>
              </a:rPr>
            </a:br>
            <a:r>
              <a:rPr lang="es-ES" sz="2000" b="1" i="1" u="none" strike="noStrike" baseline="0" dirty="0">
                <a:latin typeface="Arial" panose="020B0604020202020204" pitchFamily="34" charset="0"/>
              </a:rPr>
              <a:t>“Tercera Fase”</a:t>
            </a:r>
            <a:endParaRPr lang="es-ES" sz="2000" i="1" dirty="0"/>
          </a:p>
        </p:txBody>
      </p:sp>
      <p:sp>
        <p:nvSpPr>
          <p:cNvPr id="3" name="Marcador de contenido 2">
            <a:extLst>
              <a:ext uri="{FF2B5EF4-FFF2-40B4-BE49-F238E27FC236}">
                <a16:creationId xmlns:a16="http://schemas.microsoft.com/office/drawing/2014/main" id="{1243E525-0961-43EE-B1F5-B4D82221C948}"/>
              </a:ext>
            </a:extLst>
          </p:cNvPr>
          <p:cNvSpPr>
            <a:spLocks noGrp="1"/>
          </p:cNvSpPr>
          <p:nvPr>
            <p:ph idx="1"/>
          </p:nvPr>
        </p:nvSpPr>
        <p:spPr>
          <a:xfrm>
            <a:off x="1046374" y="1825625"/>
            <a:ext cx="10307425" cy="3905872"/>
          </a:xfrm>
        </p:spPr>
        <p:txBody>
          <a:bodyPr>
            <a:normAutofit/>
          </a:bodyPr>
          <a:lstStyle/>
          <a:p>
            <a:pPr marL="0" indent="0" algn="l">
              <a:buNone/>
            </a:pPr>
            <a:endParaRPr lang="es-ES" sz="2800" dirty="0">
              <a:latin typeface="Arial" panose="020B0604020202020204" pitchFamily="34" charset="0"/>
            </a:endParaRPr>
          </a:p>
          <a:p>
            <a:pPr marL="0" indent="0" algn="l">
              <a:buNone/>
            </a:pPr>
            <a:r>
              <a:rPr lang="es-ES" sz="2800" b="0" i="1" u="none" strike="noStrike" baseline="0" dirty="0">
                <a:latin typeface="Arial" panose="020B0604020202020204" pitchFamily="34" charset="0"/>
              </a:rPr>
              <a:t>“A luz de las consideraciones expuestas, cabe concluir que la eliminación de las principales asimetrías introducidas entre los dos principales operadores privados de televisión, como consecuencia de las obligaciones contempladas en la condición primera y quinta de la CNC, eliminaría los obstáculos a la integración entre Antena 3 y La Sexta a favor del aseguramiento de los objetivos de interés sectorial identificados en este Acuerdo</a:t>
            </a:r>
            <a:r>
              <a:rPr lang="es-ES" sz="2800" b="0" i="0" u="none" strike="noStrike" baseline="0" dirty="0">
                <a:latin typeface="Arial" panose="020B0604020202020204" pitchFamily="34" charset="0"/>
              </a:rPr>
              <a:t>”</a:t>
            </a:r>
            <a:endParaRPr lang="es-ES" dirty="0"/>
          </a:p>
        </p:txBody>
      </p:sp>
    </p:spTree>
    <p:extLst>
      <p:ext uri="{BB962C8B-B14F-4D97-AF65-F5344CB8AC3E}">
        <p14:creationId xmlns:p14="http://schemas.microsoft.com/office/powerpoint/2010/main" val="1582835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023C4-18B0-40C9-82E7-9C743DBFD025}"/>
              </a:ext>
            </a:extLst>
          </p:cNvPr>
          <p:cNvSpPr>
            <a:spLocks noGrp="1"/>
          </p:cNvSpPr>
          <p:nvPr>
            <p:ph type="title"/>
          </p:nvPr>
        </p:nvSpPr>
        <p:spPr/>
        <p:txBody>
          <a:bodyPr>
            <a:normAutofit/>
          </a:bodyPr>
          <a:lstStyle/>
          <a:p>
            <a:r>
              <a:rPr lang="es-ES" sz="4000" b="1" dirty="0">
                <a:solidFill>
                  <a:schemeClr val="accent1"/>
                </a:solidFill>
              </a:rPr>
              <a:t>Concentraciones</a:t>
            </a:r>
            <a:endParaRPr lang="es-ES" sz="4000" b="1" dirty="0"/>
          </a:p>
        </p:txBody>
      </p:sp>
      <p:sp>
        <p:nvSpPr>
          <p:cNvPr id="3" name="Marcador de contenido 2">
            <a:extLst>
              <a:ext uri="{FF2B5EF4-FFF2-40B4-BE49-F238E27FC236}">
                <a16:creationId xmlns:a16="http://schemas.microsoft.com/office/drawing/2014/main" id="{D01DDCB4-6341-40D4-9392-DE3D92E99597}"/>
              </a:ext>
            </a:extLst>
          </p:cNvPr>
          <p:cNvSpPr>
            <a:spLocks noGrp="1"/>
          </p:cNvSpPr>
          <p:nvPr>
            <p:ph idx="1"/>
          </p:nvPr>
        </p:nvSpPr>
        <p:spPr>
          <a:xfrm>
            <a:off x="838200" y="1805744"/>
            <a:ext cx="10515600" cy="4634810"/>
          </a:xfrm>
        </p:spPr>
        <p:txBody>
          <a:bodyPr>
            <a:normAutofit fontScale="92500" lnSpcReduction="10000"/>
          </a:bodyPr>
          <a:lstStyle/>
          <a:p>
            <a:pPr marL="0" indent="0">
              <a:buNone/>
            </a:pPr>
            <a:r>
              <a:rPr lang="es-ES" b="1" dirty="0">
                <a:solidFill>
                  <a:srgbClr val="555555"/>
                </a:solidFill>
                <a:latin typeface="Arial" panose="020B0604020202020204" pitchFamily="34" charset="0"/>
              </a:rPr>
              <a:t>F</a:t>
            </a:r>
            <a:r>
              <a:rPr lang="es-ES" b="1" i="0" dirty="0">
                <a:solidFill>
                  <a:srgbClr val="555555"/>
                </a:solidFill>
                <a:effectLst/>
                <a:latin typeface="Arial" panose="020B0604020202020204" pitchFamily="34" charset="0"/>
              </a:rPr>
              <a:t>usión entre Antena 3 y La Sexta</a:t>
            </a:r>
            <a:r>
              <a:rPr lang="es-ES" b="0" i="0" dirty="0">
                <a:solidFill>
                  <a:srgbClr val="555555"/>
                </a:solidFill>
                <a:effectLst/>
                <a:latin typeface="Arial" panose="020B0604020202020204" pitchFamily="34" charset="0"/>
              </a:rPr>
              <a:t> </a:t>
            </a:r>
          </a:p>
          <a:p>
            <a:pPr marL="0" indent="0">
              <a:buNone/>
            </a:pPr>
            <a:r>
              <a:rPr lang="es-ES" sz="2600" b="1" dirty="0">
                <a:solidFill>
                  <a:srgbClr val="FF0000"/>
                </a:solidFill>
                <a:latin typeface="Arial" panose="020B0604020202020204" pitchFamily="34" charset="0"/>
              </a:rPr>
              <a:t>13 de Julio de 2012 autorizado con condiciones por la CNC</a:t>
            </a:r>
          </a:p>
          <a:p>
            <a:pPr marL="0" indent="0" algn="l">
              <a:buNone/>
            </a:pPr>
            <a:endParaRPr lang="es-ES" sz="1800" b="0" i="0" u="none" strike="noStrike" baseline="0" dirty="0">
              <a:latin typeface="ArialMT"/>
            </a:endParaRPr>
          </a:p>
          <a:p>
            <a:pPr algn="l">
              <a:buFontTx/>
              <a:buChar char="-"/>
            </a:pPr>
            <a:r>
              <a:rPr lang="es-ES" sz="1800" b="0" i="0" u="none" strike="noStrike" baseline="0" dirty="0">
                <a:latin typeface="ArialMT"/>
              </a:rPr>
              <a:t>ANTENA 3 / LA SEXTA </a:t>
            </a:r>
            <a:r>
              <a:rPr lang="es-ES" sz="1800" b="1" i="0" u="none" strike="noStrike" baseline="0" dirty="0">
                <a:solidFill>
                  <a:srgbClr val="FF0000"/>
                </a:solidFill>
                <a:latin typeface="ArialMT"/>
              </a:rPr>
              <a:t>deberá comercializar de forma separada los espacios publicitarios de sus dos canales de televisión en abierto de mayor audiencia</a:t>
            </a:r>
            <a:r>
              <a:rPr lang="es-ES" sz="1800" b="0" i="0" u="none" strike="noStrike" baseline="0" dirty="0">
                <a:latin typeface="ArialMT"/>
              </a:rPr>
              <a:t>, </a:t>
            </a:r>
            <a:r>
              <a:rPr lang="es-ES" sz="1800" b="1" i="0" u="none" strike="noStrike" baseline="0" dirty="0">
                <a:solidFill>
                  <a:schemeClr val="accent6">
                    <a:lumMod val="75000"/>
                  </a:schemeClr>
                </a:solidFill>
                <a:latin typeface="ArialMT"/>
              </a:rPr>
              <a:t>a través de sociedades diferentes</a:t>
            </a:r>
            <a:r>
              <a:rPr lang="es-ES" sz="1800" b="0" i="0" u="none" strike="noStrike" baseline="0" dirty="0">
                <a:latin typeface="ArialMT"/>
              </a:rPr>
              <a:t>. Cada una de estas sociedades podrá comercializar productos publicitarios televisivos de canales </a:t>
            </a:r>
            <a:r>
              <a:rPr lang="es-ES" sz="1800" b="1" i="0" u="none" strike="noStrike" baseline="0" dirty="0">
                <a:solidFill>
                  <a:srgbClr val="FF0000"/>
                </a:solidFill>
                <a:latin typeface="ArialMT"/>
              </a:rPr>
              <a:t>cuya audiencia conjunta no supere el 18% </a:t>
            </a:r>
            <a:r>
              <a:rPr lang="es-ES" sz="1800" b="0" i="0" u="none" strike="noStrike" baseline="0" dirty="0">
                <a:latin typeface="ArialMT"/>
              </a:rPr>
              <a:t>de cuota semestral media.</a:t>
            </a:r>
          </a:p>
          <a:p>
            <a:pPr marL="0" indent="0" algn="l">
              <a:buNone/>
            </a:pPr>
            <a:endParaRPr lang="es-ES" sz="1800" dirty="0">
              <a:latin typeface="ArialMT"/>
            </a:endParaRPr>
          </a:p>
          <a:p>
            <a:pPr marL="0" indent="0">
              <a:buNone/>
            </a:pPr>
            <a:r>
              <a:rPr lang="es-ES" sz="1800" b="1" dirty="0">
                <a:solidFill>
                  <a:srgbClr val="FF0000"/>
                </a:solidFill>
                <a:latin typeface="Arial" panose="020B0604020202020204" pitchFamily="34" charset="0"/>
              </a:rPr>
              <a:t>23 de agosto de 2012 consejo de ministros autoriza la fusión modificando los compromisos</a:t>
            </a:r>
            <a:endParaRPr lang="es-ES" sz="1800" b="0" i="0" dirty="0">
              <a:solidFill>
                <a:srgbClr val="555555"/>
              </a:solidFill>
              <a:effectLst/>
              <a:latin typeface="Arial" panose="020B0604020202020204" pitchFamily="34" charset="0"/>
            </a:endParaRPr>
          </a:p>
          <a:p>
            <a:pPr marL="0" indent="0" algn="l">
              <a:buNone/>
            </a:pPr>
            <a:endParaRPr lang="es-ES" sz="1800" dirty="0">
              <a:latin typeface="ArialMT"/>
            </a:endParaRPr>
          </a:p>
          <a:p>
            <a:pPr algn="l"/>
            <a:r>
              <a:rPr lang="es-ES" sz="1800" b="0" i="0" u="none" strike="noStrike" baseline="0" dirty="0">
                <a:latin typeface="Arial" panose="020B0604020202020204" pitchFamily="34" charset="0"/>
              </a:rPr>
              <a:t>b) La </a:t>
            </a:r>
            <a:r>
              <a:rPr lang="es-ES" sz="1800" b="1" i="0" u="none" strike="noStrike" baseline="0" dirty="0">
                <a:solidFill>
                  <a:schemeClr val="accent6">
                    <a:lumMod val="50000"/>
                  </a:schemeClr>
                </a:solidFill>
                <a:latin typeface="Arial" panose="020B0604020202020204" pitchFamily="34" charset="0"/>
              </a:rPr>
              <a:t>entidad resultante no podrá comercializar mediante una misma oferta comercial </a:t>
            </a:r>
            <a:r>
              <a:rPr lang="es-ES" sz="1800" b="0" i="0" u="none" strike="noStrike" baseline="0" dirty="0">
                <a:latin typeface="Arial" panose="020B0604020202020204" pitchFamily="34" charset="0"/>
              </a:rPr>
              <a:t>(“paquete comercial”) la publicidad o cualquier otra forma de comunicación </a:t>
            </a:r>
            <a:r>
              <a:rPr lang="es-ES" sz="1800" b="1" i="0" u="none" strike="noStrike" baseline="0" dirty="0">
                <a:solidFill>
                  <a:schemeClr val="accent6">
                    <a:lumMod val="50000"/>
                  </a:schemeClr>
                </a:solidFill>
                <a:latin typeface="Arial" panose="020B0604020202020204" pitchFamily="34" charset="0"/>
              </a:rPr>
              <a:t>comercial televisiva de los dos canales en abierto de mayor audiencia </a:t>
            </a:r>
            <a:r>
              <a:rPr lang="es-ES" sz="1800" b="0" i="0" u="none" strike="noStrike" baseline="0" dirty="0">
                <a:latin typeface="Arial" panose="020B0604020202020204" pitchFamily="34" charset="0"/>
              </a:rPr>
              <a:t>de entre los que gestiona (en adelante los canales principales).</a:t>
            </a:r>
          </a:p>
          <a:p>
            <a:pPr algn="l"/>
            <a:r>
              <a:rPr lang="es-ES" sz="1800" b="0" i="0" u="none" strike="noStrike" baseline="0" dirty="0">
                <a:latin typeface="Arial" panose="020B0604020202020204" pitchFamily="34" charset="0"/>
              </a:rPr>
              <a:t>c) La entidad resultante no podrá comercializar productos publicitarios televisivos que incluyan canales de televisión en abierto cuya </a:t>
            </a:r>
            <a:r>
              <a:rPr lang="es-ES" sz="1800" b="1" i="0" u="none" strike="noStrike" baseline="0" dirty="0">
                <a:solidFill>
                  <a:schemeClr val="accent6">
                    <a:lumMod val="50000"/>
                  </a:schemeClr>
                </a:solidFill>
                <a:latin typeface="Arial" panose="020B0604020202020204" pitchFamily="34" charset="0"/>
              </a:rPr>
              <a:t>audiencia conjunta sea superior a 22%.</a:t>
            </a:r>
            <a:endParaRPr lang="es-ES" sz="1800" b="1" i="0" u="none" strike="noStrike" baseline="0" dirty="0">
              <a:solidFill>
                <a:schemeClr val="accent6">
                  <a:lumMod val="50000"/>
                </a:schemeClr>
              </a:solidFill>
              <a:latin typeface="ArialMT"/>
            </a:endParaRPr>
          </a:p>
          <a:p>
            <a:pPr algn="l">
              <a:buFontTx/>
              <a:buChar char="-"/>
            </a:pPr>
            <a:endParaRPr lang="es-ES" sz="1800" b="0" i="0" u="none" strike="noStrike" baseline="0" dirty="0">
              <a:latin typeface="ArialMT"/>
            </a:endParaRPr>
          </a:p>
        </p:txBody>
      </p:sp>
    </p:spTree>
    <p:extLst>
      <p:ext uri="{BB962C8B-B14F-4D97-AF65-F5344CB8AC3E}">
        <p14:creationId xmlns:p14="http://schemas.microsoft.com/office/powerpoint/2010/main" val="4184584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023C4-18B0-40C9-82E7-9C743DBFD025}"/>
              </a:ext>
            </a:extLst>
          </p:cNvPr>
          <p:cNvSpPr>
            <a:spLocks noGrp="1"/>
          </p:cNvSpPr>
          <p:nvPr>
            <p:ph type="title"/>
          </p:nvPr>
        </p:nvSpPr>
        <p:spPr/>
        <p:txBody>
          <a:bodyPr/>
          <a:lstStyle/>
          <a:p>
            <a:r>
              <a:rPr lang="es-ES" b="1" dirty="0">
                <a:solidFill>
                  <a:schemeClr val="accent1"/>
                </a:solidFill>
              </a:rPr>
              <a:t>Concentraciones</a:t>
            </a:r>
            <a:endParaRPr lang="es-ES" dirty="0"/>
          </a:p>
        </p:txBody>
      </p:sp>
      <p:sp>
        <p:nvSpPr>
          <p:cNvPr id="3" name="Marcador de contenido 2">
            <a:extLst>
              <a:ext uri="{FF2B5EF4-FFF2-40B4-BE49-F238E27FC236}">
                <a16:creationId xmlns:a16="http://schemas.microsoft.com/office/drawing/2014/main" id="{D01DDCB4-6341-40D4-9392-DE3D92E99597}"/>
              </a:ext>
            </a:extLst>
          </p:cNvPr>
          <p:cNvSpPr>
            <a:spLocks noGrp="1"/>
          </p:cNvSpPr>
          <p:nvPr>
            <p:ph idx="1"/>
          </p:nvPr>
        </p:nvSpPr>
        <p:spPr>
          <a:xfrm>
            <a:off x="838200" y="1805744"/>
            <a:ext cx="10515600" cy="4634810"/>
          </a:xfrm>
        </p:spPr>
        <p:txBody>
          <a:bodyPr>
            <a:normAutofit/>
          </a:bodyPr>
          <a:lstStyle/>
          <a:p>
            <a:pPr marL="0" indent="0">
              <a:buNone/>
            </a:pPr>
            <a:r>
              <a:rPr lang="es-ES" b="1" dirty="0">
                <a:solidFill>
                  <a:srgbClr val="555555"/>
                </a:solidFill>
                <a:latin typeface="Arial" panose="020B0604020202020204" pitchFamily="34" charset="0"/>
              </a:rPr>
              <a:t>F</a:t>
            </a:r>
            <a:r>
              <a:rPr lang="es-ES" b="1" i="0" dirty="0">
                <a:solidFill>
                  <a:srgbClr val="555555"/>
                </a:solidFill>
                <a:effectLst/>
                <a:latin typeface="Arial" panose="020B0604020202020204" pitchFamily="34" charset="0"/>
              </a:rPr>
              <a:t>usión entre Antena 3 y La Sexta</a:t>
            </a:r>
            <a:r>
              <a:rPr lang="es-ES" b="0" i="0" dirty="0">
                <a:solidFill>
                  <a:srgbClr val="555555"/>
                </a:solidFill>
                <a:effectLst/>
                <a:latin typeface="Arial" panose="020B0604020202020204" pitchFamily="34" charset="0"/>
              </a:rPr>
              <a:t> </a:t>
            </a:r>
          </a:p>
          <a:p>
            <a:pPr marL="0" indent="0">
              <a:buNone/>
            </a:pPr>
            <a:r>
              <a:rPr lang="es-ES" sz="2400" b="1" dirty="0">
                <a:solidFill>
                  <a:srgbClr val="FF0000"/>
                </a:solidFill>
                <a:latin typeface="Arial" panose="020B0604020202020204" pitchFamily="34" charset="0"/>
              </a:rPr>
              <a:t>13 de Julio de 2012 autorizado con condiciones por la CNC</a:t>
            </a:r>
            <a:endParaRPr lang="es-ES" sz="2400" b="0" i="0" dirty="0">
              <a:solidFill>
                <a:srgbClr val="555555"/>
              </a:solidFill>
              <a:effectLst/>
              <a:latin typeface="Arial" panose="020B0604020202020204" pitchFamily="34" charset="0"/>
            </a:endParaRPr>
          </a:p>
          <a:p>
            <a:pPr marL="0" indent="0">
              <a:buNone/>
            </a:pPr>
            <a:endParaRPr lang="es-ES" sz="1800" b="0" i="0" u="none" strike="noStrike" baseline="0" dirty="0">
              <a:latin typeface="ArialMT"/>
            </a:endParaRPr>
          </a:p>
          <a:p>
            <a:pPr algn="l"/>
            <a:r>
              <a:rPr lang="es-ES" sz="1800" b="0" i="0" u="none" strike="noStrike" baseline="0" dirty="0">
                <a:latin typeface="Arial" panose="020B0604020202020204" pitchFamily="34" charset="0"/>
              </a:rPr>
              <a:t>Además, en la condición primera existen obligaciones adicionales que no se recogían en los compromisos TELECINCO/CUATRO relativas, por ejemplo, a la pauta única, a las cuotas mínimas de inversión, o a las prácticas de negociación con los anunciantes</a:t>
            </a:r>
          </a:p>
          <a:p>
            <a:pPr algn="l"/>
            <a:endParaRPr lang="es-ES" sz="1800" dirty="0">
              <a:latin typeface="Arial" panose="020B0604020202020204" pitchFamily="34" charset="0"/>
            </a:endParaRPr>
          </a:p>
          <a:p>
            <a:pPr algn="l"/>
            <a:r>
              <a:rPr lang="es-ES" sz="1800" b="0" i="0" u="none" strike="noStrike" baseline="0" dirty="0">
                <a:latin typeface="Arial" panose="020B0604020202020204" pitchFamily="34" charset="0"/>
              </a:rPr>
              <a:t>La condición quinta, por su parte, establece una duración de las condiciones de cinco años, frente al compromiso de TELECINCO/CUATRO en el que se establece una duración de tres años prorrogables a cinco. Esta desigualdad podría generar asimetrías en la medida en </a:t>
            </a:r>
            <a:r>
              <a:rPr lang="es-ES" sz="1800" b="0" i="0" u="none" strike="noStrike" baseline="0" dirty="0" err="1">
                <a:latin typeface="Arial" panose="020B0604020202020204" pitchFamily="34" charset="0"/>
              </a:rPr>
              <a:t>queTELECINCO</a:t>
            </a:r>
            <a:r>
              <a:rPr lang="es-ES" sz="1800" b="0" i="0" u="none" strike="noStrike" baseline="0" dirty="0">
                <a:latin typeface="Arial" panose="020B0604020202020204" pitchFamily="34" charset="0"/>
              </a:rPr>
              <a:t> esté sujeta a restricciones derivadas de las condiciones por menos tiempo que Antena 3.</a:t>
            </a:r>
            <a:endParaRPr lang="es-ES" sz="1800" b="0" i="0" u="none" strike="noStrike" baseline="0" dirty="0">
              <a:latin typeface="ArialMT"/>
            </a:endParaRPr>
          </a:p>
        </p:txBody>
      </p:sp>
    </p:spTree>
    <p:extLst>
      <p:ext uri="{BB962C8B-B14F-4D97-AF65-F5344CB8AC3E}">
        <p14:creationId xmlns:p14="http://schemas.microsoft.com/office/powerpoint/2010/main" val="2911795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4EEBA4-C994-4202-9820-439F030423F9}"/>
              </a:ext>
            </a:extLst>
          </p:cNvPr>
          <p:cNvSpPr>
            <a:spLocks noGrp="1"/>
          </p:cNvSpPr>
          <p:nvPr>
            <p:ph type="title"/>
          </p:nvPr>
        </p:nvSpPr>
        <p:spPr>
          <a:xfrm>
            <a:off x="838200" y="598003"/>
            <a:ext cx="10515600" cy="1325563"/>
          </a:xfrm>
        </p:spPr>
        <p:txBody>
          <a:bodyPr>
            <a:normAutofit fontScale="90000"/>
          </a:bodyPr>
          <a:lstStyle/>
          <a:p>
            <a:r>
              <a:rPr lang="es-ES" sz="3600" b="1" dirty="0"/>
              <a:t>Sancionador Mercado Publicidad</a:t>
            </a:r>
            <a:br>
              <a:rPr lang="es-ES" sz="3600" b="1" dirty="0"/>
            </a:br>
            <a:r>
              <a:rPr lang="pt-BR" sz="3600" b="1" dirty="0" err="1"/>
              <a:t>Expdte</a:t>
            </a:r>
            <a:r>
              <a:rPr lang="pt-BR" sz="3600" b="1" dirty="0"/>
              <a:t>. S/DC/0617/17 ATRESMEDIA/MEDIASET</a:t>
            </a:r>
            <a:br>
              <a:rPr lang="pt-BR" dirty="0"/>
            </a:br>
            <a:endParaRPr lang="es-ES" dirty="0"/>
          </a:p>
        </p:txBody>
      </p:sp>
      <p:sp>
        <p:nvSpPr>
          <p:cNvPr id="3" name="Marcador de contenido 2">
            <a:extLst>
              <a:ext uri="{FF2B5EF4-FFF2-40B4-BE49-F238E27FC236}">
                <a16:creationId xmlns:a16="http://schemas.microsoft.com/office/drawing/2014/main" id="{C1C46720-CFCB-418B-9862-30E501F8E874}"/>
              </a:ext>
            </a:extLst>
          </p:cNvPr>
          <p:cNvSpPr>
            <a:spLocks noGrp="1"/>
          </p:cNvSpPr>
          <p:nvPr>
            <p:ph idx="1"/>
          </p:nvPr>
        </p:nvSpPr>
        <p:spPr/>
        <p:txBody>
          <a:bodyPr>
            <a:normAutofit/>
          </a:bodyPr>
          <a:lstStyle/>
          <a:p>
            <a:pPr algn="ctr"/>
            <a:endParaRPr lang="es-ES" dirty="0"/>
          </a:p>
          <a:p>
            <a:pPr algn="ctr"/>
            <a:endParaRPr lang="es-ES" dirty="0"/>
          </a:p>
        </p:txBody>
      </p:sp>
      <p:graphicFrame>
        <p:nvGraphicFramePr>
          <p:cNvPr id="4" name="Tabla 3">
            <a:extLst>
              <a:ext uri="{FF2B5EF4-FFF2-40B4-BE49-F238E27FC236}">
                <a16:creationId xmlns:a16="http://schemas.microsoft.com/office/drawing/2014/main" id="{015DF981-7F05-4ADF-AA9C-636810A9BD4F}"/>
              </a:ext>
            </a:extLst>
          </p:cNvPr>
          <p:cNvGraphicFramePr>
            <a:graphicFrameLocks noGrp="1"/>
          </p:cNvGraphicFramePr>
          <p:nvPr>
            <p:extLst>
              <p:ext uri="{D42A27DB-BD31-4B8C-83A1-F6EECF244321}">
                <p14:modId xmlns:p14="http://schemas.microsoft.com/office/powerpoint/2010/main" val="3681497854"/>
              </p:ext>
            </p:extLst>
          </p:nvPr>
        </p:nvGraphicFramePr>
        <p:xfrm>
          <a:off x="2468216" y="2021507"/>
          <a:ext cx="7868480" cy="3959573"/>
        </p:xfrm>
        <a:graphic>
          <a:graphicData uri="http://schemas.openxmlformats.org/drawingml/2006/table">
            <a:tbl>
              <a:tblPr>
                <a:tableStyleId>{5C22544A-7EE6-4342-B048-85BDC9FD1C3A}</a:tableStyleId>
              </a:tblPr>
              <a:tblGrid>
                <a:gridCol w="2450837">
                  <a:extLst>
                    <a:ext uri="{9D8B030D-6E8A-4147-A177-3AD203B41FA5}">
                      <a16:colId xmlns:a16="http://schemas.microsoft.com/office/drawing/2014/main" val="3937314381"/>
                    </a:ext>
                  </a:extLst>
                </a:gridCol>
                <a:gridCol w="2837813">
                  <a:extLst>
                    <a:ext uri="{9D8B030D-6E8A-4147-A177-3AD203B41FA5}">
                      <a16:colId xmlns:a16="http://schemas.microsoft.com/office/drawing/2014/main" val="2307520375"/>
                    </a:ext>
                  </a:extLst>
                </a:gridCol>
                <a:gridCol w="2579830">
                  <a:extLst>
                    <a:ext uri="{9D8B030D-6E8A-4147-A177-3AD203B41FA5}">
                      <a16:colId xmlns:a16="http://schemas.microsoft.com/office/drawing/2014/main" val="4131212670"/>
                    </a:ext>
                  </a:extLst>
                </a:gridCol>
              </a:tblGrid>
              <a:tr h="293755">
                <a:tc>
                  <a:txBody>
                    <a:bodyPr/>
                    <a:lstStyle/>
                    <a:p>
                      <a:pPr algn="ctr" fontAlgn="b"/>
                      <a:r>
                        <a:rPr lang="es-ES" sz="1800" u="none" strike="noStrike" dirty="0">
                          <a:effectLst/>
                        </a:rPr>
                        <a:t>Empresas</a:t>
                      </a:r>
                      <a:endParaRPr lang="es-ES" sz="1800" b="1" i="0" u="none" strike="noStrike" dirty="0">
                        <a:solidFill>
                          <a:srgbClr val="FFFFFF"/>
                        </a:solidFill>
                        <a:effectLst/>
                        <a:latin typeface="Calibri" panose="020F0502020204030204" pitchFamily="34" charset="0"/>
                      </a:endParaRPr>
                    </a:p>
                  </a:txBody>
                  <a:tcPr marL="12240" marR="12240" marT="12240" marB="0" anchor="ctr">
                    <a:solidFill>
                      <a:schemeClr val="bg2">
                        <a:lumMod val="50000"/>
                      </a:schemeClr>
                    </a:solidFill>
                  </a:tcPr>
                </a:tc>
                <a:tc>
                  <a:txBody>
                    <a:bodyPr/>
                    <a:lstStyle/>
                    <a:p>
                      <a:pPr algn="ctr" fontAlgn="b"/>
                      <a:r>
                        <a:rPr lang="es-ES" sz="1800" u="none" strike="noStrike" dirty="0">
                          <a:effectLst/>
                        </a:rPr>
                        <a:t>Calificación jurídica</a:t>
                      </a:r>
                      <a:endParaRPr lang="es-ES" sz="1800" b="1" i="0" u="none" strike="noStrike" dirty="0">
                        <a:solidFill>
                          <a:srgbClr val="FFFFFF"/>
                        </a:solidFill>
                        <a:effectLst/>
                        <a:latin typeface="Calibri" panose="020F0502020204030204" pitchFamily="34" charset="0"/>
                      </a:endParaRPr>
                    </a:p>
                  </a:txBody>
                  <a:tcPr marL="12240" marR="12240" marT="12240" marB="0" anchor="ctr">
                    <a:solidFill>
                      <a:schemeClr val="bg2">
                        <a:lumMod val="50000"/>
                      </a:schemeClr>
                    </a:solidFill>
                  </a:tcPr>
                </a:tc>
                <a:tc>
                  <a:txBody>
                    <a:bodyPr/>
                    <a:lstStyle/>
                    <a:p>
                      <a:pPr algn="ctr" fontAlgn="b"/>
                      <a:r>
                        <a:rPr lang="es-ES" sz="1800" u="none" strike="noStrike" dirty="0">
                          <a:effectLst/>
                        </a:rPr>
                        <a:t>Tipo infractor</a:t>
                      </a:r>
                      <a:endParaRPr lang="es-ES" sz="1800" b="1" i="0" u="none" strike="noStrike" dirty="0">
                        <a:solidFill>
                          <a:srgbClr val="FFFFFF"/>
                        </a:solidFill>
                        <a:effectLst/>
                        <a:latin typeface="Calibri" panose="020F0502020204030204" pitchFamily="34" charset="0"/>
                      </a:endParaRPr>
                    </a:p>
                  </a:txBody>
                  <a:tcPr marL="12240" marR="12240" marT="12240" marB="0" anchor="ctr">
                    <a:solidFill>
                      <a:schemeClr val="bg2">
                        <a:lumMod val="50000"/>
                      </a:schemeClr>
                    </a:solidFill>
                  </a:tcPr>
                </a:tc>
                <a:extLst>
                  <a:ext uri="{0D108BD9-81ED-4DB2-BD59-A6C34878D82A}">
                    <a16:rowId xmlns:a16="http://schemas.microsoft.com/office/drawing/2014/main" val="3661548249"/>
                  </a:ext>
                </a:extLst>
              </a:tr>
              <a:tr h="1175020">
                <a:tc>
                  <a:txBody>
                    <a:bodyPr/>
                    <a:lstStyle/>
                    <a:p>
                      <a:pPr algn="ctr" fontAlgn="b"/>
                      <a:r>
                        <a:rPr lang="es-ES" sz="1800" u="none" strike="noStrike" dirty="0">
                          <a:effectLst/>
                        </a:rPr>
                        <a:t>MEDIASET y PUBLIESPAÑA (MEDIASET)</a:t>
                      </a:r>
                      <a:endParaRPr lang="es-ES" sz="1800" b="0" i="0" u="none" strike="noStrike" dirty="0">
                        <a:solidFill>
                          <a:srgbClr val="000000"/>
                        </a:solidFill>
                        <a:effectLst/>
                        <a:latin typeface="Calibri" panose="020F0502020204030204" pitchFamily="34" charset="0"/>
                      </a:endParaRPr>
                    </a:p>
                  </a:txBody>
                  <a:tcPr marL="12240" marR="12240" marT="12240" marB="0" anchor="ctr"/>
                </a:tc>
                <a:tc>
                  <a:txBody>
                    <a:bodyPr/>
                    <a:lstStyle/>
                    <a:p>
                      <a:pPr algn="ctr" fontAlgn="ctr"/>
                      <a:r>
                        <a:rPr lang="es-ES" sz="1800" u="none" strike="noStrike" dirty="0">
                          <a:effectLst/>
                        </a:rPr>
                        <a:t>Existencia de acuerdos de marca única por imposición de cantidades* </a:t>
                      </a:r>
                      <a:endParaRPr lang="es-ES" sz="1800" b="0" i="0" u="none" strike="noStrike" dirty="0">
                        <a:solidFill>
                          <a:srgbClr val="000000"/>
                        </a:solidFill>
                        <a:effectLst/>
                        <a:latin typeface="Calibri" panose="020F0502020204030204" pitchFamily="34" charset="0"/>
                      </a:endParaRPr>
                    </a:p>
                  </a:txBody>
                  <a:tcPr marL="12240" marR="12240" marT="12240" marB="0" anchor="ctr"/>
                </a:tc>
                <a:tc>
                  <a:txBody>
                    <a:bodyPr/>
                    <a:lstStyle/>
                    <a:p>
                      <a:pPr algn="ctr" fontAlgn="ctr"/>
                      <a:r>
                        <a:rPr lang="es-ES" sz="1800" u="none" strike="noStrike">
                          <a:effectLst/>
                        </a:rPr>
                        <a:t>Infracción del artículo 1 de la LDC y 101 del TFUE</a:t>
                      </a:r>
                      <a:endParaRPr lang="es-ES" sz="1800" b="0" i="0" u="none" strike="noStrike">
                        <a:solidFill>
                          <a:srgbClr val="000000"/>
                        </a:solidFill>
                        <a:effectLst/>
                        <a:latin typeface="Calibri" panose="020F0502020204030204" pitchFamily="34" charset="0"/>
                      </a:endParaRPr>
                    </a:p>
                  </a:txBody>
                  <a:tcPr marL="12240" marR="12240" marT="12240" marB="0" anchor="ctr"/>
                </a:tc>
                <a:extLst>
                  <a:ext uri="{0D108BD9-81ED-4DB2-BD59-A6C34878D82A}">
                    <a16:rowId xmlns:a16="http://schemas.microsoft.com/office/drawing/2014/main" val="2841927737"/>
                  </a:ext>
                </a:extLst>
              </a:tr>
              <a:tr h="1175020">
                <a:tc>
                  <a:txBody>
                    <a:bodyPr/>
                    <a:lstStyle/>
                    <a:p>
                      <a:pPr algn="ctr" fontAlgn="b"/>
                      <a:r>
                        <a:rPr lang="es-ES" sz="1800" u="none" strike="noStrike">
                          <a:effectLst/>
                        </a:rPr>
                        <a:t>ATRESMEDIA y ATRES ADVERTISING (ATRES MEDIA)</a:t>
                      </a:r>
                      <a:endParaRPr lang="es-ES" sz="1800" b="0" i="0" u="none" strike="noStrike">
                        <a:solidFill>
                          <a:srgbClr val="000000"/>
                        </a:solidFill>
                        <a:effectLst/>
                        <a:latin typeface="Calibri" panose="020F0502020204030204" pitchFamily="34" charset="0"/>
                      </a:endParaRPr>
                    </a:p>
                  </a:txBody>
                  <a:tcPr marL="12240" marR="12240" marT="12240" marB="0" anchor="ctr"/>
                </a:tc>
                <a:tc>
                  <a:txBody>
                    <a:bodyPr/>
                    <a:lstStyle/>
                    <a:p>
                      <a:pPr algn="ctr" fontAlgn="ctr"/>
                      <a:r>
                        <a:rPr lang="es-ES" sz="1800" u="none" strike="noStrike" dirty="0">
                          <a:effectLst/>
                        </a:rPr>
                        <a:t>Existencia de acuerdos de marca única por imposición de cantidades </a:t>
                      </a:r>
                      <a:endParaRPr lang="es-ES" sz="1800" b="0" i="0" u="none" strike="noStrike" dirty="0">
                        <a:solidFill>
                          <a:srgbClr val="000000"/>
                        </a:solidFill>
                        <a:effectLst/>
                        <a:latin typeface="Calibri" panose="020F0502020204030204" pitchFamily="34" charset="0"/>
                      </a:endParaRPr>
                    </a:p>
                  </a:txBody>
                  <a:tcPr marL="12240" marR="12240" marT="12240" marB="0" anchor="ctr"/>
                </a:tc>
                <a:tc>
                  <a:txBody>
                    <a:bodyPr/>
                    <a:lstStyle/>
                    <a:p>
                      <a:pPr algn="ctr" fontAlgn="ctr"/>
                      <a:r>
                        <a:rPr lang="es-ES" sz="1800" u="none" strike="noStrike" dirty="0">
                          <a:effectLst/>
                        </a:rPr>
                        <a:t>Infracción del artículo 1 de la LDC y 101 del TFUE</a:t>
                      </a:r>
                      <a:endParaRPr lang="es-ES" sz="1800" b="0" i="0" u="none" strike="noStrike" dirty="0">
                        <a:solidFill>
                          <a:srgbClr val="000000"/>
                        </a:solidFill>
                        <a:effectLst/>
                        <a:latin typeface="Calibri" panose="020F0502020204030204" pitchFamily="34" charset="0"/>
                      </a:endParaRPr>
                    </a:p>
                  </a:txBody>
                  <a:tcPr marL="12240" marR="12240" marT="12240" marB="0" anchor="ctr"/>
                </a:tc>
                <a:extLst>
                  <a:ext uri="{0D108BD9-81ED-4DB2-BD59-A6C34878D82A}">
                    <a16:rowId xmlns:a16="http://schemas.microsoft.com/office/drawing/2014/main" val="3062929937"/>
                  </a:ext>
                </a:extLst>
              </a:tr>
              <a:tr h="1315778">
                <a:tc gridSpan="3">
                  <a:txBody>
                    <a:bodyPr/>
                    <a:lstStyle/>
                    <a:p>
                      <a:pPr algn="ctr" fontAlgn="b"/>
                      <a:r>
                        <a:rPr lang="es-ES" sz="1800" u="none" strike="noStrike" dirty="0">
                          <a:effectLst/>
                        </a:rPr>
                        <a:t>*Imposición de cantidades que lleven al cliente a suministrarse mayoritariamente de “un único proveedor”, una sola fuente  por eso se llama “marca única” o “single branding” (párrafo 129 Directrices verticales)</a:t>
                      </a:r>
                      <a:endParaRPr lang="es-ES" sz="1800" b="0" i="0" u="none" strike="noStrike" dirty="0">
                        <a:solidFill>
                          <a:srgbClr val="000000"/>
                        </a:solidFill>
                        <a:effectLst/>
                        <a:latin typeface="Calibri" panose="020F0502020204030204" pitchFamily="34" charset="0"/>
                      </a:endParaRPr>
                    </a:p>
                  </a:txBody>
                  <a:tcPr marL="146878" marR="146878" marT="73439" marB="73439"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064492400"/>
                  </a:ext>
                </a:extLst>
              </a:tr>
            </a:tbl>
          </a:graphicData>
        </a:graphic>
      </p:graphicFrame>
    </p:spTree>
    <p:extLst>
      <p:ext uri="{BB962C8B-B14F-4D97-AF65-F5344CB8AC3E}">
        <p14:creationId xmlns:p14="http://schemas.microsoft.com/office/powerpoint/2010/main" val="2064560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D0D41F68-9ED3-41A7-87ED-EE95BDFAE6A5}"/>
              </a:ext>
            </a:extLst>
          </p:cNvPr>
          <p:cNvGraphicFramePr>
            <a:graphicFrameLocks noGrp="1"/>
          </p:cNvGraphicFramePr>
          <p:nvPr>
            <p:extLst>
              <p:ext uri="{D42A27DB-BD31-4B8C-83A1-F6EECF244321}">
                <p14:modId xmlns:p14="http://schemas.microsoft.com/office/powerpoint/2010/main" val="1364365601"/>
              </p:ext>
            </p:extLst>
          </p:nvPr>
        </p:nvGraphicFramePr>
        <p:xfrm>
          <a:off x="625937" y="1254125"/>
          <a:ext cx="11230766" cy="5238750"/>
        </p:xfrm>
        <a:graphic>
          <a:graphicData uri="http://schemas.openxmlformats.org/drawingml/2006/table">
            <a:tbl>
              <a:tblPr>
                <a:tableStyleId>{5C22544A-7EE6-4342-B048-85BDC9FD1C3A}</a:tableStyleId>
              </a:tblPr>
              <a:tblGrid>
                <a:gridCol w="5048920">
                  <a:extLst>
                    <a:ext uri="{9D8B030D-6E8A-4147-A177-3AD203B41FA5}">
                      <a16:colId xmlns:a16="http://schemas.microsoft.com/office/drawing/2014/main" val="2082283126"/>
                    </a:ext>
                  </a:extLst>
                </a:gridCol>
                <a:gridCol w="6181846">
                  <a:extLst>
                    <a:ext uri="{9D8B030D-6E8A-4147-A177-3AD203B41FA5}">
                      <a16:colId xmlns:a16="http://schemas.microsoft.com/office/drawing/2014/main" val="3222820593"/>
                    </a:ext>
                  </a:extLst>
                </a:gridCol>
              </a:tblGrid>
              <a:tr h="481403">
                <a:tc>
                  <a:txBody>
                    <a:bodyPr/>
                    <a:lstStyle/>
                    <a:p>
                      <a:pPr algn="ctr" fontAlgn="b"/>
                      <a:r>
                        <a:rPr lang="es-ES" sz="1600" b="1" u="none" strike="noStrike" dirty="0">
                          <a:effectLst/>
                        </a:rPr>
                        <a:t>Acuerdos verticales (para ambas empresas)</a:t>
                      </a:r>
                      <a:endParaRPr lang="es-ES" sz="1600" b="1" i="0" u="none" strike="noStrike" dirty="0">
                        <a:solidFill>
                          <a:srgbClr val="FFFFFF"/>
                        </a:solidFill>
                        <a:effectLst/>
                        <a:latin typeface="Calibri" panose="020F0502020204030204" pitchFamily="34" charset="0"/>
                      </a:endParaRPr>
                    </a:p>
                  </a:txBody>
                  <a:tcPr marL="6640" marR="6640" marT="664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tc>
                  <a:txBody>
                    <a:bodyPr/>
                    <a:lstStyle/>
                    <a:p>
                      <a:pPr algn="ctr" fontAlgn="b"/>
                      <a:r>
                        <a:rPr lang="es-ES" sz="1600" b="1" u="none" strike="noStrike" dirty="0">
                          <a:effectLst/>
                        </a:rPr>
                        <a:t>Argumentos sobre la </a:t>
                      </a:r>
                      <a:r>
                        <a:rPr lang="es-ES" sz="1600" b="1" u="none" strike="noStrike" dirty="0" err="1">
                          <a:effectLst/>
                        </a:rPr>
                        <a:t>anticompetividad</a:t>
                      </a:r>
                      <a:r>
                        <a:rPr lang="es-ES" sz="1600" b="1" u="none" strike="noStrike" dirty="0">
                          <a:effectLst/>
                        </a:rPr>
                        <a:t> de la conducta</a:t>
                      </a:r>
                      <a:endParaRPr lang="es-ES" sz="1600" b="1" i="0" u="none" strike="noStrike" dirty="0">
                        <a:solidFill>
                          <a:srgbClr val="FFFFFF"/>
                        </a:solidFill>
                        <a:effectLst/>
                        <a:latin typeface="Calibri" panose="020F0502020204030204" pitchFamily="34" charset="0"/>
                      </a:endParaRPr>
                    </a:p>
                  </a:txBody>
                  <a:tcPr marL="6640" marR="6640" marT="664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317355667"/>
                  </a:ext>
                </a:extLst>
              </a:tr>
              <a:tr h="1770078">
                <a:tc>
                  <a:txBody>
                    <a:bodyPr/>
                    <a:lstStyle/>
                    <a:p>
                      <a:pPr algn="ctr" fontAlgn="b"/>
                      <a:r>
                        <a:rPr lang="es-ES" sz="1600" u="none" strike="noStrike" dirty="0">
                          <a:effectLst/>
                        </a:rPr>
                        <a:t>1. Establecimiento de un </a:t>
                      </a:r>
                      <a:r>
                        <a:rPr lang="es-ES" sz="1600" b="1" u="none" strike="noStrike" dirty="0">
                          <a:solidFill>
                            <a:srgbClr val="FF0000"/>
                          </a:solidFill>
                          <a:effectLst/>
                        </a:rPr>
                        <a:t>sistema de comercialización conjunta que vincula la venta de publicidad en televisión a la contratación forzosa de paquetes de canales + </a:t>
                      </a:r>
                      <a:r>
                        <a:rPr lang="es-ES" sz="1600" b="1" u="none" strike="noStrike" dirty="0" err="1">
                          <a:solidFill>
                            <a:srgbClr val="FF0000"/>
                          </a:solidFill>
                          <a:effectLst/>
                        </a:rPr>
                        <a:t>simulcast</a:t>
                      </a:r>
                      <a:r>
                        <a:rPr lang="es-ES" sz="1600" b="1" u="none" strike="noStrike" dirty="0">
                          <a:solidFill>
                            <a:srgbClr val="FF0000"/>
                          </a:solidFill>
                          <a:effectLst/>
                        </a:rPr>
                        <a:t> </a:t>
                      </a:r>
                      <a:r>
                        <a:rPr lang="es-ES" sz="1600" u="none" strike="noStrike" dirty="0">
                          <a:effectLst/>
                        </a:rPr>
                        <a:t>(la emisión de un mismo anuncio de forma simultánea en varios canales de televisión). Esto implica que el anunciante pague el mismo precio con independencia del canal donde se obtenga la audiencia. </a:t>
                      </a:r>
                      <a:endParaRPr lang="es-ES" sz="1600" b="0" i="0" u="none" strike="noStrike" dirty="0">
                        <a:solidFill>
                          <a:srgbClr val="000000"/>
                        </a:solidFill>
                        <a:effectLst/>
                        <a:latin typeface="Calibri" panose="020F0502020204030204" pitchFamily="34" charset="0"/>
                      </a:endParaRPr>
                    </a:p>
                  </a:txBody>
                  <a:tcPr marL="6640" marR="6640" marT="6640" marB="0" anchor="b">
                    <a:lnT w="12700" cap="flat" cmpd="sng" algn="ctr">
                      <a:noFill/>
                      <a:prstDash val="solid"/>
                      <a:round/>
                      <a:headEnd type="none" w="med" len="med"/>
                      <a:tailEnd type="none" w="med" len="med"/>
                    </a:lnT>
                  </a:tcPr>
                </a:tc>
                <a:tc>
                  <a:txBody>
                    <a:bodyPr/>
                    <a:lstStyle/>
                    <a:p>
                      <a:pPr algn="ctr" fontAlgn="b"/>
                      <a:r>
                        <a:rPr lang="es-ES" sz="1600" u="none" strike="noStrike" dirty="0">
                          <a:effectLst/>
                        </a:rPr>
                        <a:t>Este tipo de prácticas </a:t>
                      </a:r>
                      <a:r>
                        <a:rPr lang="es-ES" sz="1600" b="1" u="none" strike="noStrike" dirty="0">
                          <a:solidFill>
                            <a:schemeClr val="accent6">
                              <a:lumMod val="75000"/>
                            </a:schemeClr>
                          </a:solidFill>
                          <a:effectLst/>
                        </a:rPr>
                        <a:t>vinculan los canales con mayor audiencia</a:t>
                      </a:r>
                      <a:r>
                        <a:rPr lang="es-ES" sz="1600" u="none" strike="noStrike" dirty="0">
                          <a:effectLst/>
                        </a:rPr>
                        <a:t>, más atractivos y de muy difícil sustitución para los anunciantes, </a:t>
                      </a:r>
                      <a:r>
                        <a:rPr lang="es-ES" sz="1600" b="1" u="none" strike="noStrike" dirty="0">
                          <a:solidFill>
                            <a:schemeClr val="accent6">
                              <a:lumMod val="75000"/>
                            </a:schemeClr>
                          </a:solidFill>
                          <a:effectLst/>
                        </a:rPr>
                        <a:t>con la publicidad de pequeños canales</a:t>
                      </a:r>
                      <a:r>
                        <a:rPr lang="es-ES" sz="1600" u="none" strike="noStrike" dirty="0">
                          <a:effectLst/>
                        </a:rPr>
                        <a:t>, para los que existen más alternativas en el mercado. Con la exigencia de pauta única o </a:t>
                      </a:r>
                      <a:r>
                        <a:rPr lang="es-ES" sz="1600" u="none" strike="noStrike" dirty="0" err="1">
                          <a:effectLst/>
                        </a:rPr>
                        <a:t>simulcast</a:t>
                      </a:r>
                      <a:r>
                        <a:rPr lang="es-ES" sz="1600" u="none" strike="noStrike" dirty="0">
                          <a:effectLst/>
                        </a:rPr>
                        <a:t> la práctica totalidad de la publicidad convencional de los canales se emiten siguiendo la pauta de la cadena principal. </a:t>
                      </a:r>
                      <a:endParaRPr lang="es-ES" sz="1600" b="0" i="0" u="none" strike="noStrike" dirty="0">
                        <a:solidFill>
                          <a:srgbClr val="000000"/>
                        </a:solidFill>
                        <a:effectLst/>
                        <a:latin typeface="Calibri" panose="020F0502020204030204" pitchFamily="34" charset="0"/>
                      </a:endParaRPr>
                    </a:p>
                  </a:txBody>
                  <a:tcPr marL="6640" marR="6640" marT="6640" marB="0" anchor="b">
                    <a:lnT w="12700" cap="flat" cmpd="sng" algn="ctr">
                      <a:noFill/>
                      <a:prstDash val="solid"/>
                      <a:round/>
                      <a:headEnd type="none" w="med" len="med"/>
                      <a:tailEnd type="none" w="med" len="med"/>
                    </a:lnT>
                  </a:tcPr>
                </a:tc>
                <a:extLst>
                  <a:ext uri="{0D108BD9-81ED-4DB2-BD59-A6C34878D82A}">
                    <a16:rowId xmlns:a16="http://schemas.microsoft.com/office/drawing/2014/main" val="4075414851"/>
                  </a:ext>
                </a:extLst>
              </a:tr>
              <a:tr h="1469111">
                <a:tc>
                  <a:txBody>
                    <a:bodyPr/>
                    <a:lstStyle/>
                    <a:p>
                      <a:pPr algn="ctr" fontAlgn="b"/>
                      <a:r>
                        <a:rPr lang="es-ES" sz="1600" u="none" strike="noStrike" dirty="0">
                          <a:effectLst/>
                        </a:rPr>
                        <a:t>2. </a:t>
                      </a:r>
                      <a:r>
                        <a:rPr lang="es-ES" sz="1600" b="1" u="none" strike="noStrike" dirty="0">
                          <a:solidFill>
                            <a:srgbClr val="FF0000"/>
                          </a:solidFill>
                          <a:effectLst/>
                        </a:rPr>
                        <a:t>Fijación de cuotas mínimas de inversión publicitaria </a:t>
                      </a:r>
                      <a:r>
                        <a:rPr lang="es-ES" sz="1600" u="none" strike="noStrike" dirty="0">
                          <a:effectLst/>
                        </a:rPr>
                        <a:t>televisiva  a los anunciantes. </a:t>
                      </a:r>
                      <a:endParaRPr lang="es-ES" sz="1600" b="0" i="0" u="none" strike="noStrike" dirty="0">
                        <a:solidFill>
                          <a:srgbClr val="000000"/>
                        </a:solidFill>
                        <a:effectLst/>
                        <a:latin typeface="Calibri" panose="020F0502020204030204" pitchFamily="34" charset="0"/>
                      </a:endParaRPr>
                    </a:p>
                  </a:txBody>
                  <a:tcPr marL="6640" marR="6640" marT="6640" marB="0" anchor="ctr"/>
                </a:tc>
                <a:tc>
                  <a:txBody>
                    <a:bodyPr/>
                    <a:lstStyle/>
                    <a:p>
                      <a:pPr algn="ctr" fontAlgn="b"/>
                      <a:r>
                        <a:rPr lang="es-ES" sz="1600" b="1" u="none" strike="noStrike" dirty="0">
                          <a:solidFill>
                            <a:schemeClr val="accent6">
                              <a:lumMod val="75000"/>
                            </a:schemeClr>
                          </a:solidFill>
                          <a:effectLst/>
                        </a:rPr>
                        <a:t>Compromete al anunciante a dedicar un porcentaje significativo de su campaña publicitaria general a ATRESMEDIA Y MEDIASET</a:t>
                      </a:r>
                      <a:r>
                        <a:rPr lang="es-ES" sz="1600" u="none" strike="noStrike" dirty="0">
                          <a:effectLst/>
                        </a:rPr>
                        <a:t>, cuyo incumplimiento puede acarrear penalizaciones. </a:t>
                      </a:r>
                      <a:endParaRPr lang="es-ES" sz="1600" b="0" i="0" u="none" strike="noStrike" dirty="0">
                        <a:solidFill>
                          <a:srgbClr val="000000"/>
                        </a:solidFill>
                        <a:effectLst/>
                        <a:latin typeface="Calibri" panose="020F0502020204030204" pitchFamily="34" charset="0"/>
                      </a:endParaRPr>
                    </a:p>
                  </a:txBody>
                  <a:tcPr marL="6640" marR="6640" marT="6640" marB="0" anchor="ctr"/>
                </a:tc>
                <a:extLst>
                  <a:ext uri="{0D108BD9-81ED-4DB2-BD59-A6C34878D82A}">
                    <a16:rowId xmlns:a16="http://schemas.microsoft.com/office/drawing/2014/main" val="1931703797"/>
                  </a:ext>
                </a:extLst>
              </a:tr>
              <a:tr h="1518158">
                <a:tc>
                  <a:txBody>
                    <a:bodyPr/>
                    <a:lstStyle/>
                    <a:p>
                      <a:pPr marL="0" algn="ctr" defTabSz="914400" rtl="0" eaLnBrk="1" fontAlgn="b" latinLnBrk="0" hangingPunct="1"/>
                      <a:r>
                        <a:rPr lang="es-ES" sz="1600" u="none" strike="noStrike" kern="1200" dirty="0">
                          <a:solidFill>
                            <a:schemeClr val="dk1"/>
                          </a:solidFill>
                          <a:effectLst/>
                          <a:latin typeface="+mn-lt"/>
                          <a:ea typeface="+mn-ea"/>
                          <a:cs typeface="+mn-cs"/>
                        </a:rPr>
                        <a:t>3. </a:t>
                      </a:r>
                      <a:r>
                        <a:rPr lang="es-ES" sz="1600" b="1" u="none" strike="noStrike" kern="1200" dirty="0">
                          <a:solidFill>
                            <a:srgbClr val="FF0000"/>
                          </a:solidFill>
                          <a:effectLst/>
                          <a:latin typeface="+mn-lt"/>
                          <a:ea typeface="+mn-ea"/>
                          <a:cs typeface="+mn-cs"/>
                        </a:rPr>
                        <a:t>Establecimiento de un sistema de </a:t>
                      </a:r>
                      <a:r>
                        <a:rPr lang="es-ES" sz="1600" b="1" u="none" strike="noStrike" kern="1200" dirty="0" err="1">
                          <a:solidFill>
                            <a:srgbClr val="FF0000"/>
                          </a:solidFill>
                          <a:effectLst/>
                          <a:latin typeface="+mn-lt"/>
                          <a:ea typeface="+mn-ea"/>
                          <a:cs typeface="+mn-cs"/>
                        </a:rPr>
                        <a:t>extraprimas</a:t>
                      </a:r>
                      <a:r>
                        <a:rPr lang="es-ES" sz="1600" b="1" u="none" strike="noStrike" kern="1200" dirty="0">
                          <a:solidFill>
                            <a:srgbClr val="FF0000"/>
                          </a:solidFill>
                          <a:effectLst/>
                          <a:latin typeface="+mn-lt"/>
                          <a:ea typeface="+mn-ea"/>
                          <a:cs typeface="+mn-cs"/>
                        </a:rPr>
                        <a:t> </a:t>
                      </a:r>
                      <a:r>
                        <a:rPr lang="es-ES" sz="1600" u="none" strike="noStrike" kern="1200" dirty="0">
                          <a:solidFill>
                            <a:schemeClr val="dk1"/>
                          </a:solidFill>
                          <a:effectLst/>
                          <a:latin typeface="+mn-lt"/>
                          <a:ea typeface="+mn-ea"/>
                          <a:cs typeface="+mn-cs"/>
                        </a:rPr>
                        <a:t>para las agencias de medios, basados en un sistema de descuentos condicionales, que genera sobre las agencias fuertes incentivos a concentrar la inversión publicitaria de sus clientes en estos grupos. </a:t>
                      </a:r>
                    </a:p>
                  </a:txBody>
                  <a:tcPr marL="6640" marR="6640" marT="6640" marB="0" anchor="ctr"/>
                </a:tc>
                <a:tc>
                  <a:txBody>
                    <a:bodyPr/>
                    <a:lstStyle/>
                    <a:p>
                      <a:pPr marL="0" algn="ctr" defTabSz="914400" rtl="0" eaLnBrk="1" fontAlgn="b" latinLnBrk="0" hangingPunct="1"/>
                      <a:r>
                        <a:rPr lang="es-ES" sz="1600" u="none" strike="noStrike" kern="1200" dirty="0">
                          <a:solidFill>
                            <a:schemeClr val="dk1"/>
                          </a:solidFill>
                          <a:effectLst/>
                          <a:latin typeface="+mn-lt"/>
                          <a:ea typeface="+mn-ea"/>
                          <a:cs typeface="+mn-cs"/>
                        </a:rPr>
                        <a:t>Son </a:t>
                      </a:r>
                      <a:r>
                        <a:rPr lang="es-ES" sz="1600" b="1" u="none" strike="noStrike" kern="1200" dirty="0">
                          <a:solidFill>
                            <a:schemeClr val="accent6">
                              <a:lumMod val="75000"/>
                            </a:schemeClr>
                          </a:solidFill>
                          <a:effectLst/>
                          <a:latin typeface="+mn-lt"/>
                          <a:ea typeface="+mn-ea"/>
                          <a:cs typeface="+mn-cs"/>
                        </a:rPr>
                        <a:t>descuentos condicionales</a:t>
                      </a:r>
                      <a:r>
                        <a:rPr lang="es-ES" sz="1600" u="none" strike="noStrike" kern="1200" dirty="0">
                          <a:solidFill>
                            <a:schemeClr val="dk1"/>
                          </a:solidFill>
                          <a:effectLst/>
                          <a:latin typeface="+mn-lt"/>
                          <a:ea typeface="+mn-ea"/>
                          <a:cs typeface="+mn-cs"/>
                        </a:rPr>
                        <a:t>, que se otorgan en función del comportamiento de la demanda y retroactivos. Esto </a:t>
                      </a:r>
                      <a:r>
                        <a:rPr lang="es-ES" sz="1600" b="1" u="none" strike="noStrike" kern="1200" dirty="0">
                          <a:solidFill>
                            <a:schemeClr val="accent6">
                              <a:lumMod val="75000"/>
                            </a:schemeClr>
                          </a:solidFill>
                          <a:effectLst/>
                          <a:latin typeface="+mn-lt"/>
                          <a:ea typeface="+mn-ea"/>
                          <a:cs typeface="+mn-cs"/>
                        </a:rPr>
                        <a:t>crea un efecto atracción o succión </a:t>
                      </a:r>
                      <a:r>
                        <a:rPr lang="es-ES" sz="1600" u="none" strike="noStrike" kern="1200" dirty="0">
                          <a:solidFill>
                            <a:schemeClr val="dk1"/>
                          </a:solidFill>
                          <a:effectLst/>
                          <a:latin typeface="+mn-lt"/>
                          <a:ea typeface="+mn-ea"/>
                          <a:cs typeface="+mn-cs"/>
                        </a:rPr>
                        <a:t>que hace que las agencias tenga el incentivo a concentrar su presupuesto en los grupos ATRESMEDIA Y MEDIASET. Tipos de incentivos ofrecidos:: 1)Descuentos por volumen de negocio 2) Descuentos por cuota relativa   </a:t>
                      </a:r>
                    </a:p>
                  </a:txBody>
                  <a:tcPr marL="6640" marR="6640" marT="6640" marB="0" anchor="ctr"/>
                </a:tc>
                <a:extLst>
                  <a:ext uri="{0D108BD9-81ED-4DB2-BD59-A6C34878D82A}">
                    <a16:rowId xmlns:a16="http://schemas.microsoft.com/office/drawing/2014/main" val="3265701505"/>
                  </a:ext>
                </a:extLst>
              </a:tr>
            </a:tbl>
          </a:graphicData>
        </a:graphic>
      </p:graphicFrame>
      <p:sp>
        <p:nvSpPr>
          <p:cNvPr id="5" name="Título 1">
            <a:extLst>
              <a:ext uri="{FF2B5EF4-FFF2-40B4-BE49-F238E27FC236}">
                <a16:creationId xmlns:a16="http://schemas.microsoft.com/office/drawing/2014/main" id="{A0F06A5B-CC8D-4AAE-B37A-9AABB9F6608E}"/>
              </a:ext>
            </a:extLst>
          </p:cNvPr>
          <p:cNvSpPr>
            <a:spLocks noGrp="1"/>
          </p:cNvSpPr>
          <p:nvPr>
            <p:ph type="title"/>
          </p:nvPr>
        </p:nvSpPr>
        <p:spPr>
          <a:xfrm>
            <a:off x="838200" y="365125"/>
            <a:ext cx="10515600" cy="1325563"/>
          </a:xfrm>
        </p:spPr>
        <p:txBody>
          <a:bodyPr>
            <a:normAutofit fontScale="90000"/>
          </a:bodyPr>
          <a:lstStyle/>
          <a:p>
            <a:r>
              <a:rPr lang="es-ES" sz="3600" b="1" dirty="0"/>
              <a:t>Sancionador:  </a:t>
            </a:r>
            <a:r>
              <a:rPr lang="pt-BR" sz="3600" b="1" dirty="0" err="1"/>
              <a:t>Expdte</a:t>
            </a:r>
            <a:r>
              <a:rPr lang="pt-BR" sz="3600" b="1" dirty="0"/>
              <a:t>. S/DC/0617/17 ATRESMEDIA/MEDIASET</a:t>
            </a:r>
            <a:br>
              <a:rPr lang="pt-BR" dirty="0"/>
            </a:br>
            <a:endParaRPr lang="es-ES" dirty="0"/>
          </a:p>
        </p:txBody>
      </p:sp>
    </p:spTree>
    <p:extLst>
      <p:ext uri="{BB962C8B-B14F-4D97-AF65-F5344CB8AC3E}">
        <p14:creationId xmlns:p14="http://schemas.microsoft.com/office/powerpoint/2010/main" val="41258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949166-9284-49B2-958C-5DAEC7781386}"/>
              </a:ext>
            </a:extLst>
          </p:cNvPr>
          <p:cNvSpPr>
            <a:spLocks noGrp="1"/>
          </p:cNvSpPr>
          <p:nvPr>
            <p:ph type="title"/>
          </p:nvPr>
        </p:nvSpPr>
        <p:spPr>
          <a:xfrm>
            <a:off x="838200" y="365125"/>
            <a:ext cx="10515600" cy="2031846"/>
          </a:xfrm>
        </p:spPr>
        <p:txBody>
          <a:bodyPr/>
          <a:lstStyle/>
          <a:p>
            <a:pPr algn="ctr"/>
            <a:r>
              <a:rPr lang="es-ES" dirty="0"/>
              <a:t>Estadísticas CNMC 2020</a:t>
            </a:r>
            <a:br>
              <a:rPr lang="es-ES" dirty="0"/>
            </a:br>
            <a:endParaRPr lang="es-ES" dirty="0"/>
          </a:p>
        </p:txBody>
      </p:sp>
      <p:graphicFrame>
        <p:nvGraphicFramePr>
          <p:cNvPr id="4" name="Marcador de contenido 3">
            <a:extLst>
              <a:ext uri="{FF2B5EF4-FFF2-40B4-BE49-F238E27FC236}">
                <a16:creationId xmlns:a16="http://schemas.microsoft.com/office/drawing/2014/main" id="{8D99FB85-57FE-42C1-A0A1-C1C84258060E}"/>
              </a:ext>
            </a:extLst>
          </p:cNvPr>
          <p:cNvGraphicFramePr>
            <a:graphicFrameLocks noGrp="1"/>
          </p:cNvGraphicFramePr>
          <p:nvPr>
            <p:ph idx="1"/>
            <p:extLst>
              <p:ext uri="{D42A27DB-BD31-4B8C-83A1-F6EECF244321}">
                <p14:modId xmlns:p14="http://schemas.microsoft.com/office/powerpoint/2010/main" val="707441480"/>
              </p:ext>
            </p:extLst>
          </p:nvPr>
        </p:nvGraphicFramePr>
        <p:xfrm>
          <a:off x="2192784" y="1690687"/>
          <a:ext cx="8412371" cy="4802194"/>
        </p:xfrm>
        <a:graphic>
          <a:graphicData uri="http://schemas.openxmlformats.org/drawingml/2006/table">
            <a:tbl>
              <a:tblPr>
                <a:tableStyleId>{5C22544A-7EE6-4342-B048-85BDC9FD1C3A}</a:tableStyleId>
              </a:tblPr>
              <a:tblGrid>
                <a:gridCol w="5876560">
                  <a:extLst>
                    <a:ext uri="{9D8B030D-6E8A-4147-A177-3AD203B41FA5}">
                      <a16:colId xmlns:a16="http://schemas.microsoft.com/office/drawing/2014/main" val="1805383448"/>
                    </a:ext>
                  </a:extLst>
                </a:gridCol>
                <a:gridCol w="2535811">
                  <a:extLst>
                    <a:ext uri="{9D8B030D-6E8A-4147-A177-3AD203B41FA5}">
                      <a16:colId xmlns:a16="http://schemas.microsoft.com/office/drawing/2014/main" val="565840862"/>
                    </a:ext>
                  </a:extLst>
                </a:gridCol>
              </a:tblGrid>
              <a:tr h="282482">
                <a:tc>
                  <a:txBody>
                    <a:bodyPr/>
                    <a:lstStyle/>
                    <a:p>
                      <a:pPr algn="ctr" fontAlgn="ctr"/>
                      <a:r>
                        <a:rPr lang="es-ES" sz="1400" b="1" i="0" u="none" strike="noStrike" dirty="0">
                          <a:solidFill>
                            <a:srgbClr val="000000"/>
                          </a:solidFill>
                          <a:effectLst/>
                          <a:latin typeface="Calibri" panose="020F0502020204030204" pitchFamily="34" charset="0"/>
                        </a:rPr>
                        <a:t>Tipo de expedientes de Regulación </a:t>
                      </a:r>
                    </a:p>
                  </a:txBody>
                  <a:tcPr marL="7620" marR="7620" marT="7620" marB="0" anchor="ctr"/>
                </a:tc>
                <a:tc>
                  <a:txBody>
                    <a:bodyPr/>
                    <a:lstStyle/>
                    <a:p>
                      <a:pPr algn="ctr" fontAlgn="ctr"/>
                      <a:r>
                        <a:rPr lang="es-ES" sz="1400" b="1" i="0" u="none" strike="noStrike" dirty="0">
                          <a:solidFill>
                            <a:srgbClr val="000000"/>
                          </a:solidFill>
                          <a:effectLst/>
                          <a:latin typeface="Calibri" panose="020F0502020204030204" pitchFamily="34" charset="0"/>
                        </a:rPr>
                        <a:t>Casos analizados</a:t>
                      </a:r>
                    </a:p>
                  </a:txBody>
                  <a:tcPr marL="7620" marR="7620" marT="7620" marB="0" anchor="ctr"/>
                </a:tc>
                <a:extLst>
                  <a:ext uri="{0D108BD9-81ED-4DB2-BD59-A6C34878D82A}">
                    <a16:rowId xmlns:a16="http://schemas.microsoft.com/office/drawing/2014/main" val="3102471730"/>
                  </a:ext>
                </a:extLst>
              </a:tr>
              <a:tr h="282482">
                <a:tc>
                  <a:txBody>
                    <a:bodyPr/>
                    <a:lstStyle/>
                    <a:p>
                      <a:pPr algn="l" fontAlgn="b"/>
                      <a:r>
                        <a:rPr lang="es-ES" sz="1400" u="none" strike="noStrike" dirty="0">
                          <a:effectLst/>
                        </a:rPr>
                        <a:t>Artículo 4 de la Ley 7/2010 (Veracidad información)</a:t>
                      </a:r>
                      <a:endParaRPr lang="es-E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s-ES" sz="1400" u="none" strike="noStrike" dirty="0">
                          <a:effectLst/>
                        </a:rPr>
                        <a:t>6</a:t>
                      </a:r>
                      <a:endParaRPr lang="es-ES"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491768149"/>
                  </a:ext>
                </a:extLst>
              </a:tr>
              <a:tr h="282482">
                <a:tc>
                  <a:txBody>
                    <a:bodyPr/>
                    <a:lstStyle/>
                    <a:p>
                      <a:pPr algn="l" fontAlgn="b"/>
                      <a:r>
                        <a:rPr lang="es-ES" sz="1400" u="none" strike="noStrike" dirty="0">
                          <a:effectLst/>
                        </a:rPr>
                        <a:t>Artículo 5 de la Ley 7/2010 (Diversidad cultural)</a:t>
                      </a:r>
                      <a:endParaRPr lang="es-E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s-ES" sz="1400" u="none" strike="noStrike">
                          <a:effectLst/>
                        </a:rPr>
                        <a:t>74</a:t>
                      </a:r>
                      <a:endParaRPr lang="es-ES" sz="14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99795357"/>
                  </a:ext>
                </a:extLst>
              </a:tr>
              <a:tr h="282482">
                <a:tc>
                  <a:txBody>
                    <a:bodyPr/>
                    <a:lstStyle/>
                    <a:p>
                      <a:r>
                        <a:rPr lang="es-ES" sz="1400" u="none" strike="noStrike" dirty="0">
                          <a:effectLst/>
                        </a:rPr>
                        <a:t>Artículo 6 de la Ley 7/2010 (Derecho a c</a:t>
                      </a:r>
                      <a:r>
                        <a:rPr lang="es-ES" sz="1400" u="none" strike="noStrike" kern="1200" dirty="0">
                          <a:solidFill>
                            <a:schemeClr val="dk1"/>
                          </a:solidFill>
                          <a:effectLst/>
                          <a:latin typeface="+mn-lt"/>
                          <a:ea typeface="+mn-ea"/>
                          <a:cs typeface="+mn-cs"/>
                        </a:rPr>
                        <a:t>omunicación audiovisual transparente.)</a:t>
                      </a:r>
                    </a:p>
                  </a:txBody>
                  <a:tcPr marL="7620" marR="7620" marT="7620" marB="0" anchor="b"/>
                </a:tc>
                <a:tc>
                  <a:txBody>
                    <a:bodyPr/>
                    <a:lstStyle/>
                    <a:p>
                      <a:pPr algn="ctr" fontAlgn="ctr"/>
                      <a:r>
                        <a:rPr lang="es-ES" sz="1400" u="none" strike="noStrike" dirty="0">
                          <a:effectLst/>
                        </a:rPr>
                        <a:t>44</a:t>
                      </a:r>
                      <a:endParaRPr lang="es-ES"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0506933"/>
                  </a:ext>
                </a:extLst>
              </a:tr>
              <a:tr h="282482">
                <a:tc>
                  <a:txBody>
                    <a:bodyPr/>
                    <a:lstStyle/>
                    <a:p>
                      <a:pPr algn="l" fontAlgn="b"/>
                      <a:r>
                        <a:rPr lang="es-ES" sz="1400" u="none" strike="noStrike" dirty="0">
                          <a:effectLst/>
                        </a:rPr>
                        <a:t>Artículo 7 de la Ley 17/2006 (Programas informativos )</a:t>
                      </a:r>
                      <a:endParaRPr lang="es-E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s-ES" sz="1400" u="none" strike="noStrike">
                          <a:effectLst/>
                        </a:rPr>
                        <a:t>2</a:t>
                      </a:r>
                      <a:endParaRPr lang="es-ES" sz="14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78439675"/>
                  </a:ext>
                </a:extLst>
              </a:tr>
              <a:tr h="282482">
                <a:tc>
                  <a:txBody>
                    <a:bodyPr/>
                    <a:lstStyle/>
                    <a:p>
                      <a:pPr algn="l" fontAlgn="b"/>
                      <a:r>
                        <a:rPr lang="es-ES" sz="1400" u="none" strike="noStrike" dirty="0">
                          <a:effectLst/>
                        </a:rPr>
                        <a:t>Articulo 7 de la Ley 7/2010 (Derechos menor) </a:t>
                      </a:r>
                      <a:endParaRPr lang="es-E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s-ES" sz="1400" u="none" strike="noStrike" dirty="0">
                          <a:effectLst/>
                        </a:rPr>
                        <a:t>21</a:t>
                      </a:r>
                      <a:endParaRPr lang="es-ES"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94806245"/>
                  </a:ext>
                </a:extLst>
              </a:tr>
              <a:tr h="282482">
                <a:tc>
                  <a:txBody>
                    <a:bodyPr/>
                    <a:lstStyle/>
                    <a:p>
                      <a:pPr algn="l" fontAlgn="b"/>
                      <a:r>
                        <a:rPr lang="es-ES" sz="1400" u="none" strike="noStrike" dirty="0">
                          <a:effectLst/>
                        </a:rPr>
                        <a:t>Articulo 8 de la Ley 7/2010 (Derechos personas discapacidad)</a:t>
                      </a:r>
                      <a:endParaRPr lang="es-E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s-ES" sz="1400" u="none" strike="noStrike" dirty="0">
                          <a:effectLst/>
                        </a:rPr>
                        <a:t>36</a:t>
                      </a:r>
                      <a:endParaRPr lang="es-ES"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69339228"/>
                  </a:ext>
                </a:extLst>
              </a:tr>
              <a:tr h="282482">
                <a:tc>
                  <a:txBody>
                    <a:bodyPr/>
                    <a:lstStyle/>
                    <a:p>
                      <a:pPr algn="l" fontAlgn="b"/>
                      <a:r>
                        <a:rPr lang="es-ES" sz="1400" u="none" strike="noStrike" dirty="0">
                          <a:effectLst/>
                        </a:rPr>
                        <a:t>Artículo 18 de la Ley 7/2010 (Condiciones comerciales prohibidas)</a:t>
                      </a:r>
                      <a:endParaRPr lang="es-E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s-ES" sz="1400" u="none" strike="noStrike" dirty="0">
                          <a:effectLst/>
                        </a:rPr>
                        <a:t>3</a:t>
                      </a:r>
                      <a:endParaRPr lang="es-ES"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65652556"/>
                  </a:ext>
                </a:extLst>
              </a:tr>
              <a:tr h="282482">
                <a:tc>
                  <a:txBody>
                    <a:bodyPr/>
                    <a:lstStyle/>
                    <a:p>
                      <a:pPr algn="l" fontAlgn="b"/>
                      <a:r>
                        <a:rPr lang="es-ES" sz="1400" dirty="0">
                          <a:effectLst/>
                          <a:latin typeface="Calibri" panose="020F0502020204030204" pitchFamily="34" charset="0"/>
                          <a:ea typeface="Calibri" panose="020F0502020204030204" pitchFamily="34" charset="0"/>
                          <a:cs typeface="Times New Roman" panose="02020603050405020304" pitchFamily="18" charset="0"/>
                        </a:rPr>
                        <a:t>Artículo 19.3 de la LGCA (Derecho acceso a la información )</a:t>
                      </a:r>
                      <a:endParaRPr lang="es-E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endParaRPr lang="es-ES"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83544335"/>
                  </a:ext>
                </a:extLst>
              </a:tr>
              <a:tr h="282482">
                <a:tc>
                  <a:txBody>
                    <a:bodyPr/>
                    <a:lstStyle/>
                    <a:p>
                      <a:pPr algn="l" fontAlgn="b"/>
                      <a:r>
                        <a:rPr lang="es-ES" sz="1400" u="none" strike="noStrike" dirty="0">
                          <a:effectLst/>
                        </a:rPr>
                        <a:t>Artículo 59.1 de la Ley 7/2010 ( Faltas leves)</a:t>
                      </a:r>
                      <a:endParaRPr lang="es-E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s-ES" sz="1400" u="none" strike="noStrike" dirty="0">
                          <a:effectLst/>
                        </a:rPr>
                        <a:t>28</a:t>
                      </a:r>
                      <a:endParaRPr lang="es-ES"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7969822"/>
                  </a:ext>
                </a:extLst>
              </a:tr>
              <a:tr h="282482">
                <a:tc>
                  <a:txBody>
                    <a:bodyPr/>
                    <a:lstStyle/>
                    <a:p>
                      <a:pPr algn="l" fontAlgn="b"/>
                      <a:r>
                        <a:rPr lang="es-ES" sz="1400" u="none" strike="noStrike" dirty="0">
                          <a:effectLst/>
                        </a:rPr>
                        <a:t>Artículos 14 y 13 de la Ley 7/2010 (Mensajes publicitarios y Autopromoción) </a:t>
                      </a:r>
                      <a:endParaRPr lang="es-E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s-ES" sz="1400" u="none" strike="noStrike" dirty="0">
                          <a:effectLst/>
                        </a:rPr>
                        <a:t>4</a:t>
                      </a:r>
                      <a:endParaRPr lang="es-ES"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54568191"/>
                  </a:ext>
                </a:extLst>
              </a:tr>
              <a:tr h="282482">
                <a:tc>
                  <a:txBody>
                    <a:bodyPr/>
                    <a:lstStyle/>
                    <a:p>
                      <a:pPr algn="l" fontAlgn="b"/>
                      <a:r>
                        <a:rPr lang="es-ES" sz="1400" u="none" strike="noStrike" dirty="0">
                          <a:effectLst/>
                        </a:rPr>
                        <a:t>Artículos 7 y 18 de la Ley 7/2010</a:t>
                      </a:r>
                      <a:endParaRPr lang="es-E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s-ES" sz="1400" u="none" strike="noStrike">
                          <a:effectLst/>
                        </a:rPr>
                        <a:t>1</a:t>
                      </a:r>
                      <a:endParaRPr lang="es-ES" sz="14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126533584"/>
                  </a:ext>
                </a:extLst>
              </a:tr>
              <a:tr h="282482">
                <a:tc>
                  <a:txBody>
                    <a:bodyPr/>
                    <a:lstStyle/>
                    <a:p>
                      <a:pPr algn="l" fontAlgn="b"/>
                      <a:r>
                        <a:rPr lang="es-ES" sz="1400" u="none" strike="noStrike" dirty="0">
                          <a:effectLst/>
                        </a:rPr>
                        <a:t>Exenciones de cómputo</a:t>
                      </a:r>
                      <a:endParaRPr lang="es-E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s-ES" sz="1400" u="none" strike="noStrike" dirty="0">
                          <a:effectLst/>
                        </a:rPr>
                        <a:t>113</a:t>
                      </a:r>
                      <a:endParaRPr lang="es-ES"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35061352"/>
                  </a:ext>
                </a:extLst>
              </a:tr>
              <a:tr h="282482">
                <a:tc>
                  <a:txBody>
                    <a:bodyPr/>
                    <a:lstStyle/>
                    <a:p>
                      <a:pPr algn="l" fontAlgn="b"/>
                      <a:r>
                        <a:rPr lang="es-ES" sz="1400" u="none" strike="noStrike" dirty="0">
                          <a:effectLst/>
                        </a:rPr>
                        <a:t>Sancionadores </a:t>
                      </a:r>
                      <a:r>
                        <a:rPr lang="es-ES" sz="1400" u="none" strike="noStrike" dirty="0" err="1">
                          <a:effectLst/>
                        </a:rPr>
                        <a:t>FOEs</a:t>
                      </a:r>
                      <a:r>
                        <a:rPr lang="es-ES" sz="1400" u="none" strike="noStrike" dirty="0">
                          <a:effectLst/>
                        </a:rPr>
                        <a:t> (Artículo  5.3 de la Ley 7/2010)</a:t>
                      </a:r>
                      <a:endParaRPr lang="es-E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s-ES" sz="1400" b="1" i="0" u="none" strike="noStrike" dirty="0">
                          <a:solidFill>
                            <a:srgbClr val="000000"/>
                          </a:solidFill>
                          <a:effectLst/>
                          <a:latin typeface="Calibri" panose="020F0502020204030204" pitchFamily="34" charset="0"/>
                        </a:rPr>
                        <a:t>3</a:t>
                      </a:r>
                    </a:p>
                  </a:txBody>
                  <a:tcPr marL="7620" marR="7620" marT="7620" marB="0" anchor="ctr"/>
                </a:tc>
                <a:extLst>
                  <a:ext uri="{0D108BD9-81ED-4DB2-BD59-A6C34878D82A}">
                    <a16:rowId xmlns:a16="http://schemas.microsoft.com/office/drawing/2014/main" val="2167522355"/>
                  </a:ext>
                </a:extLst>
              </a:tr>
              <a:tr h="282482">
                <a:tc>
                  <a:txBody>
                    <a:bodyPr/>
                    <a:lstStyle/>
                    <a:p>
                      <a:pPr algn="l" fontAlgn="b"/>
                      <a:r>
                        <a:rPr lang="es-ES" sz="1400" u="none" strike="noStrike">
                          <a:effectLst/>
                        </a:rPr>
                        <a:t>Sancionadores FOEs (Artículo 59.1 de la Ley 7/2010)</a:t>
                      </a:r>
                      <a:endParaRPr lang="es-ES"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ctr"/>
                      <a:r>
                        <a:rPr lang="es-ES" sz="1400" u="none" strike="noStrike" dirty="0">
                          <a:effectLst/>
                        </a:rPr>
                        <a:t>1</a:t>
                      </a:r>
                      <a:endParaRPr lang="es-ES"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94871686"/>
                  </a:ext>
                </a:extLst>
              </a:tr>
              <a:tr h="282482">
                <a:tc>
                  <a:txBody>
                    <a:bodyPr/>
                    <a:lstStyle/>
                    <a:p>
                      <a:pPr algn="l" fontAlgn="b"/>
                      <a:r>
                        <a:rPr lang="es-ES" sz="1400" b="0" i="0" u="none" strike="noStrike" dirty="0">
                          <a:solidFill>
                            <a:srgbClr val="000000"/>
                          </a:solidFill>
                          <a:effectLst/>
                          <a:latin typeface="Calibri" panose="020F0502020204030204" pitchFamily="34" charset="0"/>
                        </a:rPr>
                        <a:t>Otras</a:t>
                      </a:r>
                    </a:p>
                  </a:txBody>
                  <a:tcPr marL="7620" marR="7620" marT="7620" marB="0" anchor="b"/>
                </a:tc>
                <a:tc>
                  <a:txBody>
                    <a:bodyPr/>
                    <a:lstStyle/>
                    <a:p>
                      <a:pPr algn="ctr" fontAlgn="ctr"/>
                      <a:r>
                        <a:rPr lang="es-ES" sz="1400" u="none" strike="noStrike">
                          <a:effectLst/>
                        </a:rPr>
                        <a:t>7</a:t>
                      </a:r>
                      <a:endParaRPr lang="es-ES" sz="14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7311828"/>
                  </a:ext>
                </a:extLst>
              </a:tr>
              <a:tr h="282482">
                <a:tc>
                  <a:txBody>
                    <a:bodyPr/>
                    <a:lstStyle/>
                    <a:p>
                      <a:pPr algn="l" fontAlgn="b"/>
                      <a:r>
                        <a:rPr lang="es-ES" sz="1400" b="1" u="none" strike="noStrike" dirty="0">
                          <a:effectLst/>
                        </a:rPr>
                        <a:t>Total</a:t>
                      </a:r>
                      <a:endParaRPr lang="es-E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ctr"/>
                      <a:r>
                        <a:rPr lang="es-ES" sz="1400" u="none" strike="noStrike" dirty="0">
                          <a:effectLst/>
                        </a:rPr>
                        <a:t>344</a:t>
                      </a:r>
                      <a:endParaRPr lang="es-ES"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34801313"/>
                  </a:ext>
                </a:extLst>
              </a:tr>
            </a:tbl>
          </a:graphicData>
        </a:graphic>
      </p:graphicFrame>
    </p:spTree>
    <p:extLst>
      <p:ext uri="{BB962C8B-B14F-4D97-AF65-F5344CB8AC3E}">
        <p14:creationId xmlns:p14="http://schemas.microsoft.com/office/powerpoint/2010/main" val="2725153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C39DE0-FD57-4B4C-A219-34EF4A83C236}"/>
              </a:ext>
            </a:extLst>
          </p:cNvPr>
          <p:cNvSpPr>
            <a:spLocks noGrp="1"/>
          </p:cNvSpPr>
          <p:nvPr>
            <p:ph type="title"/>
          </p:nvPr>
        </p:nvSpPr>
        <p:spPr/>
        <p:txBody>
          <a:bodyPr>
            <a:normAutofit fontScale="90000"/>
          </a:bodyPr>
          <a:lstStyle/>
          <a:p>
            <a:r>
              <a:rPr lang="es-ES" sz="3600" b="1" dirty="0"/>
              <a:t>Sancionador:  </a:t>
            </a:r>
            <a:r>
              <a:rPr lang="pt-BR" sz="3600" b="1" dirty="0" err="1"/>
              <a:t>Expdte</a:t>
            </a:r>
            <a:r>
              <a:rPr lang="pt-BR" sz="3600" b="1" dirty="0"/>
              <a:t>. S/DC/0617/17 ATRESMEDIA/MEDIASET</a:t>
            </a:r>
            <a:br>
              <a:rPr lang="pt-BR" dirty="0"/>
            </a:br>
            <a:r>
              <a:rPr lang="pt-BR" dirty="0" err="1"/>
              <a:t>Resolución</a:t>
            </a:r>
            <a:endParaRPr lang="es-ES" dirty="0"/>
          </a:p>
        </p:txBody>
      </p:sp>
      <p:sp>
        <p:nvSpPr>
          <p:cNvPr id="3" name="Marcador de contenido 2">
            <a:extLst>
              <a:ext uri="{FF2B5EF4-FFF2-40B4-BE49-F238E27FC236}">
                <a16:creationId xmlns:a16="http://schemas.microsoft.com/office/drawing/2014/main" id="{3C649CD3-9E29-489C-B7E9-A240C6A3FB84}"/>
              </a:ext>
            </a:extLst>
          </p:cNvPr>
          <p:cNvSpPr>
            <a:spLocks noGrp="1"/>
          </p:cNvSpPr>
          <p:nvPr>
            <p:ph idx="1"/>
          </p:nvPr>
        </p:nvSpPr>
        <p:spPr/>
        <p:txBody>
          <a:bodyPr>
            <a:normAutofit fontScale="92500" lnSpcReduction="10000"/>
          </a:bodyPr>
          <a:lstStyle/>
          <a:p>
            <a:r>
              <a:rPr lang="es-ES" b="1" dirty="0"/>
              <a:t>Primero</a:t>
            </a:r>
            <a:r>
              <a:rPr lang="es-ES" dirty="0"/>
              <a:t>. Declarar acreditada la existencia de una infracción del artículo 1 de la Ley 15/2007, así como del artículo 101 del TFUE, consistente en la fijación de una serie de condiciones contenidas en los acuerdos entre MEDIASET ESPAÑA COMUNICACIÓN, S.A. y PUBLIESPAÑA, S.A.U. con los principales anunciantes televisivos y con las principales agencias de medios, que han resultado ser restrictivas de la competencia. </a:t>
            </a:r>
          </a:p>
          <a:p>
            <a:r>
              <a:rPr lang="es-ES" b="1" dirty="0"/>
              <a:t>Tercero</a:t>
            </a:r>
            <a:r>
              <a:rPr lang="es-ES" dirty="0"/>
              <a:t>. Declarar acreditada la existencia de una infracción del artículo 1 de la Ley 15/2007, así como del artículo 101 del TFUE, consistente en la fijación de una serie de condiciones contenidas en los acuerdos entre ATRESMEDIA CORPORACIÓN DE MEDIOS DE COMUNICACIÓN, S.A. y ATRES ADVERTISING, S.L.U. con los principales anunciantes televisivos y con las principales agencias de medios, que han resultado ser restrictivas de la competencia.</a:t>
            </a:r>
          </a:p>
        </p:txBody>
      </p:sp>
    </p:spTree>
    <p:extLst>
      <p:ext uri="{BB962C8B-B14F-4D97-AF65-F5344CB8AC3E}">
        <p14:creationId xmlns:p14="http://schemas.microsoft.com/office/powerpoint/2010/main" val="2962979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C39DE0-FD57-4B4C-A219-34EF4A83C236}"/>
              </a:ext>
            </a:extLst>
          </p:cNvPr>
          <p:cNvSpPr>
            <a:spLocks noGrp="1"/>
          </p:cNvSpPr>
          <p:nvPr>
            <p:ph type="title"/>
          </p:nvPr>
        </p:nvSpPr>
        <p:spPr/>
        <p:txBody>
          <a:bodyPr>
            <a:normAutofit fontScale="90000"/>
          </a:bodyPr>
          <a:lstStyle/>
          <a:p>
            <a:r>
              <a:rPr lang="es-ES" sz="3600" b="1" dirty="0"/>
              <a:t>Sancionador:  </a:t>
            </a:r>
            <a:r>
              <a:rPr lang="pt-BR" sz="3600" b="1" dirty="0" err="1"/>
              <a:t>Expdte</a:t>
            </a:r>
            <a:r>
              <a:rPr lang="pt-BR" sz="3600" b="1" dirty="0"/>
              <a:t>. S/DC/0617/17 ATRESMEDIA/MEDIASET</a:t>
            </a:r>
            <a:br>
              <a:rPr lang="pt-BR" dirty="0"/>
            </a:br>
            <a:r>
              <a:rPr lang="pt-BR" sz="3600" b="1" dirty="0"/>
              <a:t>Tipo infrator y </a:t>
            </a:r>
            <a:r>
              <a:rPr lang="pt-BR" sz="3600" b="1" dirty="0" err="1"/>
              <a:t>sanción</a:t>
            </a:r>
            <a:endParaRPr lang="es-ES" sz="3600" b="1" dirty="0"/>
          </a:p>
        </p:txBody>
      </p:sp>
      <p:sp>
        <p:nvSpPr>
          <p:cNvPr id="5" name="Marcador de contenido 4">
            <a:extLst>
              <a:ext uri="{FF2B5EF4-FFF2-40B4-BE49-F238E27FC236}">
                <a16:creationId xmlns:a16="http://schemas.microsoft.com/office/drawing/2014/main" id="{BD08EFB1-F93D-4B33-820B-B841A403526E}"/>
              </a:ext>
            </a:extLst>
          </p:cNvPr>
          <p:cNvSpPr>
            <a:spLocks noGrp="1"/>
          </p:cNvSpPr>
          <p:nvPr>
            <p:ph idx="1"/>
          </p:nvPr>
        </p:nvSpPr>
        <p:spPr/>
        <p:txBody>
          <a:bodyPr/>
          <a:lstStyle/>
          <a:p>
            <a:pPr marL="0" indent="0">
              <a:buNone/>
            </a:pPr>
            <a:endParaRPr lang="es-ES" dirty="0"/>
          </a:p>
          <a:p>
            <a:pPr marL="0" indent="0">
              <a:buNone/>
            </a:pPr>
            <a:endParaRPr lang="es-ES" dirty="0"/>
          </a:p>
          <a:p>
            <a:pPr marL="0" indent="0">
              <a:buNone/>
            </a:pPr>
            <a:endParaRPr lang="es-ES" dirty="0"/>
          </a:p>
        </p:txBody>
      </p:sp>
      <p:pic>
        <p:nvPicPr>
          <p:cNvPr id="7" name="Imagen 6">
            <a:extLst>
              <a:ext uri="{FF2B5EF4-FFF2-40B4-BE49-F238E27FC236}">
                <a16:creationId xmlns:a16="http://schemas.microsoft.com/office/drawing/2014/main" id="{52DD76FD-531C-4739-B92F-63B882171E38}"/>
              </a:ext>
            </a:extLst>
          </p:cNvPr>
          <p:cNvPicPr>
            <a:picLocks noChangeAspect="1"/>
          </p:cNvPicPr>
          <p:nvPr/>
        </p:nvPicPr>
        <p:blipFill>
          <a:blip r:embed="rId2"/>
          <a:stretch>
            <a:fillRect/>
          </a:stretch>
        </p:blipFill>
        <p:spPr>
          <a:xfrm>
            <a:off x="3876272" y="3872419"/>
            <a:ext cx="4172755" cy="1627762"/>
          </a:xfrm>
          <a:prstGeom prst="rect">
            <a:avLst/>
          </a:prstGeom>
        </p:spPr>
      </p:pic>
      <p:pic>
        <p:nvPicPr>
          <p:cNvPr id="9" name="Imagen 8">
            <a:extLst>
              <a:ext uri="{FF2B5EF4-FFF2-40B4-BE49-F238E27FC236}">
                <a16:creationId xmlns:a16="http://schemas.microsoft.com/office/drawing/2014/main" id="{CAAE77A0-BFE1-453F-A45B-5101E9D0E60B}"/>
              </a:ext>
            </a:extLst>
          </p:cNvPr>
          <p:cNvPicPr>
            <a:picLocks noChangeAspect="1"/>
          </p:cNvPicPr>
          <p:nvPr/>
        </p:nvPicPr>
        <p:blipFill>
          <a:blip r:embed="rId3"/>
          <a:stretch>
            <a:fillRect/>
          </a:stretch>
        </p:blipFill>
        <p:spPr>
          <a:xfrm>
            <a:off x="3695967" y="2038384"/>
            <a:ext cx="4533363" cy="1621277"/>
          </a:xfrm>
          <a:prstGeom prst="rect">
            <a:avLst/>
          </a:prstGeom>
        </p:spPr>
      </p:pic>
    </p:spTree>
    <p:extLst>
      <p:ext uri="{BB962C8B-B14F-4D97-AF65-F5344CB8AC3E}">
        <p14:creationId xmlns:p14="http://schemas.microsoft.com/office/powerpoint/2010/main" val="1005973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1701B7-196F-45F2-889C-B018365022D2}"/>
              </a:ext>
            </a:extLst>
          </p:cNvPr>
          <p:cNvSpPr>
            <a:spLocks noGrp="1"/>
          </p:cNvSpPr>
          <p:nvPr>
            <p:ph idx="1"/>
          </p:nvPr>
        </p:nvSpPr>
        <p:spPr/>
        <p:txBody>
          <a:bodyPr>
            <a:normAutofit/>
          </a:bodyPr>
          <a:lstStyle/>
          <a:p>
            <a:pPr marL="0" indent="0">
              <a:buNone/>
            </a:pPr>
            <a:r>
              <a:rPr lang="es-ES" sz="2000" b="1" i="0" dirty="0">
                <a:solidFill>
                  <a:srgbClr val="202020"/>
                </a:solidFill>
                <a:effectLst/>
                <a:latin typeface="Source Sans Pro" panose="020B0503030403020204" pitchFamily="34" charset="0"/>
              </a:rPr>
              <a:t>C102/06: SOGECABLE/AVS</a:t>
            </a:r>
          </a:p>
          <a:p>
            <a:endParaRPr lang="es-ES" sz="1800" b="0" i="0" u="none" strike="noStrike" baseline="0" dirty="0">
              <a:solidFill>
                <a:srgbClr val="000000"/>
              </a:solidFill>
              <a:latin typeface="Arial Unicode MS"/>
            </a:endParaRPr>
          </a:p>
          <a:p>
            <a:r>
              <a:rPr lang="es-ES" sz="1800" b="0" i="1" dirty="0">
                <a:solidFill>
                  <a:srgbClr val="333333"/>
                </a:solidFill>
                <a:effectLst/>
                <a:latin typeface="Source Sans Pro" panose="020B0503030403020204" pitchFamily="34" charset="0"/>
              </a:rPr>
              <a:t>La operación consistía en la adquisición por parte de Sogecable del control exclusivo sobre </a:t>
            </a:r>
            <a:r>
              <a:rPr lang="es-ES" sz="1800" b="1" i="1" dirty="0">
                <a:solidFill>
                  <a:srgbClr val="333333"/>
                </a:solidFill>
                <a:effectLst/>
                <a:latin typeface="Source Sans Pro" panose="020B0503030403020204" pitchFamily="34" charset="0"/>
              </a:rPr>
              <a:t>Audiovisual Sport, S.L.</a:t>
            </a:r>
            <a:r>
              <a:rPr lang="es-ES" sz="1800" b="0" i="1" dirty="0">
                <a:solidFill>
                  <a:srgbClr val="333333"/>
                </a:solidFill>
                <a:effectLst/>
                <a:latin typeface="Source Sans Pro" panose="020B0503030403020204" pitchFamily="34" charset="0"/>
              </a:rPr>
              <a:t> (en adelante, AVS), empresa activa en los mercados de </a:t>
            </a:r>
            <a:r>
              <a:rPr lang="es-ES" sz="1800" b="1" i="1" dirty="0">
                <a:solidFill>
                  <a:srgbClr val="333333"/>
                </a:solidFill>
                <a:effectLst/>
                <a:latin typeface="Source Sans Pro" panose="020B0503030403020204" pitchFamily="34" charset="0"/>
              </a:rPr>
              <a:t>adquisición y reventa de derechos futbolísticos. </a:t>
            </a:r>
            <a:r>
              <a:rPr lang="es-ES" sz="1800" b="0" i="1" dirty="0">
                <a:solidFill>
                  <a:srgbClr val="333333"/>
                </a:solidFill>
                <a:effectLst/>
                <a:latin typeface="Source Sans Pro" panose="020B0503030403020204" pitchFamily="34" charset="0"/>
              </a:rPr>
              <a:t>Sogecable es una compañía cotizada en bolsa, que opera en el sector de medios de comunicación. Esta presente en los siguientes negocios:- Televisión de pago. Explota una plataforma de televisión digital por satélite (Digital +) y un canal premium digital (Canal +)- Televisión en abierto. </a:t>
            </a:r>
          </a:p>
          <a:p>
            <a:pPr marL="0" indent="0">
              <a:buNone/>
            </a:pPr>
            <a:endParaRPr lang="es-ES" sz="1800" i="1" u="none" strike="noStrike" baseline="0" dirty="0">
              <a:solidFill>
                <a:srgbClr val="333333"/>
              </a:solidFill>
              <a:latin typeface="Source Sans Pro" panose="020B0503030403020204" pitchFamily="34" charset="0"/>
            </a:endParaRPr>
          </a:p>
          <a:p>
            <a:pPr marL="0" indent="0">
              <a:buNone/>
            </a:pPr>
            <a:r>
              <a:rPr lang="es-ES" sz="1800" i="1" dirty="0">
                <a:solidFill>
                  <a:srgbClr val="333333"/>
                </a:solidFill>
                <a:latin typeface="Source Sans Pro" panose="020B0503030403020204" pitchFamily="34" charset="0"/>
              </a:rPr>
              <a:t>“Tercera fase”</a:t>
            </a:r>
            <a:endParaRPr lang="es-ES" sz="1800" i="1" u="none" strike="noStrike" baseline="0" dirty="0">
              <a:solidFill>
                <a:srgbClr val="333333"/>
              </a:solidFill>
              <a:latin typeface="Source Sans Pro" panose="020B0503030403020204" pitchFamily="34" charset="0"/>
            </a:endParaRPr>
          </a:p>
          <a:p>
            <a:r>
              <a:rPr lang="es-ES" sz="1800" b="0" i="1" dirty="0">
                <a:solidFill>
                  <a:srgbClr val="333333"/>
                </a:solidFill>
                <a:effectLst/>
                <a:latin typeface="Source Sans Pro" panose="020B0503030403020204" pitchFamily="34" charset="0"/>
              </a:rPr>
              <a:t>El Acuerdo del Consejo de Ministros, de fecha 23 de marzo de 2007, subordina la autorización de la operación al cumplimiento de determinadas condiciones que amplían y precisan las dispuestas por el Tribunal.</a:t>
            </a:r>
            <a:endParaRPr lang="es-ES" sz="1800" b="0" i="0" u="none" strike="noStrike" baseline="0" dirty="0">
              <a:solidFill>
                <a:srgbClr val="000000"/>
              </a:solidFill>
              <a:latin typeface="Arial Unicode MS"/>
            </a:endParaRPr>
          </a:p>
          <a:p>
            <a:endParaRPr lang="es-ES" sz="1800" b="0" i="0" u="none" strike="noStrike" baseline="0" dirty="0">
              <a:solidFill>
                <a:srgbClr val="000000"/>
              </a:solidFill>
              <a:latin typeface="Arial Unicode MS"/>
            </a:endParaRPr>
          </a:p>
        </p:txBody>
      </p:sp>
      <p:sp>
        <p:nvSpPr>
          <p:cNvPr id="4" name="Título 1">
            <a:extLst>
              <a:ext uri="{FF2B5EF4-FFF2-40B4-BE49-F238E27FC236}">
                <a16:creationId xmlns:a16="http://schemas.microsoft.com/office/drawing/2014/main" id="{61C18762-3F40-4D81-B375-A08AA02679BF}"/>
              </a:ext>
            </a:extLst>
          </p:cNvPr>
          <p:cNvSpPr>
            <a:spLocks noGrp="1"/>
          </p:cNvSpPr>
          <p:nvPr>
            <p:ph type="title"/>
          </p:nvPr>
        </p:nvSpPr>
        <p:spPr>
          <a:xfrm>
            <a:off x="838200" y="500062"/>
            <a:ext cx="10515600" cy="1325563"/>
          </a:xfrm>
        </p:spPr>
        <p:txBody>
          <a:bodyPr>
            <a:normAutofit fontScale="90000"/>
          </a:bodyPr>
          <a:lstStyle/>
          <a:p>
            <a:r>
              <a:rPr lang="es-ES" sz="4000" b="1" dirty="0"/>
              <a:t>Operaciones de concentración</a:t>
            </a:r>
            <a:br>
              <a:rPr lang="es-ES" sz="4000" b="1" dirty="0"/>
            </a:br>
            <a:r>
              <a:rPr lang="es-ES" sz="4000" b="1" dirty="0"/>
              <a:t>Operador telecomunicaciones + </a:t>
            </a:r>
            <a:br>
              <a:rPr lang="es-ES" dirty="0"/>
            </a:br>
            <a:endParaRPr lang="es-ES" dirty="0"/>
          </a:p>
        </p:txBody>
      </p:sp>
    </p:spTree>
    <p:extLst>
      <p:ext uri="{BB962C8B-B14F-4D97-AF65-F5344CB8AC3E}">
        <p14:creationId xmlns:p14="http://schemas.microsoft.com/office/powerpoint/2010/main" val="3442594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A5314A-9250-4AE1-A0BF-3394CD587FA6}"/>
              </a:ext>
            </a:extLst>
          </p:cNvPr>
          <p:cNvSpPr>
            <a:spLocks noGrp="1"/>
          </p:cNvSpPr>
          <p:nvPr>
            <p:ph type="title"/>
          </p:nvPr>
        </p:nvSpPr>
        <p:spPr/>
        <p:txBody>
          <a:bodyPr>
            <a:normAutofit fontScale="90000"/>
          </a:bodyPr>
          <a:lstStyle/>
          <a:p>
            <a:r>
              <a:rPr lang="es-ES" sz="3600" b="1" dirty="0"/>
              <a:t>Operaciones de concentración</a:t>
            </a:r>
            <a:br>
              <a:rPr lang="es-ES" sz="3600" b="1" dirty="0"/>
            </a:br>
            <a:r>
              <a:rPr lang="es-ES" sz="3600" b="1" dirty="0"/>
              <a:t>Operador telecomunicaciones + Operador televisión de pago</a:t>
            </a:r>
            <a:br>
              <a:rPr lang="es-ES" sz="3600" b="1" dirty="0"/>
            </a:br>
            <a:r>
              <a:rPr lang="es-ES" sz="2700" b="1" dirty="0" err="1">
                <a:latin typeface="Arial" panose="020B0604020202020204" pitchFamily="34" charset="0"/>
                <a:cs typeface="Arial" panose="020B0604020202020204" pitchFamily="34" charset="0"/>
              </a:rPr>
              <a:t>Expte</a:t>
            </a:r>
            <a:r>
              <a:rPr lang="es-ES" sz="2700" b="1" dirty="0">
                <a:latin typeface="Arial" panose="020B0604020202020204" pitchFamily="34" charset="0"/>
                <a:cs typeface="Arial" panose="020B0604020202020204" pitchFamily="34" charset="0"/>
              </a:rPr>
              <a:t>. C/0612/14 TELEFÓNICA/DTS </a:t>
            </a:r>
            <a:r>
              <a:rPr lang="es-ES" sz="2700" b="1" dirty="0"/>
              <a:t>(</a:t>
            </a:r>
            <a:r>
              <a:rPr lang="es-ES" sz="2700" b="1" i="0" u="none" strike="noStrike" baseline="0" dirty="0">
                <a:latin typeface="Arial" panose="020B0604020202020204" pitchFamily="34" charset="0"/>
              </a:rPr>
              <a:t>25 de abril de 2015.</a:t>
            </a:r>
            <a:r>
              <a:rPr lang="es-ES" sz="2700" b="1" i="0" u="none" strike="noStrike" baseline="0" dirty="0"/>
              <a:t>)</a:t>
            </a:r>
            <a:endParaRPr lang="es-ES" sz="2700" b="1" dirty="0"/>
          </a:p>
        </p:txBody>
      </p:sp>
      <p:sp>
        <p:nvSpPr>
          <p:cNvPr id="3" name="Marcador de contenido 2">
            <a:extLst>
              <a:ext uri="{FF2B5EF4-FFF2-40B4-BE49-F238E27FC236}">
                <a16:creationId xmlns:a16="http://schemas.microsoft.com/office/drawing/2014/main" id="{3642263C-8ABB-4BFA-AF55-C8AF7434D24D}"/>
              </a:ext>
            </a:extLst>
          </p:cNvPr>
          <p:cNvSpPr>
            <a:spLocks noGrp="1"/>
          </p:cNvSpPr>
          <p:nvPr>
            <p:ph idx="1"/>
          </p:nvPr>
        </p:nvSpPr>
        <p:spPr>
          <a:xfrm>
            <a:off x="838200" y="2141537"/>
            <a:ext cx="10515600" cy="4351338"/>
          </a:xfrm>
        </p:spPr>
        <p:txBody>
          <a:bodyPr>
            <a:normAutofit lnSpcReduction="10000"/>
          </a:bodyPr>
          <a:lstStyle/>
          <a:p>
            <a:pPr marL="0" indent="0">
              <a:buNone/>
            </a:pPr>
            <a:r>
              <a:rPr lang="es-ES" dirty="0"/>
              <a:t>*contexto [Visión de la operación]</a:t>
            </a:r>
          </a:p>
          <a:p>
            <a:pPr marL="0" indent="0">
              <a:buNone/>
            </a:pPr>
            <a:r>
              <a:rPr lang="es-ES" dirty="0"/>
              <a:t>Riesgos (Voto particular </a:t>
            </a:r>
          </a:p>
          <a:p>
            <a:pPr algn="l"/>
            <a:r>
              <a:rPr lang="es-ES" sz="1800" b="0" i="0" u="none" strike="noStrike" baseline="0" dirty="0">
                <a:latin typeface="Arial" panose="020B0604020202020204" pitchFamily="34" charset="0"/>
              </a:rPr>
              <a:t>Como ya se ha indicado, los contenidos audiovisuales y los servicios derivados </a:t>
            </a:r>
            <a:r>
              <a:rPr lang="es-ES" sz="1800" b="1" i="0" u="none" strike="noStrike" baseline="0" dirty="0">
                <a:solidFill>
                  <a:srgbClr val="FF0000"/>
                </a:solidFill>
                <a:latin typeface="Arial" panose="020B0604020202020204" pitchFamily="34" charset="0"/>
              </a:rPr>
              <a:t>van a ser un motor fundamental para justificar a los clientes la utilidad y las ventajas de acceder a la Banda Ancha Ultrarrápida</a:t>
            </a:r>
            <a:r>
              <a:rPr lang="es-ES" sz="1800" b="0" i="0" u="none" strike="noStrike" baseline="0" dirty="0">
                <a:latin typeface="Arial" panose="020B0604020202020204" pitchFamily="34" charset="0"/>
              </a:rPr>
              <a:t> (fibra óptica y cable) en los hogares y al 4G en los servicios en movilidad.</a:t>
            </a:r>
          </a:p>
          <a:p>
            <a:pPr algn="l"/>
            <a:r>
              <a:rPr lang="es-ES" sz="1800" b="0" i="0" u="none" strike="noStrike" baseline="0" dirty="0">
                <a:latin typeface="Arial" panose="020B0604020202020204" pitchFamily="34" charset="0"/>
              </a:rPr>
              <a:t>Este nuevo papel de los contenidos audiovisuales como elemento imprescindible de los paquetes integrados de 4P (teléfono, fijo y móvil, banda ancha y TV), tiene un valor añadido ya que también permite diferenciar las ofertas, al margen del factor precio. Como ha sucedido en el terreno de la TV de pago, un contenido exclusivo de interés mayoritario o un paquete de canales, no replicable por los competidores, pueden consolidar por sí mismos un sólido liderazgo. Si el modelo se trasladase a los paquetes integrados de telecomunicaciones, los contenidos audiovisuales exclusivos podrían convertirse en un elemento fundamental para captar clientes globales (en un ‘caballo de Troya’ que, una vez introducido en el hogar, arrastrara a la contratación del resto de servicios).</a:t>
            </a:r>
            <a:endParaRPr lang="es-ES" dirty="0"/>
          </a:p>
          <a:p>
            <a:pPr marL="0" indent="0">
              <a:buNone/>
            </a:pPr>
            <a:endParaRPr lang="es-ES" dirty="0"/>
          </a:p>
        </p:txBody>
      </p:sp>
    </p:spTree>
    <p:extLst>
      <p:ext uri="{BB962C8B-B14F-4D97-AF65-F5344CB8AC3E}">
        <p14:creationId xmlns:p14="http://schemas.microsoft.com/office/powerpoint/2010/main" val="1847502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A5314A-9250-4AE1-A0BF-3394CD587FA6}"/>
              </a:ext>
            </a:extLst>
          </p:cNvPr>
          <p:cNvSpPr>
            <a:spLocks noGrp="1"/>
          </p:cNvSpPr>
          <p:nvPr>
            <p:ph type="title"/>
          </p:nvPr>
        </p:nvSpPr>
        <p:spPr/>
        <p:txBody>
          <a:bodyPr>
            <a:normAutofit fontScale="90000"/>
          </a:bodyPr>
          <a:lstStyle/>
          <a:p>
            <a:r>
              <a:rPr lang="es-ES" sz="3600" b="1" dirty="0"/>
              <a:t>Operaciones de concentración</a:t>
            </a:r>
            <a:br>
              <a:rPr lang="es-ES" sz="3600" b="1" dirty="0"/>
            </a:br>
            <a:r>
              <a:rPr lang="es-ES" sz="3600" b="1" dirty="0"/>
              <a:t>Operador telecomunicaciones + Operador televisión de pago</a:t>
            </a:r>
            <a:br>
              <a:rPr lang="es-ES" sz="3600" b="1" dirty="0"/>
            </a:br>
            <a:r>
              <a:rPr lang="es-ES" sz="3600" b="1" dirty="0" err="1"/>
              <a:t>Expte</a:t>
            </a:r>
            <a:r>
              <a:rPr lang="es-ES" sz="3600" b="1" dirty="0"/>
              <a:t>. C/0612/14 TELEFÓNICA/DTS</a:t>
            </a:r>
          </a:p>
        </p:txBody>
      </p:sp>
      <p:sp>
        <p:nvSpPr>
          <p:cNvPr id="3" name="Marcador de contenido 2">
            <a:extLst>
              <a:ext uri="{FF2B5EF4-FFF2-40B4-BE49-F238E27FC236}">
                <a16:creationId xmlns:a16="http://schemas.microsoft.com/office/drawing/2014/main" id="{3642263C-8ABB-4BFA-AF55-C8AF7434D24D}"/>
              </a:ext>
            </a:extLst>
          </p:cNvPr>
          <p:cNvSpPr>
            <a:spLocks noGrp="1"/>
          </p:cNvSpPr>
          <p:nvPr>
            <p:ph idx="1"/>
          </p:nvPr>
        </p:nvSpPr>
        <p:spPr>
          <a:xfrm>
            <a:off x="838200" y="2141537"/>
            <a:ext cx="10515600" cy="4351338"/>
          </a:xfrm>
        </p:spPr>
        <p:txBody>
          <a:bodyPr>
            <a:normAutofit lnSpcReduction="10000"/>
          </a:bodyPr>
          <a:lstStyle/>
          <a:p>
            <a:pPr marL="0" indent="0">
              <a:buNone/>
            </a:pPr>
            <a:r>
              <a:rPr lang="es-ES" dirty="0"/>
              <a:t>*contexto [Visión de la operación]</a:t>
            </a:r>
          </a:p>
          <a:p>
            <a:pPr marL="0" indent="0">
              <a:buNone/>
            </a:pPr>
            <a:endParaRPr lang="es-ES" dirty="0"/>
          </a:p>
          <a:p>
            <a:pPr marL="0" indent="0">
              <a:buNone/>
            </a:pPr>
            <a:r>
              <a:rPr lang="es-ES" dirty="0"/>
              <a:t>Compromisos (Telefónica/ DTS)</a:t>
            </a:r>
          </a:p>
          <a:p>
            <a:pPr marL="0" indent="0" algn="l">
              <a:buNone/>
            </a:pPr>
            <a:r>
              <a:rPr lang="es-ES" sz="1800" b="0" i="1" u="none" strike="noStrike" baseline="0" dirty="0">
                <a:latin typeface="Arial" panose="020B0604020202020204" pitchFamily="34" charset="0"/>
              </a:rPr>
              <a:t>Telefónica no incluirá en los futuros contratos de la entidad resultante en España obligaciones de permanencia asociadas directa o indirectamente a los servicios de televisión de pago, ya sen empaquetados o no con servicios de comunicaciones electrónicas.</a:t>
            </a:r>
            <a:r>
              <a:rPr lang="es-ES" dirty="0"/>
              <a:t> </a:t>
            </a:r>
          </a:p>
          <a:p>
            <a:pPr algn="l"/>
            <a:r>
              <a:rPr lang="es-ES" sz="1800" b="1" i="1" u="none" strike="noStrike" baseline="0" dirty="0">
                <a:latin typeface="Arial" panose="020B0604020202020204" pitchFamily="34" charset="0"/>
              </a:rPr>
              <a:t>2.1 Adquisición exclusiva de derechos de emisión en España de contenidos audiovisuales no deportivos de terceros para su emisión lineal</a:t>
            </a:r>
          </a:p>
          <a:p>
            <a:pPr algn="l"/>
            <a:r>
              <a:rPr lang="es-ES" sz="1800" b="0" i="1" u="none" strike="noStrike" baseline="0" dirty="0">
                <a:latin typeface="Arial" panose="020B0604020202020204" pitchFamily="34" charset="0"/>
              </a:rPr>
              <a:t>Los contratos que la entidad resultante suscriba para la adquisición exclusiva de derechos de emisión en España de contenidos audiovisuales de terceros (de estreno y catálogo) para su emisión lineal, estarán sujetos a las siguientes condiciones:</a:t>
            </a:r>
          </a:p>
          <a:p>
            <a:pPr lvl="1"/>
            <a:r>
              <a:rPr lang="es-ES" sz="1400" b="0" i="1" u="none" strike="noStrike" baseline="0" dirty="0">
                <a:latin typeface="Times New Roman" panose="02020603050405020304" pitchFamily="18" charset="0"/>
              </a:rPr>
              <a:t>a) </a:t>
            </a:r>
            <a:r>
              <a:rPr lang="es-ES" sz="1400" b="0" i="1" u="none" strike="noStrike" baseline="0" dirty="0">
                <a:latin typeface="Arial" panose="020B0604020202020204" pitchFamily="34" charset="0"/>
              </a:rPr>
              <a:t>Periodo de vigencia</a:t>
            </a:r>
          </a:p>
          <a:p>
            <a:pPr lvl="1"/>
            <a:r>
              <a:rPr lang="es-ES" sz="1400" b="0" i="1" u="none" strike="noStrike" baseline="0" dirty="0">
                <a:latin typeface="Arial" panose="020B0604020202020204" pitchFamily="34" charset="0"/>
              </a:rPr>
              <a:t>El periodo de vigencia del contrato no podrá ser superior a tres (3) años.</a:t>
            </a:r>
            <a:endParaRPr lang="es-ES" dirty="0"/>
          </a:p>
        </p:txBody>
      </p:sp>
    </p:spTree>
    <p:extLst>
      <p:ext uri="{BB962C8B-B14F-4D97-AF65-F5344CB8AC3E}">
        <p14:creationId xmlns:p14="http://schemas.microsoft.com/office/powerpoint/2010/main" val="1274776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07DB66D-C272-49C5-9DC4-6037E116524E}"/>
              </a:ext>
            </a:extLst>
          </p:cNvPr>
          <p:cNvSpPr txBox="1"/>
          <p:nvPr/>
        </p:nvSpPr>
        <p:spPr>
          <a:xfrm>
            <a:off x="838200" y="1027906"/>
            <a:ext cx="10331777" cy="2031325"/>
          </a:xfrm>
          <a:prstGeom prst="rect">
            <a:avLst/>
          </a:prstGeom>
          <a:noFill/>
        </p:spPr>
        <p:txBody>
          <a:bodyPr wrap="square">
            <a:spAutoFit/>
          </a:bodyPr>
          <a:lstStyle/>
          <a:p>
            <a:pPr algn="l"/>
            <a:r>
              <a:rPr lang="es-ES" sz="1800" b="1" i="1" u="none" strike="noStrike" baseline="0" dirty="0">
                <a:latin typeface="Arial" panose="020B0604020202020204" pitchFamily="34" charset="0"/>
              </a:rPr>
              <a:t>2.4 Adquisición de derechos de emisión en España de contenidos audiovisuales</a:t>
            </a:r>
          </a:p>
          <a:p>
            <a:pPr algn="l"/>
            <a:r>
              <a:rPr lang="es-ES" sz="1800" b="1" i="1" u="none" strike="noStrike" baseline="0" dirty="0">
                <a:latin typeface="Arial" panose="020B0604020202020204" pitchFamily="34" charset="0"/>
              </a:rPr>
              <a:t>deportivos de terceros</a:t>
            </a:r>
          </a:p>
          <a:p>
            <a:pPr algn="l"/>
            <a:r>
              <a:rPr lang="es-ES" sz="1800" b="0" i="1" u="none" strike="noStrike" baseline="0" dirty="0">
                <a:latin typeface="Arial" panose="020B0604020202020204" pitchFamily="34" charset="0"/>
              </a:rPr>
              <a:t>Los contratos de adquisición en exclusiva de derechos de emisión en España de</a:t>
            </a:r>
          </a:p>
          <a:p>
            <a:pPr algn="l"/>
            <a:r>
              <a:rPr lang="es-ES" sz="1800" b="0" i="1" u="none" strike="noStrike" baseline="0" dirty="0">
                <a:latin typeface="Arial" panose="020B0604020202020204" pitchFamily="34" charset="0"/>
              </a:rPr>
              <a:t>contenidos audiovisuales deportivos de terceros suscritos por la entidad resultante</a:t>
            </a:r>
          </a:p>
          <a:p>
            <a:pPr algn="l"/>
            <a:r>
              <a:rPr lang="es-ES" sz="1800" b="0" i="1" u="none" strike="noStrike" baseline="0" dirty="0">
                <a:latin typeface="Arial" panose="020B0604020202020204" pitchFamily="34" charset="0"/>
              </a:rPr>
              <a:t>para su emisión en cualquier modalidad (Lineal, SVOD o TVOD) no podrán permitir la</a:t>
            </a:r>
          </a:p>
          <a:p>
            <a:pPr algn="l"/>
            <a:r>
              <a:rPr lang="es-ES" sz="1800" b="0" i="1" u="none" strike="noStrike" baseline="0" dirty="0">
                <a:latin typeface="Arial" panose="020B0604020202020204" pitchFamily="34" charset="0"/>
              </a:rPr>
              <a:t>explotación de los contenidos audiovisuales deportivos adquiridos más allá del plazo</a:t>
            </a:r>
          </a:p>
          <a:p>
            <a:pPr algn="l"/>
            <a:r>
              <a:rPr lang="es-ES" sz="1800" b="0" i="1" u="none" strike="noStrike" baseline="0" dirty="0">
                <a:latin typeface="Arial" panose="020B0604020202020204" pitchFamily="34" charset="0"/>
              </a:rPr>
              <a:t>máximo de tres (3) años a contar desde la firma del contrato.</a:t>
            </a:r>
            <a:endParaRPr lang="es-ES" dirty="0"/>
          </a:p>
        </p:txBody>
      </p:sp>
      <p:sp>
        <p:nvSpPr>
          <p:cNvPr id="7" name="CuadroTexto 6">
            <a:extLst>
              <a:ext uri="{FF2B5EF4-FFF2-40B4-BE49-F238E27FC236}">
                <a16:creationId xmlns:a16="http://schemas.microsoft.com/office/drawing/2014/main" id="{24B3A287-8E25-4F43-98CC-EF3B9358F025}"/>
              </a:ext>
            </a:extLst>
          </p:cNvPr>
          <p:cNvSpPr txBox="1"/>
          <p:nvPr/>
        </p:nvSpPr>
        <p:spPr>
          <a:xfrm>
            <a:off x="838200" y="3337088"/>
            <a:ext cx="10953946" cy="3416320"/>
          </a:xfrm>
          <a:prstGeom prst="rect">
            <a:avLst/>
          </a:prstGeom>
          <a:noFill/>
        </p:spPr>
        <p:txBody>
          <a:bodyPr wrap="square">
            <a:spAutoFit/>
          </a:bodyPr>
          <a:lstStyle/>
          <a:p>
            <a:pPr algn="l"/>
            <a:r>
              <a:rPr lang="es-ES" sz="1800" b="1" i="1" u="none" strike="noStrike" baseline="0" dirty="0">
                <a:latin typeface="Arial" panose="020B0604020202020204" pitchFamily="34" charset="0"/>
              </a:rPr>
              <a:t>2.9 Oferta mayorista de canales de televisión propios</a:t>
            </a:r>
          </a:p>
          <a:p>
            <a:pPr algn="l"/>
            <a:r>
              <a:rPr lang="es-ES" sz="1800" b="0" i="1" u="none" strike="noStrike" baseline="0" dirty="0">
                <a:latin typeface="Arial" panose="020B0604020202020204" pitchFamily="34" charset="0"/>
              </a:rPr>
              <a:t>La entidad resultante pondrá a disposición de otros operadores de televisión de pago en España una oferta mayorista de canales propios premium en los siguientes términos:</a:t>
            </a:r>
          </a:p>
          <a:p>
            <a:pPr lvl="1"/>
            <a:r>
              <a:rPr lang="es-ES" sz="1600" b="0" i="1" u="none" strike="noStrike" baseline="0" dirty="0">
                <a:latin typeface="Arial" panose="020B0604020202020204" pitchFamily="34" charset="0"/>
              </a:rPr>
              <a:t>a) </a:t>
            </a:r>
            <a:r>
              <a:rPr lang="es-ES" b="0" i="1" u="none" strike="noStrike" baseline="0" dirty="0">
                <a:latin typeface="Arial" panose="020B0604020202020204" pitchFamily="34" charset="0"/>
              </a:rPr>
              <a:t>La oferta mayorista de canales propios se pondrá a disposición de todos los operadores de televisión de pago en España en régimen de no exclusividad, incluidos los OTT, y podrá ser distribuida a nivel minorista por los adquirentes tanto en el segmento residencial como no residencial.</a:t>
            </a:r>
          </a:p>
          <a:p>
            <a:pPr lvl="1"/>
            <a:r>
              <a:rPr lang="es-ES" sz="1600" b="0" i="1" u="none" strike="noStrike" baseline="0" dirty="0">
                <a:latin typeface="Arial" panose="020B0604020202020204" pitchFamily="34" charset="0"/>
              </a:rPr>
              <a:t>b) </a:t>
            </a:r>
            <a:r>
              <a:rPr lang="es-ES" b="0" i="1" u="none" strike="noStrike" baseline="0" dirty="0">
                <a:latin typeface="Arial" panose="020B0604020202020204" pitchFamily="34" charset="0"/>
              </a:rPr>
              <a:t>El plazo máximo para atender y hacer efectivas las solicitudes específicas </a:t>
            </a:r>
            <a:r>
              <a:rPr lang="es-ES" b="0" i="1" u="none" strike="noStrike" baseline="0" dirty="0" err="1">
                <a:latin typeface="Arial" panose="020B0604020202020204" pitchFamily="34" charset="0"/>
              </a:rPr>
              <a:t>deacceso</a:t>
            </a:r>
            <a:r>
              <a:rPr lang="es-ES" b="0" i="1" u="none" strike="noStrike" baseline="0" dirty="0">
                <a:latin typeface="Arial" panose="020B0604020202020204" pitchFamily="34" charset="0"/>
              </a:rPr>
              <a:t> a cada canal de la oferta mayorista será de un (1) mes desde la fecha de solicitud formal, con las excepciones contempladas en el </a:t>
            </a:r>
            <a:r>
              <a:rPr lang="es-ES" b="1" i="1" u="none" strike="noStrike" baseline="0" dirty="0">
                <a:latin typeface="Arial" panose="020B0604020202020204" pitchFamily="34" charset="0"/>
              </a:rPr>
              <a:t>Anexo 1 </a:t>
            </a:r>
            <a:r>
              <a:rPr lang="es-ES" b="0" i="1" u="none" strike="noStrike" baseline="0" dirty="0">
                <a:latin typeface="Arial" panose="020B0604020202020204" pitchFamily="34" charset="0"/>
              </a:rPr>
              <a:t>respecto a los canales de fútbol.</a:t>
            </a:r>
          </a:p>
          <a:p>
            <a:pPr lvl="1"/>
            <a:r>
              <a:rPr lang="es-ES" sz="1600" b="0" i="1" u="none" strike="noStrike" baseline="0" dirty="0">
                <a:latin typeface="Arial" panose="020B0604020202020204" pitchFamily="34" charset="0"/>
              </a:rPr>
              <a:t>c) </a:t>
            </a:r>
            <a:r>
              <a:rPr lang="es-ES" b="0" i="1" u="none" strike="noStrike" baseline="0" dirty="0">
                <a:latin typeface="Arial" panose="020B0604020202020204" pitchFamily="34" charset="0"/>
              </a:rPr>
              <a:t>La oferta mayorista de canales propios vendrá integrada por todos los canales de la oferta minorista de la entidad resultante que se consideren premium e  incluirá no solo los canales lineales, sino también los asimilados que emiten contenidos en modalidad no lineal SVOD.</a:t>
            </a:r>
            <a:endParaRPr lang="es-ES" dirty="0"/>
          </a:p>
        </p:txBody>
      </p:sp>
    </p:spTree>
    <p:extLst>
      <p:ext uri="{BB962C8B-B14F-4D97-AF65-F5344CB8AC3E}">
        <p14:creationId xmlns:p14="http://schemas.microsoft.com/office/powerpoint/2010/main" val="2456741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65FA5-5E4A-482A-8498-6D2ABAB5FAD0}"/>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7868E7D-AB78-441C-A24B-877B2EA7CA6F}"/>
              </a:ext>
            </a:extLst>
          </p:cNvPr>
          <p:cNvSpPr>
            <a:spLocks noGrp="1"/>
          </p:cNvSpPr>
          <p:nvPr>
            <p:ph idx="1"/>
          </p:nvPr>
        </p:nvSpPr>
        <p:spPr/>
        <p:txBody>
          <a:bodyPr/>
          <a:lstStyle/>
          <a:p>
            <a:endParaRPr lang="es-ES" dirty="0"/>
          </a:p>
        </p:txBody>
      </p:sp>
      <p:sp>
        <p:nvSpPr>
          <p:cNvPr id="5" name="CuadroTexto 4">
            <a:extLst>
              <a:ext uri="{FF2B5EF4-FFF2-40B4-BE49-F238E27FC236}">
                <a16:creationId xmlns:a16="http://schemas.microsoft.com/office/drawing/2014/main" id="{5A7798F6-FFAB-46C4-99D9-6C280324B742}"/>
              </a:ext>
            </a:extLst>
          </p:cNvPr>
          <p:cNvSpPr txBox="1"/>
          <p:nvPr/>
        </p:nvSpPr>
        <p:spPr>
          <a:xfrm>
            <a:off x="1102936" y="2969691"/>
            <a:ext cx="9587060" cy="646331"/>
          </a:xfrm>
          <a:prstGeom prst="rect">
            <a:avLst/>
          </a:prstGeom>
          <a:noFill/>
        </p:spPr>
        <p:txBody>
          <a:bodyPr wrap="square">
            <a:spAutoFit/>
          </a:bodyPr>
          <a:lstStyle/>
          <a:p>
            <a:pPr algn="l"/>
            <a:r>
              <a:rPr lang="es-ES" sz="1800" b="1" i="1" u="none" strike="noStrike" baseline="0" dirty="0">
                <a:latin typeface="Arial" panose="020B0604020202020204" pitchFamily="34" charset="0"/>
              </a:rPr>
              <a:t>2.11 Obligaciones respecto a la distribución de canales de televisión de </a:t>
            </a:r>
          </a:p>
          <a:p>
            <a:pPr algn="l"/>
            <a:r>
              <a:rPr lang="es-ES" sz="1800" b="1" i="1" u="none" strike="noStrike" baseline="0" dirty="0">
                <a:latin typeface="Arial" panose="020B0604020202020204" pitchFamily="34" charset="0"/>
              </a:rPr>
              <a:t>Terceros </a:t>
            </a:r>
            <a:endParaRPr lang="es-ES" dirty="0"/>
          </a:p>
        </p:txBody>
      </p:sp>
    </p:spTree>
    <p:extLst>
      <p:ext uri="{BB962C8B-B14F-4D97-AF65-F5344CB8AC3E}">
        <p14:creationId xmlns:p14="http://schemas.microsoft.com/office/powerpoint/2010/main" val="10426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2D722B-973F-44F6-B35F-649BF03D2039}"/>
              </a:ext>
            </a:extLst>
          </p:cNvPr>
          <p:cNvSpPr>
            <a:spLocks noGrp="1"/>
          </p:cNvSpPr>
          <p:nvPr>
            <p:ph type="title"/>
          </p:nvPr>
        </p:nvSpPr>
        <p:spPr/>
        <p:txBody>
          <a:bodyPr/>
          <a:lstStyle/>
          <a:p>
            <a:r>
              <a:rPr lang="es-ES" dirty="0"/>
              <a:t>Evolución mercados afectados operación Telefónica / DTS</a:t>
            </a:r>
          </a:p>
        </p:txBody>
      </p:sp>
      <p:pic>
        <p:nvPicPr>
          <p:cNvPr id="5" name="Marcador de contenido 4">
            <a:extLst>
              <a:ext uri="{FF2B5EF4-FFF2-40B4-BE49-F238E27FC236}">
                <a16:creationId xmlns:a16="http://schemas.microsoft.com/office/drawing/2014/main" id="{59E1C546-B040-4F84-9F7F-376302380AB7}"/>
              </a:ext>
            </a:extLst>
          </p:cNvPr>
          <p:cNvPicPr>
            <a:picLocks noGrp="1" noChangeAspect="1"/>
          </p:cNvPicPr>
          <p:nvPr>
            <p:ph idx="1"/>
          </p:nvPr>
        </p:nvPicPr>
        <p:blipFill>
          <a:blip r:embed="rId2"/>
          <a:stretch>
            <a:fillRect/>
          </a:stretch>
        </p:blipFill>
        <p:spPr>
          <a:xfrm>
            <a:off x="1646036" y="1972620"/>
            <a:ext cx="8480704" cy="4440356"/>
          </a:xfrm>
        </p:spPr>
      </p:pic>
    </p:spTree>
    <p:extLst>
      <p:ext uri="{BB962C8B-B14F-4D97-AF65-F5344CB8AC3E}">
        <p14:creationId xmlns:p14="http://schemas.microsoft.com/office/powerpoint/2010/main" val="2661766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EEEE77-C91A-420A-ABE9-449C688166F2}"/>
              </a:ext>
            </a:extLst>
          </p:cNvPr>
          <p:cNvSpPr>
            <a:spLocks noGrp="1"/>
          </p:cNvSpPr>
          <p:nvPr>
            <p:ph type="title"/>
          </p:nvPr>
        </p:nvSpPr>
        <p:spPr>
          <a:xfrm>
            <a:off x="838200" y="84309"/>
            <a:ext cx="10515600" cy="1325563"/>
          </a:xfrm>
        </p:spPr>
        <p:txBody>
          <a:bodyPr>
            <a:normAutofit/>
          </a:bodyPr>
          <a:lstStyle/>
          <a:p>
            <a:r>
              <a:rPr lang="es-ES" sz="3600" dirty="0"/>
              <a:t>Evolución Mercado TV Pago (ingresos trimestrales)</a:t>
            </a:r>
          </a:p>
        </p:txBody>
      </p:sp>
      <p:graphicFrame>
        <p:nvGraphicFramePr>
          <p:cNvPr id="4" name="Gráfico 3">
            <a:extLst>
              <a:ext uri="{FF2B5EF4-FFF2-40B4-BE49-F238E27FC236}">
                <a16:creationId xmlns:a16="http://schemas.microsoft.com/office/drawing/2014/main" id="{81491C8A-D46B-430C-BE99-3B5A513A1DBF}"/>
              </a:ext>
            </a:extLst>
          </p:cNvPr>
          <p:cNvGraphicFramePr/>
          <p:nvPr>
            <p:extLst>
              <p:ext uri="{D42A27DB-BD31-4B8C-83A1-F6EECF244321}">
                <p14:modId xmlns:p14="http://schemas.microsoft.com/office/powerpoint/2010/main" val="3660368537"/>
              </p:ext>
            </p:extLst>
          </p:nvPr>
        </p:nvGraphicFramePr>
        <p:xfrm>
          <a:off x="1181100" y="1509713"/>
          <a:ext cx="9267825" cy="52639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0091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F8FF38-6E4F-4E22-96FD-5B0B83E6586D}"/>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id="{36A82931-7B74-4614-A463-35E37D860370}"/>
              </a:ext>
            </a:extLst>
          </p:cNvPr>
          <p:cNvSpPr>
            <a:spLocks noGrp="1"/>
          </p:cNvSpPr>
          <p:nvPr>
            <p:ph idx="1"/>
          </p:nvPr>
        </p:nvSpPr>
        <p:spPr>
          <a:xfrm>
            <a:off x="838200" y="2558474"/>
            <a:ext cx="10515600" cy="2123032"/>
          </a:xfrm>
        </p:spPr>
        <p:txBody>
          <a:bodyPr/>
          <a:lstStyle/>
          <a:p>
            <a:pPr marL="0" indent="0">
              <a:buNone/>
            </a:pPr>
            <a:r>
              <a:rPr lang="es-ES" sz="3200" dirty="0">
                <a:effectLst/>
                <a:latin typeface="Calibri" panose="020F0502020204030204" pitchFamily="34" charset="0"/>
                <a:ea typeface="Calibri" panose="020F0502020204030204" pitchFamily="34" charset="0"/>
                <a:cs typeface="Arial" panose="020B0604020202020204" pitchFamily="34" charset="0"/>
              </a:rPr>
              <a:t>El impacto de la pérdida de ingresos por servicio de TV de pago no se ha de confundir con los ingresos derivados de la venta paqueteada en el sector premium. </a:t>
            </a:r>
          </a:p>
          <a:p>
            <a:endParaRPr lang="es-ES" dirty="0"/>
          </a:p>
        </p:txBody>
      </p:sp>
    </p:spTree>
    <p:extLst>
      <p:ext uri="{BB962C8B-B14F-4D97-AF65-F5344CB8AC3E}">
        <p14:creationId xmlns:p14="http://schemas.microsoft.com/office/powerpoint/2010/main" val="297956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645E3-3E70-C826-35E1-73AB2C935D4E}"/>
              </a:ext>
            </a:extLst>
          </p:cNvPr>
          <p:cNvSpPr>
            <a:spLocks noGrp="1"/>
          </p:cNvSpPr>
          <p:nvPr>
            <p:ph type="title"/>
          </p:nvPr>
        </p:nvSpPr>
        <p:spPr/>
        <p:txBody>
          <a:bodyPr/>
          <a:lstStyle/>
          <a:p>
            <a:pPr algn="ctr"/>
            <a:r>
              <a:rPr lang="es-ES" dirty="0"/>
              <a:t>Estadísticas CNMC 2022</a:t>
            </a:r>
          </a:p>
        </p:txBody>
      </p:sp>
      <p:graphicFrame>
        <p:nvGraphicFramePr>
          <p:cNvPr id="4" name="Marcador de contenido 3">
            <a:extLst>
              <a:ext uri="{FF2B5EF4-FFF2-40B4-BE49-F238E27FC236}">
                <a16:creationId xmlns:a16="http://schemas.microsoft.com/office/drawing/2014/main" id="{17C2E052-7C49-C1BD-45F3-5D5CDB8692E8}"/>
              </a:ext>
            </a:extLst>
          </p:cNvPr>
          <p:cNvGraphicFramePr>
            <a:graphicFrameLocks noGrp="1"/>
          </p:cNvGraphicFramePr>
          <p:nvPr>
            <p:ph idx="1"/>
            <p:extLst>
              <p:ext uri="{D42A27DB-BD31-4B8C-83A1-F6EECF244321}">
                <p14:modId xmlns:p14="http://schemas.microsoft.com/office/powerpoint/2010/main" val="4050592949"/>
              </p:ext>
            </p:extLst>
          </p:nvPr>
        </p:nvGraphicFramePr>
        <p:xfrm>
          <a:off x="1270232" y="1375794"/>
          <a:ext cx="9417341" cy="4957898"/>
        </p:xfrm>
        <a:graphic>
          <a:graphicData uri="http://schemas.openxmlformats.org/drawingml/2006/table">
            <a:tbl>
              <a:tblPr>
                <a:tableStyleId>{5C22544A-7EE6-4342-B048-85BDC9FD1C3A}</a:tableStyleId>
              </a:tblPr>
              <a:tblGrid>
                <a:gridCol w="7503084">
                  <a:extLst>
                    <a:ext uri="{9D8B030D-6E8A-4147-A177-3AD203B41FA5}">
                      <a16:colId xmlns:a16="http://schemas.microsoft.com/office/drawing/2014/main" val="3835277335"/>
                    </a:ext>
                  </a:extLst>
                </a:gridCol>
                <a:gridCol w="1914257">
                  <a:extLst>
                    <a:ext uri="{9D8B030D-6E8A-4147-A177-3AD203B41FA5}">
                      <a16:colId xmlns:a16="http://schemas.microsoft.com/office/drawing/2014/main" val="393309658"/>
                    </a:ext>
                  </a:extLst>
                </a:gridCol>
              </a:tblGrid>
              <a:tr h="229320">
                <a:tc>
                  <a:txBody>
                    <a:bodyPr/>
                    <a:lstStyle/>
                    <a:p>
                      <a:pPr algn="l" fontAlgn="b"/>
                      <a:r>
                        <a:rPr lang="es-ES" sz="1100" u="none" strike="noStrike" dirty="0">
                          <a:effectLst/>
                        </a:rPr>
                        <a:t>Artículo 18 de la Ley 7/2010 (Comunicaciones comerciales prohibidas en cualquiera de sus formas)</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10</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65459572"/>
                  </a:ext>
                </a:extLst>
              </a:tr>
              <a:tr h="229320">
                <a:tc>
                  <a:txBody>
                    <a:bodyPr/>
                    <a:lstStyle/>
                    <a:p>
                      <a:pPr algn="l" fontAlgn="b"/>
                      <a:r>
                        <a:rPr lang="es-ES" sz="1100" u="none" strike="noStrike" dirty="0">
                          <a:effectLst/>
                        </a:rPr>
                        <a:t>Artículo 19.3 de la LGCA (El derecho de emisión en exclusiva no puede limitar el derecho a la información de los ciudadanos.)</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6379149"/>
                  </a:ext>
                </a:extLst>
              </a:tr>
              <a:tr h="229320">
                <a:tc>
                  <a:txBody>
                    <a:bodyPr/>
                    <a:lstStyle/>
                    <a:p>
                      <a:pPr algn="l" fontAlgn="b"/>
                      <a:r>
                        <a:rPr lang="es-ES" sz="1100" u="none" strike="noStrike">
                          <a:effectLst/>
                        </a:rPr>
                        <a:t>Artículo 4 de la Ley 7/2010 (El derecho a recibir una comunicación audiovisual plural)</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7</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7193798"/>
                  </a:ext>
                </a:extLst>
              </a:tr>
              <a:tr h="229320">
                <a:tc>
                  <a:txBody>
                    <a:bodyPr/>
                    <a:lstStyle/>
                    <a:p>
                      <a:pPr algn="l" fontAlgn="b"/>
                      <a:r>
                        <a:rPr lang="es-ES" sz="1100" u="none" strike="noStrike">
                          <a:effectLst/>
                        </a:rPr>
                        <a:t>Artículo 5 de la Ley 7/2010 (El derecho a la diversidad cultural y lingüística)</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18</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5468795"/>
                  </a:ext>
                </a:extLst>
              </a:tr>
              <a:tr h="229320">
                <a:tc>
                  <a:txBody>
                    <a:bodyPr/>
                    <a:lstStyle/>
                    <a:p>
                      <a:pPr algn="l" fontAlgn="b"/>
                      <a:r>
                        <a:rPr lang="es-ES" sz="1100" u="none" strike="noStrike" dirty="0">
                          <a:effectLst/>
                        </a:rPr>
                        <a:t>Artículo 59 de la Ley 7/2010 (Sancionador Leve. Tipo Residual para lo especificado.)</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12</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2781792"/>
                  </a:ext>
                </a:extLst>
              </a:tr>
              <a:tr h="229320">
                <a:tc>
                  <a:txBody>
                    <a:bodyPr/>
                    <a:lstStyle/>
                    <a:p>
                      <a:pPr algn="l" fontAlgn="b"/>
                      <a:r>
                        <a:rPr lang="es-ES" sz="1100" u="none" strike="noStrike" dirty="0">
                          <a:effectLst/>
                        </a:rPr>
                        <a:t>Artículo 6 de la Ley 7/2010 (El derecho a una comunicación audiovisual transparente)</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2</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4762804"/>
                  </a:ext>
                </a:extLst>
              </a:tr>
              <a:tr h="415069">
                <a:tc>
                  <a:txBody>
                    <a:bodyPr/>
                    <a:lstStyle/>
                    <a:p>
                      <a:pPr algn="l" fontAlgn="b"/>
                      <a:r>
                        <a:rPr lang="es-ES" sz="1100" u="none" strike="noStrike" dirty="0">
                          <a:effectLst/>
                        </a:rPr>
                        <a:t>Artículo 7 de la Ley 17/2006 (Artículo 7, apartados 2 y 6 de la Ley 7/2010 </a:t>
                      </a:r>
                      <a:br>
                        <a:rPr lang="es-ES" sz="1100" u="none" strike="noStrike" dirty="0">
                          <a:effectLst/>
                        </a:rPr>
                      </a:br>
                      <a:r>
                        <a:rPr lang="es-ES" sz="1100" u="none" strike="noStrike" dirty="0">
                          <a:effectLst/>
                        </a:rPr>
                        <a:t>                                                     (contenidos  que puedan perjudicar seriamente …, </a:t>
                      </a:r>
                      <a:r>
                        <a:rPr lang="es-ES" sz="1100" u="none" strike="noStrike" dirty="0" err="1">
                          <a:effectLst/>
                        </a:rPr>
                        <a:t>Calificacion</a:t>
                      </a:r>
                      <a:r>
                        <a:rPr lang="es-ES" sz="1100" u="none" strike="noStrike" dirty="0">
                          <a:effectLst/>
                        </a:rPr>
                        <a:t> por edades)</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12</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2230187"/>
                  </a:ext>
                </a:extLst>
              </a:tr>
              <a:tr h="229320">
                <a:tc>
                  <a:txBody>
                    <a:bodyPr/>
                    <a:lstStyle/>
                    <a:p>
                      <a:pPr algn="l" fontAlgn="b"/>
                      <a:r>
                        <a:rPr lang="es-ES" sz="1100" u="none" strike="noStrike" dirty="0">
                          <a:effectLst/>
                        </a:rPr>
                        <a:t>Artículo 7 de la Ley 7/2010 (Los derechos del menor. Franjas reforzadas)</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17</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405610"/>
                  </a:ext>
                </a:extLst>
              </a:tr>
              <a:tr h="229320">
                <a:tc>
                  <a:txBody>
                    <a:bodyPr/>
                    <a:lstStyle/>
                    <a:p>
                      <a:pPr algn="l" fontAlgn="b"/>
                      <a:r>
                        <a:rPr lang="es-ES" sz="1100" u="none" strike="noStrike">
                          <a:effectLst/>
                        </a:rPr>
                        <a:t>Articulo 7 de la Ley 7/2010 (derechos del menor)</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dirty="0">
                          <a:effectLst/>
                        </a:rPr>
                        <a:t>4</a:t>
                      </a:r>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02937531"/>
                  </a:ext>
                </a:extLst>
              </a:tr>
              <a:tr h="229320">
                <a:tc>
                  <a:txBody>
                    <a:bodyPr/>
                    <a:lstStyle/>
                    <a:p>
                      <a:pPr algn="l" fontAlgn="b"/>
                      <a:r>
                        <a:rPr lang="es-ES" sz="1100" u="none" strike="noStrike" dirty="0">
                          <a:effectLst/>
                        </a:rPr>
                        <a:t>Artículo 711 Ley 8/2009 de financiación de la CRTVE</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9763442"/>
                  </a:ext>
                </a:extLst>
              </a:tr>
              <a:tr h="415069">
                <a:tc>
                  <a:txBody>
                    <a:bodyPr/>
                    <a:lstStyle/>
                    <a:p>
                      <a:pPr algn="l" fontAlgn="b"/>
                      <a:r>
                        <a:rPr lang="es-ES" sz="1100" u="none" strike="noStrike" dirty="0">
                          <a:effectLst/>
                        </a:rPr>
                        <a:t>Artículo 89.1 de la LGCA de la ley 3/20202</a:t>
                      </a:r>
                      <a:br>
                        <a:rPr lang="es-ES" sz="1100" u="none" strike="noStrike" dirty="0">
                          <a:effectLst/>
                        </a:rPr>
                      </a:br>
                      <a:r>
                        <a:rPr lang="es-ES" sz="1100" u="none" strike="noStrike" dirty="0">
                          <a:effectLst/>
                        </a:rPr>
                        <a:t> </a:t>
                      </a:r>
                      <a:r>
                        <a:rPr lang="es-ES" sz="1050" u="none" strike="noStrike" dirty="0">
                          <a:effectLst/>
                        </a:rPr>
                        <a:t>(</a:t>
                      </a:r>
                      <a:r>
                        <a:rPr lang="es-ES" sz="1050" b="0" i="1" u="none" strike="noStrike" kern="1200" baseline="0" dirty="0">
                          <a:solidFill>
                            <a:schemeClr val="dk1"/>
                          </a:solidFill>
                          <a:latin typeface="+mn-lt"/>
                          <a:ea typeface="+mn-ea"/>
                          <a:cs typeface="+mn-cs"/>
                        </a:rPr>
                        <a:t>Medidas para la protección de los usuarios y de los menores frente a determinados contenidos audiovisuales. Plataformas)</a:t>
                      </a:r>
                      <a:endParaRPr lang="es-E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dirty="0">
                          <a:effectLst/>
                        </a:rPr>
                        <a:t>1</a:t>
                      </a:r>
                      <a:endParaRPr lang="es-E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4455931"/>
                  </a:ext>
                </a:extLst>
              </a:tr>
              <a:tr h="229320">
                <a:tc>
                  <a:txBody>
                    <a:bodyPr/>
                    <a:lstStyle/>
                    <a:p>
                      <a:pPr algn="l" fontAlgn="b"/>
                      <a:r>
                        <a:rPr lang="es-ES" sz="1100" u="none" strike="noStrike" dirty="0">
                          <a:effectLst/>
                        </a:rPr>
                        <a:t>Consultas</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50012726"/>
                  </a:ext>
                </a:extLst>
              </a:tr>
              <a:tr h="229320">
                <a:tc>
                  <a:txBody>
                    <a:bodyPr/>
                    <a:lstStyle/>
                    <a:p>
                      <a:pPr algn="l" fontAlgn="b"/>
                      <a:r>
                        <a:rPr lang="es-ES" sz="1100" u="none" strike="noStrike" dirty="0">
                          <a:effectLst/>
                        </a:rPr>
                        <a:t>Exenciones de cómputo</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48</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3607058"/>
                  </a:ext>
                </a:extLst>
              </a:tr>
              <a:tr h="229320">
                <a:tc>
                  <a:txBody>
                    <a:bodyPr/>
                    <a:lstStyle/>
                    <a:p>
                      <a:pPr algn="l" fontAlgn="b"/>
                      <a:r>
                        <a:rPr lang="es-ES" sz="1100" u="none" strike="noStrike" dirty="0">
                          <a:effectLst/>
                        </a:rPr>
                        <a:t>Ley 7/2010 LGCA</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5</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5418880"/>
                  </a:ext>
                </a:extLst>
              </a:tr>
              <a:tr h="229320">
                <a:tc>
                  <a:txBody>
                    <a:bodyPr/>
                    <a:lstStyle/>
                    <a:p>
                      <a:pPr algn="l" fontAlgn="b"/>
                      <a:r>
                        <a:rPr lang="es-ES" sz="1100" u="none" strike="noStrike" dirty="0">
                          <a:effectLst/>
                        </a:rPr>
                        <a:t>Sancionadores </a:t>
                      </a:r>
                      <a:r>
                        <a:rPr lang="es-ES" sz="1100" u="none" strike="noStrike" dirty="0" err="1">
                          <a:effectLst/>
                        </a:rPr>
                        <a:t>FOEs</a:t>
                      </a:r>
                      <a:r>
                        <a:rPr lang="es-ES" sz="1100" u="none" strike="noStrike" dirty="0">
                          <a:effectLst/>
                        </a:rPr>
                        <a:t> (Artículo  5 de  la Ley 7/2010) Real Decreto 1652/2004, Real Decreto 988/2015</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3035829"/>
                  </a:ext>
                </a:extLst>
              </a:tr>
              <a:tr h="229320">
                <a:tc>
                  <a:txBody>
                    <a:bodyPr/>
                    <a:lstStyle/>
                    <a:p>
                      <a:pPr algn="l" fontAlgn="b"/>
                      <a:r>
                        <a:rPr lang="es-ES" sz="1100" u="none" strike="noStrike">
                          <a:effectLst/>
                        </a:rPr>
                        <a:t>Sancionadores FOEs (Artículo  5.3 de  la Ley 7/2010) Real Decreto 1652/2004, Real Decreto 988/2015</a:t>
                      </a:r>
                      <a:endParaRPr lang="es-E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26</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3061579"/>
                  </a:ext>
                </a:extLst>
              </a:tr>
              <a:tr h="229320">
                <a:tc>
                  <a:txBody>
                    <a:bodyPr/>
                    <a:lstStyle/>
                    <a:p>
                      <a:pPr algn="l" fontAlgn="b"/>
                      <a:r>
                        <a:rPr lang="es-ES" sz="1100" u="none" strike="noStrike" dirty="0">
                          <a:effectLst/>
                        </a:rPr>
                        <a:t>Solicitudes</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5</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4739932"/>
                  </a:ext>
                </a:extLst>
              </a:tr>
              <a:tr h="229320">
                <a:tc>
                  <a:txBody>
                    <a:bodyPr/>
                    <a:lstStyle/>
                    <a:p>
                      <a:pPr algn="l" fontAlgn="b"/>
                      <a:r>
                        <a:rPr lang="es-ES" sz="1100" u="none" strike="noStrike" dirty="0">
                          <a:effectLst/>
                        </a:rPr>
                        <a:t>Título VI de la Ley 13/2022, de 7 de julio, LGCA (Contenido inapropiado)</a:t>
                      </a:r>
                      <a:endParaRPr lang="es-E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S" sz="1100" u="none" strike="noStrike">
                          <a:effectLst/>
                        </a:rPr>
                        <a:t>2</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470150"/>
                  </a:ext>
                </a:extLst>
              </a:tr>
              <a:tr h="229320">
                <a:tc>
                  <a:txBody>
                    <a:bodyPr/>
                    <a:lstStyle/>
                    <a:p>
                      <a:pPr algn="l" fontAlgn="b"/>
                      <a:r>
                        <a:rPr lang="es-ES" sz="1100" b="0" i="0" u="none" strike="noStrike" dirty="0">
                          <a:solidFill>
                            <a:srgbClr val="000000"/>
                          </a:solidFill>
                          <a:effectLst/>
                          <a:latin typeface="Calibri" panose="020F0502020204030204" pitchFamily="34" charset="0"/>
                        </a:rPr>
                        <a:t>Otros</a:t>
                      </a:r>
                    </a:p>
                  </a:txBody>
                  <a:tcPr marL="9525" marR="9525" marT="9525"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4695635"/>
                  </a:ext>
                </a:extLst>
              </a:tr>
              <a:tr h="229320">
                <a:tc>
                  <a:txBody>
                    <a:bodyPr/>
                    <a:lstStyle/>
                    <a:p>
                      <a:pPr algn="l" fontAlgn="b"/>
                      <a:r>
                        <a:rPr lang="es-ES" sz="1100" b="1" u="none" strike="noStrike" dirty="0">
                          <a:effectLst/>
                        </a:rPr>
                        <a:t>Total general</a:t>
                      </a:r>
                      <a:endParaRPr lang="es-E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S" sz="1100" b="1" u="none" strike="noStrike" dirty="0">
                          <a:effectLst/>
                        </a:rPr>
                        <a:t>174</a:t>
                      </a:r>
                      <a:endParaRPr lang="es-E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90613055"/>
                  </a:ext>
                </a:extLst>
              </a:tr>
            </a:tbl>
          </a:graphicData>
        </a:graphic>
      </p:graphicFrame>
    </p:spTree>
    <p:extLst>
      <p:ext uri="{BB962C8B-B14F-4D97-AF65-F5344CB8AC3E}">
        <p14:creationId xmlns:p14="http://schemas.microsoft.com/office/powerpoint/2010/main" val="2905318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A5510-93DB-4DF1-92A3-78FA07E87DD6}"/>
              </a:ext>
            </a:extLst>
          </p:cNvPr>
          <p:cNvSpPr>
            <a:spLocks noGrp="1"/>
          </p:cNvSpPr>
          <p:nvPr>
            <p:ph type="title"/>
          </p:nvPr>
        </p:nvSpPr>
        <p:spPr/>
        <p:txBody>
          <a:bodyPr>
            <a:normAutofit fontScale="90000"/>
          </a:bodyPr>
          <a:lstStyle/>
          <a:p>
            <a:r>
              <a:rPr lang="es-ES" sz="4000" dirty="0"/>
              <a:t>Empaquetamiento de servicios finales </a:t>
            </a:r>
            <a:br>
              <a:rPr lang="es-ES" sz="4000" dirty="0"/>
            </a:br>
            <a:r>
              <a:rPr lang="es-ES" sz="4000" dirty="0"/>
              <a:t>CNMC</a:t>
            </a:r>
            <a:r>
              <a:rPr lang="es-ES" sz="4000" baseline="0" dirty="0"/>
              <a:t> data 01/01/2022</a:t>
            </a:r>
            <a:br>
              <a:rPr lang="es-ES" dirty="0"/>
            </a:br>
            <a:endParaRPr lang="es-ES" dirty="0"/>
          </a:p>
        </p:txBody>
      </p:sp>
      <p:graphicFrame>
        <p:nvGraphicFramePr>
          <p:cNvPr id="4" name="Gráfico 3">
            <a:extLst>
              <a:ext uri="{FF2B5EF4-FFF2-40B4-BE49-F238E27FC236}">
                <a16:creationId xmlns:a16="http://schemas.microsoft.com/office/drawing/2014/main" id="{57A6773A-FED7-4434-BA8E-74A08EE6E4B9}"/>
              </a:ext>
            </a:extLst>
          </p:cNvPr>
          <p:cNvGraphicFramePr/>
          <p:nvPr>
            <p:extLst>
              <p:ext uri="{D42A27DB-BD31-4B8C-83A1-F6EECF244321}">
                <p14:modId xmlns:p14="http://schemas.microsoft.com/office/powerpoint/2010/main" val="2734974032"/>
              </p:ext>
            </p:extLst>
          </p:nvPr>
        </p:nvGraphicFramePr>
        <p:xfrm>
          <a:off x="1371599" y="1173479"/>
          <a:ext cx="9114184" cy="5863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4807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04D86-0EB7-49A7-9CD8-3D0E26A7F3B3}"/>
              </a:ext>
            </a:extLst>
          </p:cNvPr>
          <p:cNvSpPr>
            <a:spLocks noGrp="1"/>
          </p:cNvSpPr>
          <p:nvPr>
            <p:ph type="title"/>
          </p:nvPr>
        </p:nvSpPr>
        <p:spPr/>
        <p:txBody>
          <a:bodyPr/>
          <a:lstStyle/>
          <a:p>
            <a:r>
              <a:rPr lang="es-ES" dirty="0"/>
              <a:t>Sancionadores </a:t>
            </a:r>
          </a:p>
        </p:txBody>
      </p:sp>
      <p:sp>
        <p:nvSpPr>
          <p:cNvPr id="6" name="Marcador de contenido 5">
            <a:extLst>
              <a:ext uri="{FF2B5EF4-FFF2-40B4-BE49-F238E27FC236}">
                <a16:creationId xmlns:a16="http://schemas.microsoft.com/office/drawing/2014/main" id="{79C6406D-4559-4A22-BC1C-6B4BA27778CC}"/>
              </a:ext>
            </a:extLst>
          </p:cNvPr>
          <p:cNvSpPr>
            <a:spLocks noGrp="1"/>
          </p:cNvSpPr>
          <p:nvPr>
            <p:ph idx="1"/>
          </p:nvPr>
        </p:nvSpPr>
        <p:spPr>
          <a:xfrm>
            <a:off x="838200" y="1846555"/>
            <a:ext cx="10515599" cy="4330408"/>
          </a:xfrm>
        </p:spPr>
        <p:txBody>
          <a:bodyPr>
            <a:normAutofit lnSpcReduction="10000"/>
          </a:bodyPr>
          <a:lstStyle/>
          <a:p>
            <a:pPr marL="1120140" indent="0" algn="just">
              <a:lnSpc>
                <a:spcPct val="107000"/>
              </a:lnSpc>
              <a:spcAft>
                <a:spcPts val="800"/>
              </a:spcAft>
              <a:buNone/>
            </a:pPr>
            <a:r>
              <a:rPr lang="es-E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Expediente CNMC: S/0436/12 DTS DISTRIBUIDORA DE TV DIGITAL </a:t>
            </a:r>
            <a:endParaRPr lang="es-ES" sz="2400" dirty="0">
              <a:effectLst/>
              <a:latin typeface="Calibri" panose="020F0502020204030204" pitchFamily="34" charset="0"/>
              <a:ea typeface="Calibri" panose="020F0502020204030204" pitchFamily="34" charset="0"/>
              <a:cs typeface="Arial" panose="020B0604020202020204" pitchFamily="34" charset="0"/>
            </a:endParaRPr>
          </a:p>
          <a:p>
            <a:r>
              <a:rPr lang="es-ES" sz="2400" dirty="0">
                <a:solidFill>
                  <a:srgbClr val="000000"/>
                </a:solidFill>
                <a:latin typeface="Calibri" panose="020F0502020204030204" pitchFamily="34" charset="0"/>
                <a:cs typeface="Calibri" panose="020F0502020204030204" pitchFamily="34" charset="0"/>
              </a:rPr>
              <a:t>Infracción del artículo 1 de la Ley 15/2007, de 3 de julio, de Defensa de la Competencia así como del artículo 101 del </a:t>
            </a:r>
            <a:r>
              <a:rPr lang="es-ES" sz="2400" dirty="0" err="1">
                <a:solidFill>
                  <a:srgbClr val="000000"/>
                </a:solidFill>
                <a:latin typeface="Calibri" panose="020F0502020204030204" pitchFamily="34" charset="0"/>
                <a:cs typeface="Calibri" panose="020F0502020204030204" pitchFamily="34" charset="0"/>
              </a:rPr>
              <a:t>TratadoTFU</a:t>
            </a:r>
            <a:r>
              <a:rPr lang="es-ES" sz="2400" dirty="0">
                <a:solidFill>
                  <a:srgbClr val="000000"/>
                </a:solidFill>
                <a:latin typeface="Calibri" panose="020F0502020204030204" pitchFamily="34" charset="0"/>
                <a:cs typeface="Calibri" panose="020F0502020204030204" pitchFamily="34" charset="0"/>
              </a:rPr>
              <a:t> , consistente en la </a:t>
            </a:r>
            <a:r>
              <a:rPr lang="es-ES" sz="2400" b="1" dirty="0">
                <a:solidFill>
                  <a:srgbClr val="000000"/>
                </a:solidFill>
                <a:latin typeface="Calibri" panose="020F0502020204030204" pitchFamily="34" charset="0"/>
                <a:cs typeface="Calibri" panose="020F0502020204030204" pitchFamily="34" charset="0"/>
              </a:rPr>
              <a:t>actuación concertada de DTS y TESAU en  los mercados de adquisición, reventa y explotación de derechos audiovisuales de competiciones regulares de fútbol para las temporadas 2012/2013 a 2014/2015</a:t>
            </a:r>
            <a:r>
              <a:rPr lang="es-ES" sz="2400" dirty="0">
                <a:solidFill>
                  <a:srgbClr val="000000"/>
                </a:solidFill>
                <a:latin typeface="Calibri" panose="020F0502020204030204" pitchFamily="34" charset="0"/>
                <a:cs typeface="Calibri" panose="020F0502020204030204" pitchFamily="34" charset="0"/>
              </a:rPr>
              <a:t>, que tiene por objeto y efecto distorsionar la competencia efectiva en los distintos mercados afectados.</a:t>
            </a:r>
          </a:p>
          <a:p>
            <a:endParaRPr lang="es-ES" sz="2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a:p>
            <a:endParaRPr lang="es-ES" sz="2400" b="1" dirty="0">
              <a:solidFill>
                <a:srgbClr val="000000"/>
              </a:solidFill>
              <a:latin typeface="Calibri" panose="020F0502020204030204" pitchFamily="34" charset="0"/>
              <a:ea typeface="Calibri" panose="020F0502020204030204" pitchFamily="34" charset="0"/>
              <a:cs typeface="Arial" panose="020B0604020202020204" pitchFamily="34" charset="0"/>
            </a:endParaRPr>
          </a:p>
          <a:p>
            <a:endParaRPr lang="es-ES"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r">
              <a:buNone/>
            </a:pPr>
            <a:r>
              <a:rPr lang="es-ES" sz="1500" b="1" dirty="0">
                <a:solidFill>
                  <a:srgbClr val="000000"/>
                </a:solidFill>
                <a:latin typeface="Calibri" panose="020F0502020204030204" pitchFamily="34" charset="0"/>
                <a:ea typeface="Calibri" panose="020F0502020204030204" pitchFamily="34" charset="0"/>
                <a:cs typeface="Calibri" panose="020F0502020204030204" pitchFamily="34" charset="0"/>
              </a:rPr>
              <a:t>Confirmada en las Sentencias de la Audiencia Nacional (Sala de lo Contencioso Administrativo, Sección 6ª) de 23 y 27 de diciembre de 2021</a:t>
            </a:r>
            <a:r>
              <a:rPr lang="es-ES" sz="1500" dirty="0">
                <a:solidFill>
                  <a:srgbClr val="000000"/>
                </a:solidFill>
                <a:latin typeface="Calibri" panose="020F0502020204030204" pitchFamily="34" charset="0"/>
                <a:ea typeface="Calibri" panose="020F0502020204030204" pitchFamily="34" charset="0"/>
                <a:cs typeface="Calibri" panose="020F0502020204030204" pitchFamily="34" charset="0"/>
              </a:rPr>
              <a:t>, por las que se </a:t>
            </a:r>
            <a:r>
              <a:rPr lang="es-ES" sz="1500" b="1" dirty="0">
                <a:solidFill>
                  <a:srgbClr val="000000"/>
                </a:solidFill>
                <a:latin typeface="Calibri" panose="020F0502020204030204" pitchFamily="34" charset="0"/>
                <a:ea typeface="Calibri" panose="020F0502020204030204" pitchFamily="34" charset="0"/>
                <a:cs typeface="Calibri" panose="020F0502020204030204" pitchFamily="34" charset="0"/>
              </a:rPr>
              <a:t>desestiman </a:t>
            </a:r>
            <a:r>
              <a:rPr lang="es-ES" sz="1500" dirty="0">
                <a:solidFill>
                  <a:srgbClr val="000000"/>
                </a:solidFill>
                <a:latin typeface="Calibri" panose="020F0502020204030204" pitchFamily="34" charset="0"/>
                <a:ea typeface="Calibri" panose="020F0502020204030204" pitchFamily="34" charset="0"/>
                <a:cs typeface="Calibri" panose="020F0502020204030204" pitchFamily="34" charset="0"/>
              </a:rPr>
              <a:t>respectivamente sendos recursos contencioso-administrativos</a:t>
            </a:r>
            <a:endParaRPr lang="es-ES" sz="1500" dirty="0"/>
          </a:p>
        </p:txBody>
      </p:sp>
    </p:spTree>
    <p:extLst>
      <p:ext uri="{BB962C8B-B14F-4D97-AF65-F5344CB8AC3E}">
        <p14:creationId xmlns:p14="http://schemas.microsoft.com/office/powerpoint/2010/main" val="3929495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8C206B-7D7F-BF55-3675-790ABEC5C027}"/>
              </a:ext>
            </a:extLst>
          </p:cNvPr>
          <p:cNvSpPr>
            <a:spLocks noGrp="1"/>
          </p:cNvSpPr>
          <p:nvPr>
            <p:ph type="title"/>
          </p:nvPr>
        </p:nvSpPr>
        <p:spPr>
          <a:xfrm>
            <a:off x="838200" y="365125"/>
            <a:ext cx="11196782" cy="1325563"/>
          </a:xfrm>
        </p:spPr>
        <p:txBody>
          <a:bodyPr/>
          <a:lstStyle/>
          <a:p>
            <a:r>
              <a:rPr lang="es-ES" sz="4400" dirty="0"/>
              <a:t>Empaquetamiento de servicios finales </a:t>
            </a:r>
            <a:br>
              <a:rPr lang="es-ES" sz="4400" dirty="0"/>
            </a:br>
            <a:r>
              <a:rPr lang="es-ES" sz="4400" dirty="0"/>
              <a:t>CNMC</a:t>
            </a:r>
            <a:r>
              <a:rPr lang="es-ES" sz="4400" baseline="0" dirty="0"/>
              <a:t> data 01/01/2024</a:t>
            </a:r>
            <a:endParaRPr lang="es-ES" dirty="0"/>
          </a:p>
        </p:txBody>
      </p:sp>
      <p:graphicFrame>
        <p:nvGraphicFramePr>
          <p:cNvPr id="4" name="Marcador de contenido 3">
            <a:extLst>
              <a:ext uri="{FF2B5EF4-FFF2-40B4-BE49-F238E27FC236}">
                <a16:creationId xmlns:a16="http://schemas.microsoft.com/office/drawing/2014/main" id="{6AB22AC9-9C2E-3C09-FCD6-5A754C6C59CD}"/>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5952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F071AAD-D39F-574F-7B66-7B86DC4C931E}"/>
              </a:ext>
            </a:extLst>
          </p:cNvPr>
          <p:cNvSpPr>
            <a:spLocks noGrp="1"/>
          </p:cNvSpPr>
          <p:nvPr>
            <p:ph idx="1"/>
          </p:nvPr>
        </p:nvSpPr>
        <p:spPr/>
        <p:txBody>
          <a:bodyPr/>
          <a:lstStyle/>
          <a:p>
            <a:endParaRPr lang="es-ES"/>
          </a:p>
        </p:txBody>
      </p:sp>
      <p:sp>
        <p:nvSpPr>
          <p:cNvPr id="5" name="Título 1">
            <a:extLst>
              <a:ext uri="{FF2B5EF4-FFF2-40B4-BE49-F238E27FC236}">
                <a16:creationId xmlns:a16="http://schemas.microsoft.com/office/drawing/2014/main" id="{D590036E-CC4D-7C5E-A6ED-DCCE7A4CABAD}"/>
              </a:ext>
            </a:extLst>
          </p:cNvPr>
          <p:cNvSpPr>
            <a:spLocks noGrp="1"/>
          </p:cNvSpPr>
          <p:nvPr>
            <p:ph type="title"/>
          </p:nvPr>
        </p:nvSpPr>
        <p:spPr>
          <a:xfrm>
            <a:off x="838200" y="365125"/>
            <a:ext cx="10515600" cy="1325563"/>
          </a:xfrm>
        </p:spPr>
        <p:txBody>
          <a:bodyPr/>
          <a:lstStyle/>
          <a:p>
            <a:r>
              <a:rPr lang="es-ES" dirty="0"/>
              <a:t>Ingresos Contenidos Audiovisuales</a:t>
            </a:r>
            <a:br>
              <a:rPr lang="es-ES" dirty="0"/>
            </a:br>
            <a:r>
              <a:rPr lang="es-ES" sz="4400" dirty="0"/>
              <a:t>CNMC</a:t>
            </a:r>
            <a:r>
              <a:rPr lang="es-ES" sz="4400" baseline="0" dirty="0"/>
              <a:t> data 01/01/2024</a:t>
            </a:r>
            <a:endParaRPr lang="es-ES" dirty="0"/>
          </a:p>
        </p:txBody>
      </p:sp>
      <p:graphicFrame>
        <p:nvGraphicFramePr>
          <p:cNvPr id="2" name="Gráfico 1">
            <a:extLst>
              <a:ext uri="{FF2B5EF4-FFF2-40B4-BE49-F238E27FC236}">
                <a16:creationId xmlns:a16="http://schemas.microsoft.com/office/drawing/2014/main" id="{C593205F-73BB-9797-CB6E-171486B5E320}"/>
              </a:ext>
            </a:extLst>
          </p:cNvPr>
          <p:cNvGraphicFramePr>
            <a:graphicFrameLocks/>
          </p:cNvGraphicFramePr>
          <p:nvPr/>
        </p:nvGraphicFramePr>
        <p:xfrm>
          <a:off x="940593" y="2108994"/>
          <a:ext cx="10310813"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89960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D87457-7123-AE85-004A-D209A0C2148B}"/>
              </a:ext>
            </a:extLst>
          </p:cNvPr>
          <p:cNvSpPr>
            <a:spLocks noGrp="1"/>
          </p:cNvSpPr>
          <p:nvPr>
            <p:ph type="title"/>
          </p:nvPr>
        </p:nvSpPr>
        <p:spPr/>
        <p:txBody>
          <a:bodyPr/>
          <a:lstStyle/>
          <a:p>
            <a:r>
              <a:rPr lang="es-ES" dirty="0"/>
              <a:t>Ingresos plataformas </a:t>
            </a:r>
            <a:r>
              <a:rPr lang="es-ES" dirty="0" err="1"/>
              <a:t>streaming</a:t>
            </a:r>
            <a:endParaRPr lang="es-ES" dirty="0"/>
          </a:p>
        </p:txBody>
      </p:sp>
      <p:sp>
        <p:nvSpPr>
          <p:cNvPr id="3" name="Marcador de contenido 2">
            <a:extLst>
              <a:ext uri="{FF2B5EF4-FFF2-40B4-BE49-F238E27FC236}">
                <a16:creationId xmlns:a16="http://schemas.microsoft.com/office/drawing/2014/main" id="{2C00E6C9-A829-8071-4B3C-9AD82A74AFEE}"/>
              </a:ext>
            </a:extLst>
          </p:cNvPr>
          <p:cNvSpPr>
            <a:spLocks noGrp="1"/>
          </p:cNvSpPr>
          <p:nvPr>
            <p:ph idx="1"/>
          </p:nvPr>
        </p:nvSpPr>
        <p:spPr/>
        <p:txBody>
          <a:bodyPr/>
          <a:lstStyle/>
          <a:p>
            <a:r>
              <a:rPr lang="es-ES" dirty="0"/>
              <a:t>Netflix</a:t>
            </a:r>
          </a:p>
          <a:p>
            <a:pPr lvl="1"/>
            <a:r>
              <a:rPr lang="es-ES" dirty="0"/>
              <a:t>2022: </a:t>
            </a:r>
          </a:p>
          <a:p>
            <a:pPr lvl="1"/>
            <a:r>
              <a:rPr lang="es-ES" dirty="0"/>
              <a:t>2023:</a:t>
            </a:r>
          </a:p>
          <a:p>
            <a:pPr marL="457200" lvl="1" indent="0">
              <a:buNone/>
            </a:pPr>
            <a:endParaRPr lang="es-ES" dirty="0"/>
          </a:p>
          <a:p>
            <a:r>
              <a:rPr lang="es-ES" dirty="0"/>
              <a:t>Datos estarán disponibles en 2024 debido a la obligación de financiación de obra europea.</a:t>
            </a:r>
          </a:p>
        </p:txBody>
      </p:sp>
    </p:spTree>
    <p:extLst>
      <p:ext uri="{BB962C8B-B14F-4D97-AF65-F5344CB8AC3E}">
        <p14:creationId xmlns:p14="http://schemas.microsoft.com/office/powerpoint/2010/main" val="8432352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9A29E-409D-1E5B-224E-255541407601}"/>
              </a:ext>
            </a:extLst>
          </p:cNvPr>
          <p:cNvSpPr>
            <a:spLocks noGrp="1"/>
          </p:cNvSpPr>
          <p:nvPr>
            <p:ph type="title"/>
          </p:nvPr>
        </p:nvSpPr>
        <p:spPr/>
        <p:txBody>
          <a:bodyPr/>
          <a:lstStyle/>
          <a:p>
            <a:r>
              <a:rPr lang="es-ES" dirty="0"/>
              <a:t>¿El fin de una era?</a:t>
            </a:r>
          </a:p>
        </p:txBody>
      </p:sp>
      <p:sp>
        <p:nvSpPr>
          <p:cNvPr id="3" name="Marcador de contenido 2">
            <a:extLst>
              <a:ext uri="{FF2B5EF4-FFF2-40B4-BE49-F238E27FC236}">
                <a16:creationId xmlns:a16="http://schemas.microsoft.com/office/drawing/2014/main" id="{85BF14A1-D32B-6ADE-682A-BE3C0ECD5BC5}"/>
              </a:ext>
            </a:extLst>
          </p:cNvPr>
          <p:cNvSpPr>
            <a:spLocks noGrp="1"/>
          </p:cNvSpPr>
          <p:nvPr>
            <p:ph idx="1"/>
          </p:nvPr>
        </p:nvSpPr>
        <p:spPr/>
        <p:txBody>
          <a:bodyPr/>
          <a:lstStyle/>
          <a:p>
            <a:endParaRPr lang="es-ES" dirty="0"/>
          </a:p>
          <a:p>
            <a:r>
              <a:rPr lang="es-ES" dirty="0"/>
              <a:t>Batalla por la atención </a:t>
            </a:r>
          </a:p>
          <a:p>
            <a:endParaRPr lang="es-ES" dirty="0"/>
          </a:p>
          <a:p>
            <a:endParaRPr lang="es-ES" dirty="0"/>
          </a:p>
          <a:p>
            <a:r>
              <a:rPr lang="es-ES" dirty="0"/>
              <a:t>https://www.epdata.es/datos/uso-tecnologia-ninos-graficos/462</a:t>
            </a:r>
          </a:p>
        </p:txBody>
      </p:sp>
    </p:spTree>
    <p:extLst>
      <p:ext uri="{BB962C8B-B14F-4D97-AF65-F5344CB8AC3E}">
        <p14:creationId xmlns:p14="http://schemas.microsoft.com/office/powerpoint/2010/main" val="1086918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B25B68-69FD-48E1-AA1A-F00CD9F0AFF3}"/>
              </a:ext>
            </a:extLst>
          </p:cNvPr>
          <p:cNvSpPr>
            <a:spLocks noGrp="1"/>
          </p:cNvSpPr>
          <p:nvPr>
            <p:ph type="title"/>
          </p:nvPr>
        </p:nvSpPr>
        <p:spPr>
          <a:xfrm>
            <a:off x="838200" y="525381"/>
            <a:ext cx="10515600" cy="1325563"/>
          </a:xfrm>
        </p:spPr>
        <p:txBody>
          <a:bodyPr/>
          <a:lstStyle/>
          <a:p>
            <a:r>
              <a:rPr lang="es-ES" b="1" dirty="0"/>
              <a:t>INFORMES</a:t>
            </a:r>
          </a:p>
        </p:txBody>
      </p:sp>
      <p:sp>
        <p:nvSpPr>
          <p:cNvPr id="3" name="Marcador de contenido 2">
            <a:extLst>
              <a:ext uri="{FF2B5EF4-FFF2-40B4-BE49-F238E27FC236}">
                <a16:creationId xmlns:a16="http://schemas.microsoft.com/office/drawing/2014/main" id="{9D5193C3-DB35-4669-AD13-9FDD23E935C3}"/>
              </a:ext>
            </a:extLst>
          </p:cNvPr>
          <p:cNvSpPr>
            <a:spLocks noGrp="1"/>
          </p:cNvSpPr>
          <p:nvPr>
            <p:ph idx="1"/>
          </p:nvPr>
        </p:nvSpPr>
        <p:spPr>
          <a:xfrm>
            <a:off x="838200" y="3277353"/>
            <a:ext cx="10515600" cy="663051"/>
          </a:xfrm>
        </p:spPr>
        <p:txBody>
          <a:bodyPr>
            <a:noAutofit/>
          </a:bodyPr>
          <a:lstStyle/>
          <a:p>
            <a:pPr marL="0" indent="0" algn="ctr">
              <a:buNone/>
            </a:pPr>
            <a:r>
              <a:rPr lang="es-ES" sz="4400" dirty="0"/>
              <a:t>[Para ir terminado: más futbol]</a:t>
            </a:r>
          </a:p>
        </p:txBody>
      </p:sp>
    </p:spTree>
    <p:extLst>
      <p:ext uri="{BB962C8B-B14F-4D97-AF65-F5344CB8AC3E}">
        <p14:creationId xmlns:p14="http://schemas.microsoft.com/office/powerpoint/2010/main" val="24000369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C79D2-FF03-4B7D-86AB-3DD8497DF52F}"/>
              </a:ext>
            </a:extLst>
          </p:cNvPr>
          <p:cNvSpPr>
            <a:spLocks noGrp="1"/>
          </p:cNvSpPr>
          <p:nvPr>
            <p:ph type="title"/>
          </p:nvPr>
        </p:nvSpPr>
        <p:spPr/>
        <p:txBody>
          <a:bodyPr/>
          <a:lstStyle/>
          <a:p>
            <a:r>
              <a:rPr lang="es-ES" dirty="0"/>
              <a:t>Situación Previa al RDL 5/2015</a:t>
            </a:r>
          </a:p>
        </p:txBody>
      </p:sp>
      <p:sp>
        <p:nvSpPr>
          <p:cNvPr id="4" name="Marcador de contenido 2">
            <a:extLst>
              <a:ext uri="{FF2B5EF4-FFF2-40B4-BE49-F238E27FC236}">
                <a16:creationId xmlns:a16="http://schemas.microsoft.com/office/drawing/2014/main" id="{7C447C95-0C21-44CA-A52E-C648A3C56BAF}"/>
              </a:ext>
            </a:extLst>
          </p:cNvPr>
          <p:cNvSpPr>
            <a:spLocks noGrp="1"/>
          </p:cNvSpPr>
          <p:nvPr>
            <p:ph idx="1"/>
          </p:nvPr>
        </p:nvSpPr>
        <p:spPr>
          <a:xfrm>
            <a:off x="838200" y="1825625"/>
            <a:ext cx="10515600" cy="4351338"/>
          </a:xfrm>
        </p:spPr>
        <p:txBody>
          <a:bodyPr>
            <a:normAutofit/>
          </a:bodyPr>
          <a:lstStyle/>
          <a:p>
            <a:pPr marL="114300" indent="0" algn="just" eaLnBrk="0">
              <a:spcAft>
                <a:spcPts val="850"/>
              </a:spcAft>
              <a:buNone/>
            </a:pPr>
            <a:r>
              <a:rPr lang="es-ES" sz="1900" i="1" dirty="0">
                <a:solidFill>
                  <a:srgbClr val="000000"/>
                </a:solidFill>
              </a:rPr>
              <a:t>Real Decreto-ley 5/2015</a:t>
            </a:r>
            <a:r>
              <a:rPr lang="es-ES" sz="1900" i="1" dirty="0">
                <a:solidFill>
                  <a:srgbClr val="00B050"/>
                </a:solidFill>
              </a:rPr>
              <a:t>,</a:t>
            </a:r>
            <a:r>
              <a:rPr lang="es-ES" sz="1900" i="1" dirty="0">
                <a:solidFill>
                  <a:srgbClr val="000000"/>
                </a:solidFill>
              </a:rPr>
              <a:t> de 30 abril, de medidas urgentes en relación con la comercialización de los derechos de explotación de contenidos audiovisuales de las competiciones de futbol profesional: </a:t>
            </a:r>
          </a:p>
          <a:p>
            <a:pPr marL="114300" indent="0" algn="just" eaLnBrk="0">
              <a:spcAft>
                <a:spcPts val="850"/>
              </a:spcAft>
              <a:buNone/>
            </a:pPr>
            <a:r>
              <a:rPr lang="es-ES" sz="1800" dirty="0">
                <a:solidFill>
                  <a:srgbClr val="000000"/>
                </a:solidFill>
              </a:rPr>
              <a:t>Supone por primera vez en España, la regulación de la comercialización de estos derechos, obligando “</a:t>
            </a:r>
            <a:r>
              <a:rPr lang="es-ES" sz="1800" dirty="0" err="1">
                <a:solidFill>
                  <a:srgbClr val="000000"/>
                </a:solidFill>
              </a:rPr>
              <a:t>exlege</a:t>
            </a:r>
            <a:r>
              <a:rPr lang="es-ES" sz="1800" dirty="0">
                <a:solidFill>
                  <a:srgbClr val="000000"/>
                </a:solidFill>
              </a:rPr>
              <a:t>” a la cesión de los derechos de sus titulares a favor de las entidades organizadoras para su comercialización conjunta. </a:t>
            </a:r>
          </a:p>
          <a:p>
            <a:pPr marL="114300" indent="0" algn="just" eaLnBrk="0">
              <a:spcAft>
                <a:spcPts val="850"/>
              </a:spcAft>
              <a:buNone/>
            </a:pPr>
            <a:r>
              <a:rPr lang="es-ES" sz="2000" b="1" i="1" u="sng" dirty="0">
                <a:solidFill>
                  <a:srgbClr val="000000"/>
                </a:solidFill>
              </a:rPr>
              <a:t>I. CONSIDERACIONES GENERALES</a:t>
            </a:r>
          </a:p>
          <a:p>
            <a:pPr marL="571500" indent="-457200" algn="just" eaLnBrk="0">
              <a:spcAft>
                <a:spcPts val="850"/>
              </a:spcAft>
            </a:pPr>
            <a:r>
              <a:rPr lang="es-ES" sz="1900" dirty="0">
                <a:solidFill>
                  <a:srgbClr val="000000"/>
                </a:solidFill>
              </a:rPr>
              <a:t>¿Qué entendemos por derechos </a:t>
            </a:r>
            <a:r>
              <a:rPr lang="es-ES" sz="1900" dirty="0">
                <a:solidFill>
                  <a:schemeClr val="tx1"/>
                </a:solidFill>
              </a:rPr>
              <a:t>audiovisuales de competiciones? </a:t>
            </a:r>
          </a:p>
          <a:p>
            <a:pPr marL="114300" indent="0" algn="just" eaLnBrk="0">
              <a:spcAft>
                <a:spcPts val="850"/>
              </a:spcAft>
              <a:buNone/>
            </a:pPr>
            <a:r>
              <a:rPr lang="es-ES" sz="1800" dirty="0">
                <a:solidFill>
                  <a:srgbClr val="000000"/>
                </a:solidFill>
              </a:rPr>
              <a:t>Derechos cuyo objeto es la explotación audiovisual de un evento deportivo y que incluyen la producción y grabación del mismo, así como la comunicación pública, </a:t>
            </a:r>
            <a:r>
              <a:rPr lang="es-ES" sz="1800" dirty="0">
                <a:solidFill>
                  <a:schemeClr val="tx1"/>
                </a:solidFill>
              </a:rPr>
              <a:t>que engloba la emisión </a:t>
            </a:r>
            <a:r>
              <a:rPr lang="es-ES" sz="1800" dirty="0">
                <a:solidFill>
                  <a:srgbClr val="000000"/>
                </a:solidFill>
              </a:rPr>
              <a:t>y retransmisión.</a:t>
            </a:r>
          </a:p>
          <a:p>
            <a:pPr marL="114300" indent="0" algn="just" eaLnBrk="0">
              <a:spcAft>
                <a:spcPts val="850"/>
              </a:spcAft>
              <a:buNone/>
            </a:pPr>
            <a:r>
              <a:rPr lang="es-ES" sz="1800" dirty="0">
                <a:solidFill>
                  <a:srgbClr val="000000"/>
                </a:solidFill>
              </a:rPr>
              <a:t>Actualmente los contenidos audiovisuales en el futbol van más allá de las retransmisiones en directo o en diferido de los encuentros: resúmenes, entrevistas, debates</a:t>
            </a:r>
            <a:r>
              <a:rPr lang="es-ES" sz="1800" dirty="0">
                <a:solidFill>
                  <a:srgbClr val="00B050"/>
                </a:solidFill>
              </a:rPr>
              <a:t>,</a:t>
            </a:r>
            <a:r>
              <a:rPr lang="es-ES" sz="1800" dirty="0">
                <a:solidFill>
                  <a:srgbClr val="000000"/>
                </a:solidFill>
              </a:rPr>
              <a:t> etc.</a:t>
            </a:r>
          </a:p>
          <a:p>
            <a:pPr marL="990600" lvl="1" indent="-533400" eaLnBrk="0">
              <a:spcAft>
                <a:spcPts val="1138"/>
              </a:spcAft>
              <a:buSzPct val="75000"/>
              <a:buFont typeface="Symbol" charset="0"/>
              <a:buChar char=""/>
            </a:pPr>
            <a:endParaRPr lang="es-ES" dirty="0">
              <a:solidFill>
                <a:srgbClr val="000000"/>
              </a:solidFill>
            </a:endParaRPr>
          </a:p>
          <a:p>
            <a:pPr marL="0" indent="0">
              <a:buNone/>
            </a:pPr>
            <a:endParaRPr lang="es-ES" dirty="0"/>
          </a:p>
        </p:txBody>
      </p:sp>
    </p:spTree>
    <p:extLst>
      <p:ext uri="{BB962C8B-B14F-4D97-AF65-F5344CB8AC3E}">
        <p14:creationId xmlns:p14="http://schemas.microsoft.com/office/powerpoint/2010/main" val="507343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F7016D4A-893C-4849-965C-042829BD9105}"/>
              </a:ext>
            </a:extLst>
          </p:cNvPr>
          <p:cNvSpPr txBox="1">
            <a:spLocks/>
          </p:cNvSpPr>
          <p:nvPr/>
        </p:nvSpPr>
        <p:spPr>
          <a:xfrm>
            <a:off x="1047565" y="1825625"/>
            <a:ext cx="8430839" cy="45418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800" dirty="0"/>
              <a:t>¿</a:t>
            </a:r>
            <a:r>
              <a:rPr lang="es-ES" sz="1900" dirty="0"/>
              <a:t>Cuáles Era  los </a:t>
            </a:r>
            <a:r>
              <a:rPr lang="es-ES" sz="1900" i="1" dirty="0"/>
              <a:t>Sistemas de comercialización de los derechos</a:t>
            </a:r>
            <a:r>
              <a:rPr lang="es-ES" sz="1900" dirty="0"/>
              <a:t>?</a:t>
            </a:r>
          </a:p>
          <a:p>
            <a:pPr algn="just">
              <a:buFont typeface="+mj-lt"/>
              <a:buAutoNum type="arabicPeriod"/>
            </a:pPr>
            <a:r>
              <a:rPr lang="es-ES" sz="1800" dirty="0"/>
              <a:t>Negociación individual por el club de futbol propietario del estadio donde se disputa el encuentro (derecho de arena).</a:t>
            </a:r>
          </a:p>
          <a:p>
            <a:pPr algn="just">
              <a:buFont typeface="+mj-lt"/>
              <a:buAutoNum type="arabicPeriod"/>
            </a:pPr>
            <a:r>
              <a:rPr lang="es-ES" sz="1800" dirty="0"/>
              <a:t>Negociación entre los clubes participantes en el evento o partido (derecho de oposición)</a:t>
            </a:r>
          </a:p>
          <a:p>
            <a:pPr algn="just">
              <a:buFont typeface="+mj-lt"/>
              <a:buAutoNum type="arabicPeriod"/>
            </a:pPr>
            <a:r>
              <a:rPr lang="es-ES" sz="1800" dirty="0"/>
              <a:t>Negociación centralizada a través del organizador de la competición: la Federación o la Liga Profesional.</a:t>
            </a:r>
          </a:p>
          <a:p>
            <a:pPr marL="0" indent="0">
              <a:buFont typeface="Arial" panose="020B0604020202020204" pitchFamily="34" charset="0"/>
              <a:buNone/>
            </a:pPr>
            <a:r>
              <a:rPr lang="es-ES" sz="1800" dirty="0"/>
              <a:t>¿</a:t>
            </a:r>
            <a:r>
              <a:rPr lang="es-ES" sz="1900" dirty="0"/>
              <a:t>Quienes son los actores en el MERCADO?</a:t>
            </a:r>
          </a:p>
          <a:p>
            <a:pPr lvl="1"/>
            <a:r>
              <a:rPr lang="es-ES" sz="2000" dirty="0"/>
              <a:t>Los clubes o sociedades anónimas deportivas </a:t>
            </a:r>
          </a:p>
          <a:p>
            <a:pPr lvl="1"/>
            <a:r>
              <a:rPr lang="es-ES" sz="2000" dirty="0"/>
              <a:t>La Federación Española de Futbol</a:t>
            </a:r>
          </a:p>
          <a:p>
            <a:pPr lvl="1"/>
            <a:r>
              <a:rPr lang="es-ES" sz="2000" dirty="0"/>
              <a:t>La Liga Española de Futbol Profesional</a:t>
            </a:r>
          </a:p>
          <a:p>
            <a:pPr lvl="1"/>
            <a:r>
              <a:rPr lang="es-ES" sz="2000" b="1" dirty="0"/>
              <a:t>Los operadores audiovisuales</a:t>
            </a:r>
          </a:p>
          <a:p>
            <a:endParaRPr lang="es-ES" sz="2000" dirty="0"/>
          </a:p>
        </p:txBody>
      </p:sp>
      <p:sp>
        <p:nvSpPr>
          <p:cNvPr id="5" name="Título 1">
            <a:extLst>
              <a:ext uri="{FF2B5EF4-FFF2-40B4-BE49-F238E27FC236}">
                <a16:creationId xmlns:a16="http://schemas.microsoft.com/office/drawing/2014/main" id="{BBD4F832-7929-4738-AAF7-923095216E48}"/>
              </a:ext>
            </a:extLst>
          </p:cNvPr>
          <p:cNvSpPr>
            <a:spLocks noGrp="1"/>
          </p:cNvSpPr>
          <p:nvPr>
            <p:ph type="title"/>
          </p:nvPr>
        </p:nvSpPr>
        <p:spPr>
          <a:xfrm>
            <a:off x="838200" y="365125"/>
            <a:ext cx="10515600" cy="1325563"/>
          </a:xfrm>
        </p:spPr>
        <p:txBody>
          <a:bodyPr/>
          <a:lstStyle/>
          <a:p>
            <a:r>
              <a:rPr lang="es-ES" dirty="0"/>
              <a:t>Situación Previa al RDL 5/2015</a:t>
            </a:r>
          </a:p>
        </p:txBody>
      </p:sp>
    </p:spTree>
    <p:extLst>
      <p:ext uri="{BB962C8B-B14F-4D97-AF65-F5344CB8AC3E}">
        <p14:creationId xmlns:p14="http://schemas.microsoft.com/office/powerpoint/2010/main" val="1130664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F7016D4A-893C-4849-965C-042829BD9105}"/>
              </a:ext>
            </a:extLst>
          </p:cNvPr>
          <p:cNvSpPr txBox="1">
            <a:spLocks/>
          </p:cNvSpPr>
          <p:nvPr/>
        </p:nvSpPr>
        <p:spPr>
          <a:xfrm>
            <a:off x="1047565" y="1825625"/>
            <a:ext cx="8430839" cy="45418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sz="2000" dirty="0"/>
          </a:p>
        </p:txBody>
      </p:sp>
      <p:sp>
        <p:nvSpPr>
          <p:cNvPr id="5" name="Título 1">
            <a:extLst>
              <a:ext uri="{FF2B5EF4-FFF2-40B4-BE49-F238E27FC236}">
                <a16:creationId xmlns:a16="http://schemas.microsoft.com/office/drawing/2014/main" id="{BBD4F832-7929-4738-AAF7-923095216E48}"/>
              </a:ext>
            </a:extLst>
          </p:cNvPr>
          <p:cNvSpPr>
            <a:spLocks noGrp="1"/>
          </p:cNvSpPr>
          <p:nvPr>
            <p:ph type="title"/>
          </p:nvPr>
        </p:nvSpPr>
        <p:spPr>
          <a:xfrm>
            <a:off x="838200" y="365125"/>
            <a:ext cx="10515600" cy="1325563"/>
          </a:xfrm>
        </p:spPr>
        <p:txBody>
          <a:bodyPr>
            <a:normAutofit/>
          </a:bodyPr>
          <a:lstStyle/>
          <a:p>
            <a:r>
              <a:rPr lang="es-ES" sz="4000" b="1" dirty="0"/>
              <a:t>RDL 5/2015</a:t>
            </a:r>
          </a:p>
        </p:txBody>
      </p:sp>
      <p:sp>
        <p:nvSpPr>
          <p:cNvPr id="6" name="Marcador de contenido 2">
            <a:extLst>
              <a:ext uri="{FF2B5EF4-FFF2-40B4-BE49-F238E27FC236}">
                <a16:creationId xmlns:a16="http://schemas.microsoft.com/office/drawing/2014/main" id="{C0208384-0218-4A6B-AB46-E179599DC4CA}"/>
              </a:ext>
            </a:extLst>
          </p:cNvPr>
          <p:cNvSpPr>
            <a:spLocks noGrp="1"/>
          </p:cNvSpPr>
          <p:nvPr>
            <p:ph idx="1"/>
          </p:nvPr>
        </p:nvSpPr>
        <p:spPr>
          <a:xfrm>
            <a:off x="838200" y="1464742"/>
            <a:ext cx="10515600" cy="5783175"/>
          </a:xfrm>
        </p:spPr>
        <p:txBody>
          <a:bodyPr>
            <a:normAutofit fontScale="32500" lnSpcReduction="20000"/>
          </a:bodyPr>
          <a:lstStyle/>
          <a:p>
            <a:pPr marL="0" indent="0">
              <a:buNone/>
            </a:pPr>
            <a:r>
              <a:rPr lang="es-ES" sz="7600" b="1" i="1" dirty="0"/>
              <a:t>NUEVO MODELO: Del sistema individual a la venta centralizada</a:t>
            </a:r>
          </a:p>
          <a:p>
            <a:pPr algn="just"/>
            <a:r>
              <a:rPr lang="es-ES" sz="6400" dirty="0"/>
              <a:t>De un </a:t>
            </a:r>
            <a:r>
              <a:rPr lang="es-ES" sz="6400" b="1" u="sng" dirty="0"/>
              <a:t>sistema de negociación individual </a:t>
            </a:r>
            <a:r>
              <a:rPr lang="es-ES" sz="6400" dirty="0"/>
              <a:t>del club de futbol propietario del estadio, un derecho de arena modificado, donde la titularidad del derecho correspondía al dueño del recinto pero con el consentimiento del equipo visitante para su comercialización y explotación, a un modelo de </a:t>
            </a:r>
            <a:r>
              <a:rPr lang="es-ES" sz="6400" b="1" dirty="0"/>
              <a:t>venta centralizada </a:t>
            </a:r>
            <a:r>
              <a:rPr lang="es-ES" sz="6400" dirty="0"/>
              <a:t>de los derechos audiovisuales  </a:t>
            </a:r>
          </a:p>
          <a:p>
            <a:pPr marL="0" indent="0">
              <a:buNone/>
            </a:pPr>
            <a:r>
              <a:rPr lang="es-ES" sz="6400" u="sng" dirty="0"/>
              <a:t>Desde el </a:t>
            </a:r>
            <a:r>
              <a:rPr lang="es-ES" sz="6400" b="1" u="sng" dirty="0"/>
              <a:t>punto de vista del de la</a:t>
            </a:r>
            <a:r>
              <a:rPr lang="es-ES" sz="7200" b="1" u="sng" dirty="0"/>
              <a:t> competencia</a:t>
            </a:r>
            <a:r>
              <a:rPr lang="es-ES" sz="6400" b="1" dirty="0"/>
              <a:t>,</a:t>
            </a:r>
          </a:p>
          <a:p>
            <a:pPr algn="just"/>
            <a:r>
              <a:rPr lang="es-ES" sz="6400" dirty="0"/>
              <a:t>El modelo de venta centralizada de los derechos audiovisuales de las competiciones del futbol profesional en España, objetivamente supone un </a:t>
            </a:r>
            <a:r>
              <a:rPr lang="es-ES" sz="6400" b="1" dirty="0"/>
              <a:t>acuerdo horizontal entre empresas competidoras </a:t>
            </a:r>
            <a:r>
              <a:rPr lang="es-ES" sz="6400" dirty="0"/>
              <a:t>con el objeto o principal efecto de fijar el precio de venta y demás condiciones de la transacción, prohibido por los arts. 101.1 TFUE y 1.1 LDC. </a:t>
            </a:r>
          </a:p>
          <a:p>
            <a:pPr algn="just"/>
            <a:r>
              <a:rPr lang="es-ES" sz="6400" dirty="0"/>
              <a:t>La Comisión Europea lo enmarca dentro de las </a:t>
            </a:r>
            <a:r>
              <a:rPr lang="es-ES" sz="6400" b="1" dirty="0"/>
              <a:t>excepciones del artículo 101.3 del TFUE y 1.3 de la LDC. </a:t>
            </a:r>
            <a:r>
              <a:rPr lang="es-ES" sz="6400" dirty="0"/>
              <a:t>El modelo de </a:t>
            </a:r>
            <a:r>
              <a:rPr lang="es-ES" sz="6400" b="1" dirty="0"/>
              <a:t>venta centralizada </a:t>
            </a:r>
            <a:r>
              <a:rPr lang="es-ES" sz="6400" dirty="0"/>
              <a:t>es el modelo mayoritario </a:t>
            </a:r>
            <a:r>
              <a:rPr lang="es-ES" sz="6400" b="1" dirty="0"/>
              <a:t>en las </a:t>
            </a:r>
            <a:r>
              <a:rPr lang="es-ES" sz="6400" b="1" dirty="0">
                <a:solidFill>
                  <a:schemeClr val="tx1"/>
                </a:solidFill>
              </a:rPr>
              <a:t>competiciones europeas. </a:t>
            </a:r>
          </a:p>
          <a:p>
            <a:pPr algn="just"/>
            <a:r>
              <a:rPr lang="es-ES" sz="6400" dirty="0">
                <a:solidFill>
                  <a:schemeClr val="tx1"/>
                </a:solidFill>
              </a:rPr>
              <a:t>La CNMC en el Informe al Proyecto de Real Decreto-Ley (IPN/CNMC/0001/14),  señaló c</a:t>
            </a:r>
            <a:r>
              <a:rPr lang="es-ES" sz="6400" dirty="0">
                <a:solidFill>
                  <a:srgbClr val="00B050"/>
                </a:solidFill>
              </a:rPr>
              <a:t>ó</a:t>
            </a:r>
            <a:r>
              <a:rPr lang="es-ES" sz="6400" dirty="0">
                <a:solidFill>
                  <a:schemeClr val="tx1"/>
                </a:solidFill>
              </a:rPr>
              <a:t>mo la Comisión Europea considera que el modelo de venta centralizada conseguía:</a:t>
            </a:r>
          </a:p>
          <a:p>
            <a:pPr lvl="1" algn="just"/>
            <a:r>
              <a:rPr lang="es-ES" sz="7200" dirty="0"/>
              <a:t>  </a:t>
            </a:r>
            <a:r>
              <a:rPr lang="es-ES" sz="7200" dirty="0">
                <a:solidFill>
                  <a:schemeClr val="tx1">
                    <a:lumMod val="75000"/>
                    <a:lumOff val="25000"/>
                  </a:schemeClr>
                </a:solidFill>
                <a:effectLst/>
              </a:rPr>
              <a:t>“i) salvaguardar una oferta de mayor calidad y variedad que mejore el bienestar del consumidor; ii) mejorar el valor de producto final y </a:t>
            </a:r>
            <a:r>
              <a:rPr lang="es-ES" sz="7200" dirty="0" err="1">
                <a:solidFill>
                  <a:schemeClr val="tx1">
                    <a:lumMod val="75000"/>
                    <a:lumOff val="25000"/>
                  </a:schemeClr>
                </a:solidFill>
                <a:effectLst/>
              </a:rPr>
              <a:t>iii</a:t>
            </a:r>
            <a:r>
              <a:rPr lang="es-ES" sz="7200" dirty="0">
                <a:solidFill>
                  <a:schemeClr val="tx1">
                    <a:lumMod val="75000"/>
                    <a:lumOff val="25000"/>
                  </a:schemeClr>
                </a:solidFill>
                <a:effectLst/>
              </a:rPr>
              <a:t>) lograr mejoras de eficiencia por la reducción de costes de transacción. </a:t>
            </a:r>
          </a:p>
          <a:p>
            <a:endParaRPr lang="es-ES" dirty="0"/>
          </a:p>
        </p:txBody>
      </p:sp>
    </p:spTree>
    <p:extLst>
      <p:ext uri="{BB962C8B-B14F-4D97-AF65-F5344CB8AC3E}">
        <p14:creationId xmlns:p14="http://schemas.microsoft.com/office/powerpoint/2010/main" val="146841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645E3-3E70-C826-35E1-73AB2C935D4E}"/>
              </a:ext>
            </a:extLst>
          </p:cNvPr>
          <p:cNvSpPr>
            <a:spLocks noGrp="1"/>
          </p:cNvSpPr>
          <p:nvPr>
            <p:ph type="title"/>
          </p:nvPr>
        </p:nvSpPr>
        <p:spPr/>
        <p:txBody>
          <a:bodyPr/>
          <a:lstStyle/>
          <a:p>
            <a:pPr algn="ctr"/>
            <a:r>
              <a:rPr lang="es-ES" dirty="0"/>
              <a:t>Estadísticas CNMC 2024</a:t>
            </a:r>
          </a:p>
        </p:txBody>
      </p:sp>
      <p:graphicFrame>
        <p:nvGraphicFramePr>
          <p:cNvPr id="6" name="Marcador de contenido 5">
            <a:extLst>
              <a:ext uri="{FF2B5EF4-FFF2-40B4-BE49-F238E27FC236}">
                <a16:creationId xmlns:a16="http://schemas.microsoft.com/office/drawing/2014/main" id="{5AB82FDD-66C0-4CC3-D885-1F07AA0E300A}"/>
              </a:ext>
            </a:extLst>
          </p:cNvPr>
          <p:cNvGraphicFramePr>
            <a:graphicFrameLocks noGrp="1"/>
          </p:cNvGraphicFramePr>
          <p:nvPr>
            <p:ph idx="1"/>
            <p:extLst>
              <p:ext uri="{D42A27DB-BD31-4B8C-83A1-F6EECF244321}">
                <p14:modId xmlns:p14="http://schemas.microsoft.com/office/powerpoint/2010/main" val="2215107932"/>
              </p:ext>
            </p:extLst>
          </p:nvPr>
        </p:nvGraphicFramePr>
        <p:xfrm>
          <a:off x="2242307" y="1690688"/>
          <a:ext cx="7086600" cy="3916026"/>
        </p:xfrm>
        <a:graphic>
          <a:graphicData uri="http://schemas.openxmlformats.org/drawingml/2006/table">
            <a:tbl>
              <a:tblPr>
                <a:tableStyleId>{5C22544A-7EE6-4342-B048-85BDC9FD1C3A}</a:tableStyleId>
              </a:tblPr>
              <a:tblGrid>
                <a:gridCol w="5270500">
                  <a:extLst>
                    <a:ext uri="{9D8B030D-6E8A-4147-A177-3AD203B41FA5}">
                      <a16:colId xmlns:a16="http://schemas.microsoft.com/office/drawing/2014/main" val="3306732619"/>
                    </a:ext>
                  </a:extLst>
                </a:gridCol>
                <a:gridCol w="1816100">
                  <a:extLst>
                    <a:ext uri="{9D8B030D-6E8A-4147-A177-3AD203B41FA5}">
                      <a16:colId xmlns:a16="http://schemas.microsoft.com/office/drawing/2014/main" val="2925606520"/>
                    </a:ext>
                  </a:extLst>
                </a:gridCol>
              </a:tblGrid>
              <a:tr h="190500">
                <a:tc>
                  <a:txBody>
                    <a:bodyPr/>
                    <a:lstStyle/>
                    <a:p>
                      <a:pPr algn="l" fontAlgn="b"/>
                      <a:r>
                        <a:rPr lang="es-ES" sz="1100" u="none" strike="noStrike" dirty="0">
                          <a:effectLst/>
                        </a:rPr>
                        <a:t>Artículo. 122 de la Ley 13/2022</a:t>
                      </a:r>
                      <a:endParaRPr lang="es-E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2</a:t>
                      </a:r>
                      <a:endParaRPr lang="es-E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74735621"/>
                  </a:ext>
                </a:extLst>
              </a:tr>
              <a:tr h="190500">
                <a:tc>
                  <a:txBody>
                    <a:bodyPr/>
                    <a:lstStyle/>
                    <a:p>
                      <a:pPr algn="l" fontAlgn="b"/>
                      <a:r>
                        <a:rPr lang="es-ES" sz="1100" u="none" strike="noStrike" dirty="0">
                          <a:effectLst/>
                        </a:rPr>
                        <a:t>Artículo.124.1 LGCA DE PROTECCIÓN DE MENORES EN LAS COMUNICACIONES COMERCIALES</a:t>
                      </a:r>
                      <a:endParaRPr lang="es-E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46291803"/>
                  </a:ext>
                </a:extLst>
              </a:tr>
              <a:tr h="243186">
                <a:tc>
                  <a:txBody>
                    <a:bodyPr/>
                    <a:lstStyle/>
                    <a:p>
                      <a:pPr algn="l" fontAlgn="b"/>
                      <a:r>
                        <a:rPr lang="es-ES" sz="1100" u="none" strike="noStrike" dirty="0">
                          <a:effectLst/>
                        </a:rPr>
                        <a:t>Artículo 13 de la Ley 13/2022, de 7 de julio</a:t>
                      </a:r>
                      <a:endParaRPr lang="es-E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45736527"/>
                  </a:ext>
                </a:extLst>
              </a:tr>
              <a:tr h="190500">
                <a:tc>
                  <a:txBody>
                    <a:bodyPr/>
                    <a:lstStyle/>
                    <a:p>
                      <a:pPr algn="l" fontAlgn="b"/>
                      <a:r>
                        <a:rPr lang="es-ES" sz="1100" u="none" strike="noStrike" dirty="0">
                          <a:effectLst/>
                        </a:rPr>
                        <a:t>Artículo 136 LGCA (</a:t>
                      </a:r>
                      <a:r>
                        <a:rPr lang="es-ES" sz="1100" b="0" i="1" u="none" strike="noStrike" kern="1200" baseline="0" dirty="0">
                          <a:solidFill>
                            <a:schemeClr val="dk1"/>
                          </a:solidFill>
                          <a:latin typeface="+mn-lt"/>
                          <a:ea typeface="+mn-ea"/>
                          <a:cs typeface="+mn-cs"/>
                        </a:rPr>
                        <a:t>Identificación y diferenciación de la comunicación comercial audiovisual y respeto a la integridad del programa)</a:t>
                      </a:r>
                      <a:endParaRPr lang="es-E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2</a:t>
                      </a:r>
                      <a:endParaRPr lang="es-E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2752033"/>
                  </a:ext>
                </a:extLst>
              </a:tr>
              <a:tr h="190500">
                <a:tc>
                  <a:txBody>
                    <a:bodyPr/>
                    <a:lstStyle/>
                    <a:p>
                      <a:pPr algn="l" fontAlgn="b"/>
                      <a:r>
                        <a:rPr lang="es-ES" sz="1100" u="none" strike="noStrike" dirty="0">
                          <a:effectLst/>
                        </a:rPr>
                        <a:t>Artículo 137.1 de la Ley 13/2022 (</a:t>
                      </a:r>
                      <a:r>
                        <a:rPr lang="es-ES" sz="1100" b="0" i="1" u="none" strike="noStrike" kern="1200" baseline="0" dirty="0">
                          <a:solidFill>
                            <a:schemeClr val="dk1"/>
                          </a:solidFill>
                          <a:latin typeface="+mn-lt"/>
                          <a:ea typeface="+mn-ea"/>
                          <a:cs typeface="+mn-cs"/>
                        </a:rPr>
                        <a:t>Límite cuantitativo a la emisión de comunicaciones comerciales audiovisuales.)</a:t>
                      </a:r>
                      <a:endParaRPr lang="es-E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99919547"/>
                  </a:ext>
                </a:extLst>
              </a:tr>
              <a:tr h="190500">
                <a:tc>
                  <a:txBody>
                    <a:bodyPr/>
                    <a:lstStyle/>
                    <a:p>
                      <a:pPr algn="l" fontAlgn="b"/>
                      <a:r>
                        <a:rPr lang="es-ES" sz="1100" u="none" strike="noStrike" dirty="0">
                          <a:effectLst/>
                        </a:rPr>
                        <a:t>Artículo 138 LGCA (</a:t>
                      </a:r>
                      <a:r>
                        <a:rPr lang="es-ES" sz="1100" b="0" i="1" u="none" strike="noStrike" kern="1200" baseline="0" dirty="0" err="1">
                          <a:solidFill>
                            <a:schemeClr val="dk1"/>
                          </a:solidFill>
                          <a:latin typeface="+mn-lt"/>
                          <a:ea typeface="+mn-ea"/>
                          <a:cs typeface="+mn-cs"/>
                        </a:rPr>
                        <a:t>nterrupciones</a:t>
                      </a:r>
                      <a:r>
                        <a:rPr lang="es-ES" sz="1100" b="0" i="1" u="none" strike="noStrike" kern="1200" baseline="0" dirty="0">
                          <a:solidFill>
                            <a:schemeClr val="dk1"/>
                          </a:solidFill>
                          <a:latin typeface="+mn-lt"/>
                          <a:ea typeface="+mn-ea"/>
                          <a:cs typeface="+mn-cs"/>
                        </a:rPr>
                        <a:t> de programas para emitir comunicaciones comerciales audiovisuales.)</a:t>
                      </a:r>
                      <a:endParaRPr lang="es-E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0629330"/>
                  </a:ext>
                </a:extLst>
              </a:tr>
              <a:tr h="190500">
                <a:tc>
                  <a:txBody>
                    <a:bodyPr/>
                    <a:lstStyle/>
                    <a:p>
                      <a:pPr algn="l" fontAlgn="b"/>
                      <a:r>
                        <a:rPr lang="es-ES" sz="1100" u="none" strike="noStrike" dirty="0">
                          <a:effectLst/>
                        </a:rPr>
                        <a:t>Artículo 4 de la Ley 13/2022, de 7 de julio, General de la Comunicación Audiovisual</a:t>
                      </a:r>
                      <a:endParaRPr lang="es-E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5</a:t>
                      </a:r>
                      <a:endParaRPr lang="es-E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81026344"/>
                  </a:ext>
                </a:extLst>
              </a:tr>
              <a:tr h="190500">
                <a:tc>
                  <a:txBody>
                    <a:bodyPr/>
                    <a:lstStyle/>
                    <a:p>
                      <a:pPr algn="l" fontAlgn="b"/>
                      <a:r>
                        <a:rPr lang="es-ES" sz="1100" u="none" strike="noStrike" dirty="0">
                          <a:effectLst/>
                        </a:rPr>
                        <a:t>Artículo 59 de la Ley 7/2010</a:t>
                      </a:r>
                      <a:endParaRPr lang="es-E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39699495"/>
                  </a:ext>
                </a:extLst>
              </a:tr>
              <a:tr h="190500">
                <a:tc>
                  <a:txBody>
                    <a:bodyPr/>
                    <a:lstStyle/>
                    <a:p>
                      <a:pPr algn="l" fontAlgn="b"/>
                      <a:r>
                        <a:rPr lang="es-ES" sz="1100" u="none" strike="noStrike">
                          <a:effectLst/>
                        </a:rPr>
                        <a:t>Artículo 85 de la Ley 13/2022, de 7 de julio, General de la Comunicación Audiovisual</a:t>
                      </a:r>
                      <a:endParaRPr lang="es-E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86483535"/>
                  </a:ext>
                </a:extLst>
              </a:tr>
              <a:tr h="190500">
                <a:tc>
                  <a:txBody>
                    <a:bodyPr/>
                    <a:lstStyle/>
                    <a:p>
                      <a:pPr algn="l" fontAlgn="b"/>
                      <a:r>
                        <a:rPr lang="es-ES" sz="1100" u="none" strike="noStrike" dirty="0">
                          <a:effectLst/>
                        </a:rPr>
                        <a:t>Artículo 89.1 de la LGCA</a:t>
                      </a:r>
                      <a:endParaRPr lang="es-E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93478530"/>
                  </a:ext>
                </a:extLst>
              </a:tr>
              <a:tr h="190500">
                <a:tc>
                  <a:txBody>
                    <a:bodyPr/>
                    <a:lstStyle/>
                    <a:p>
                      <a:pPr algn="l" fontAlgn="b"/>
                      <a:r>
                        <a:rPr lang="es-ES" sz="1100" u="none" strike="noStrike">
                          <a:effectLst/>
                        </a:rPr>
                        <a:t>Artículo 89.1. de la Ley 13/2022</a:t>
                      </a:r>
                      <a:endParaRPr lang="es-E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9225412"/>
                  </a:ext>
                </a:extLst>
              </a:tr>
              <a:tr h="190500">
                <a:tc>
                  <a:txBody>
                    <a:bodyPr/>
                    <a:lstStyle/>
                    <a:p>
                      <a:pPr algn="l" fontAlgn="b"/>
                      <a:r>
                        <a:rPr lang="es-ES" sz="1100" b="1" u="none" strike="noStrike" dirty="0">
                          <a:solidFill>
                            <a:schemeClr val="tx2"/>
                          </a:solidFill>
                          <a:effectLst/>
                        </a:rPr>
                        <a:t>Artículo 9 de la Ley 13/2022 de 7 de julio [Veracidad de la información]</a:t>
                      </a:r>
                      <a:endParaRPr lang="es-ES" sz="1100" b="1" i="0" u="none" strike="noStrike" dirty="0">
                        <a:solidFill>
                          <a:schemeClr val="tx2"/>
                        </a:solidFill>
                        <a:effectLst/>
                        <a:latin typeface="Calibri" panose="020F0502020204030204" pitchFamily="34" charset="0"/>
                      </a:endParaRPr>
                    </a:p>
                  </a:txBody>
                  <a:tcPr marL="0" marR="0" marT="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73845155"/>
                  </a:ext>
                </a:extLst>
              </a:tr>
              <a:tr h="190500">
                <a:tc>
                  <a:txBody>
                    <a:bodyPr/>
                    <a:lstStyle/>
                    <a:p>
                      <a:pPr algn="l" fontAlgn="b"/>
                      <a:r>
                        <a:rPr lang="es-ES" sz="1100" u="none" strike="noStrike" dirty="0">
                          <a:effectLst/>
                        </a:rPr>
                        <a:t>Consultas</a:t>
                      </a:r>
                      <a:endParaRPr lang="es-E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18742611"/>
                  </a:ext>
                </a:extLst>
              </a:tr>
              <a:tr h="190500">
                <a:tc>
                  <a:txBody>
                    <a:bodyPr/>
                    <a:lstStyle/>
                    <a:p>
                      <a:pPr algn="l" fontAlgn="b"/>
                      <a:r>
                        <a:rPr lang="es-ES" sz="1100" u="none" strike="noStrike" dirty="0">
                          <a:effectLst/>
                        </a:rPr>
                        <a:t>Informe</a:t>
                      </a:r>
                      <a:endParaRPr lang="es-E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03327838"/>
                  </a:ext>
                </a:extLst>
              </a:tr>
              <a:tr h="190500">
                <a:tc>
                  <a:txBody>
                    <a:bodyPr/>
                    <a:lstStyle/>
                    <a:p>
                      <a:pPr algn="l" fontAlgn="b"/>
                      <a:r>
                        <a:rPr lang="es-ES" sz="1100" u="none" strike="noStrike" dirty="0">
                          <a:effectLst/>
                        </a:rPr>
                        <a:t>Recursos</a:t>
                      </a:r>
                      <a:endParaRPr lang="es-E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2</a:t>
                      </a:r>
                      <a:endParaRPr lang="es-E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1712671"/>
                  </a:ext>
                </a:extLst>
              </a:tr>
              <a:tr h="190500">
                <a:tc>
                  <a:txBody>
                    <a:bodyPr/>
                    <a:lstStyle/>
                    <a:p>
                      <a:pPr algn="l" fontAlgn="b"/>
                      <a:r>
                        <a:rPr lang="es-ES" sz="1100" u="none" strike="noStrike" dirty="0">
                          <a:effectLst/>
                        </a:rPr>
                        <a:t>Título I de la Ley 13/2022, de 7 de julio [Derechos fundamentales]</a:t>
                      </a:r>
                      <a:endParaRPr lang="es-E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1</a:t>
                      </a:r>
                      <a:endParaRPr lang="es-E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96344859"/>
                  </a:ext>
                </a:extLst>
              </a:tr>
              <a:tr h="190500">
                <a:tc>
                  <a:txBody>
                    <a:bodyPr/>
                    <a:lstStyle/>
                    <a:p>
                      <a:pPr algn="l" fontAlgn="b"/>
                      <a:r>
                        <a:rPr lang="es-ES" sz="1100" u="none" strike="noStrike" dirty="0">
                          <a:effectLst/>
                        </a:rPr>
                        <a:t>Título VI de la Ley 13/2022, de 7 de julio, LGCA [Contenido inapropiado]</a:t>
                      </a:r>
                      <a:endParaRPr lang="es-E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ES" sz="1100" u="none" strike="noStrike">
                          <a:effectLst/>
                        </a:rPr>
                        <a:t>3</a:t>
                      </a:r>
                      <a:endParaRPr lang="es-E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76778060"/>
                  </a:ext>
                </a:extLst>
              </a:tr>
              <a:tr h="190500">
                <a:tc>
                  <a:txBody>
                    <a:bodyPr/>
                    <a:lstStyle/>
                    <a:p>
                      <a:pPr algn="l" fontAlgn="b"/>
                      <a:r>
                        <a:rPr lang="es-ES" sz="1100" b="1" u="none" strike="noStrike" dirty="0">
                          <a:effectLst/>
                        </a:rPr>
                        <a:t>Total general</a:t>
                      </a:r>
                      <a:endParaRPr lang="es-ES" sz="11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ES" sz="1100" b="1" u="none" strike="noStrike" dirty="0">
                          <a:effectLst/>
                        </a:rPr>
                        <a:t>26</a:t>
                      </a:r>
                      <a:endParaRPr lang="es-E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61334583"/>
                  </a:ext>
                </a:extLst>
              </a:tr>
            </a:tbl>
          </a:graphicData>
        </a:graphic>
      </p:graphicFrame>
    </p:spTree>
    <p:extLst>
      <p:ext uri="{BB962C8B-B14F-4D97-AF65-F5344CB8AC3E}">
        <p14:creationId xmlns:p14="http://schemas.microsoft.com/office/powerpoint/2010/main" val="4209899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06005E-B1E7-444C-A96E-AA2D9BFD79AF}"/>
              </a:ext>
            </a:extLst>
          </p:cNvPr>
          <p:cNvSpPr>
            <a:spLocks noGrp="1"/>
          </p:cNvSpPr>
          <p:nvPr>
            <p:ph type="title"/>
          </p:nvPr>
        </p:nvSpPr>
        <p:spPr/>
        <p:txBody>
          <a:bodyPr/>
          <a:lstStyle/>
          <a:p>
            <a:r>
              <a:rPr lang="es-ES" sz="4400" b="1" dirty="0"/>
              <a:t>RDL 5/2015</a:t>
            </a:r>
            <a:endParaRPr lang="es-ES" dirty="0"/>
          </a:p>
        </p:txBody>
      </p:sp>
      <p:sp>
        <p:nvSpPr>
          <p:cNvPr id="3" name="Marcador de contenido 2">
            <a:extLst>
              <a:ext uri="{FF2B5EF4-FFF2-40B4-BE49-F238E27FC236}">
                <a16:creationId xmlns:a16="http://schemas.microsoft.com/office/drawing/2014/main" id="{6F88E037-C03A-4291-952A-E36BEA67B286}"/>
              </a:ext>
            </a:extLst>
          </p:cNvPr>
          <p:cNvSpPr>
            <a:spLocks noGrp="1"/>
          </p:cNvSpPr>
          <p:nvPr>
            <p:ph idx="1"/>
          </p:nvPr>
        </p:nvSpPr>
        <p:spPr>
          <a:xfrm>
            <a:off x="838200" y="1825625"/>
            <a:ext cx="10972800" cy="4667250"/>
          </a:xfrm>
        </p:spPr>
        <p:txBody>
          <a:bodyPr>
            <a:normAutofit/>
          </a:bodyPr>
          <a:lstStyle/>
          <a:p>
            <a:pPr marL="220980" indent="0" algn="just">
              <a:lnSpc>
                <a:spcPct val="107000"/>
              </a:lnSpc>
              <a:spcBef>
                <a:spcPts val="975"/>
              </a:spcBef>
              <a:spcAft>
                <a:spcPts val="800"/>
              </a:spcAft>
              <a:buNone/>
            </a:pPr>
            <a:r>
              <a:rPr lang="es-E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Condiciones estipuladas para cumplir con el apartado 3 del artículo 101.</a:t>
            </a:r>
            <a:endParaRPr lang="es-ES" sz="2000" dirty="0">
              <a:effectLst/>
              <a:latin typeface="Calibri" panose="020F0502020204030204" pitchFamily="34" charset="0"/>
              <a:ea typeface="Calibri" panose="020F0502020204030204" pitchFamily="34" charset="0"/>
              <a:cs typeface="Arial" panose="020B0604020202020204" pitchFamily="34" charset="0"/>
            </a:endParaRPr>
          </a:p>
          <a:p>
            <a:pPr marL="220980" indent="0" algn="just">
              <a:lnSpc>
                <a:spcPct val="107000"/>
              </a:lnSpc>
              <a:spcBef>
                <a:spcPts val="975"/>
              </a:spcBef>
              <a:spcAft>
                <a:spcPts val="800"/>
              </a:spcAft>
              <a:buNone/>
            </a:pPr>
            <a:r>
              <a:rPr lang="es-E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Estas </a:t>
            </a:r>
            <a:r>
              <a:rPr lang="es-E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cuatro condiciones cumulativas </a:t>
            </a:r>
            <a:r>
              <a:rPr lang="es-E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son las siguientes:</a:t>
            </a:r>
            <a:endParaRPr lang="es-ES" sz="20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SzPts val="1000"/>
              <a:buFont typeface="Symbol" panose="05050102010706020507" pitchFamily="18" charset="2"/>
              <a:buChar char=""/>
              <a:tabLst>
                <a:tab pos="906780" algn="l"/>
              </a:tabLst>
            </a:pPr>
            <a:r>
              <a:rPr lang="es-E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[el acuerdo] </a:t>
            </a:r>
            <a:r>
              <a:rPr lang="es-E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debe contribuir a la mejora </a:t>
            </a:r>
            <a:r>
              <a:rPr lang="es-E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 la </a:t>
            </a:r>
            <a:r>
              <a:rPr lang="es-E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producción</a:t>
            </a:r>
            <a:r>
              <a:rPr lang="es-E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s-E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o la distribución de los productos </a:t>
            </a:r>
            <a:r>
              <a:rPr lang="es-E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 a </a:t>
            </a:r>
            <a:r>
              <a:rPr lang="es-E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fomentar el progreso técnico o económico</a:t>
            </a:r>
            <a:r>
              <a:rPr lang="es-E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s-ES" sz="20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SzPts val="1000"/>
              <a:buFont typeface="Symbol" panose="05050102010706020507" pitchFamily="18" charset="2"/>
              <a:buChar char=""/>
              <a:tabLst>
                <a:tab pos="906780" algn="l"/>
              </a:tabLst>
            </a:pPr>
            <a:r>
              <a:rPr lang="es-E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los usuarios </a:t>
            </a:r>
            <a:r>
              <a:rPr lang="es-E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deben recibir una participación equitativa en los beneficios resultantes</a:t>
            </a:r>
            <a:r>
              <a:rPr lang="es-E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s-ES" sz="20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SzPts val="1000"/>
              <a:buFont typeface="Symbol" panose="05050102010706020507" pitchFamily="18" charset="2"/>
              <a:buChar char=""/>
              <a:tabLst>
                <a:tab pos="906780" algn="l"/>
              </a:tabLst>
            </a:pPr>
            <a:r>
              <a:rPr lang="es-E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las restricciones </a:t>
            </a:r>
            <a:r>
              <a:rPr lang="es-E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deben ser indispensables para alcanzar tales objetivos</a:t>
            </a:r>
            <a:r>
              <a:rPr lang="es-E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y</a:t>
            </a:r>
            <a:endParaRPr lang="es-ES" sz="20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SzPts val="1000"/>
              <a:buFont typeface="Symbol" panose="05050102010706020507" pitchFamily="18" charset="2"/>
              <a:buChar char=""/>
              <a:tabLst>
                <a:tab pos="906780" algn="l"/>
              </a:tabLst>
            </a:pPr>
            <a:r>
              <a:rPr lang="es-E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el acuerdo </a:t>
            </a:r>
            <a:r>
              <a:rPr lang="es-ES"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no debe ofrecer a las partes la posibilidad de eliminar la competencia respecto de una parte sustancial de los productos</a:t>
            </a:r>
            <a:r>
              <a:rPr lang="es-E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de que se trate.</a:t>
            </a:r>
            <a:endParaRPr lang="es-E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85363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5DD1F2-F50B-4442-981F-B7206BE144C0}"/>
              </a:ext>
            </a:extLst>
          </p:cNvPr>
          <p:cNvSpPr>
            <a:spLocks noGrp="1"/>
          </p:cNvSpPr>
          <p:nvPr>
            <p:ph type="title"/>
          </p:nvPr>
        </p:nvSpPr>
        <p:spPr>
          <a:xfrm>
            <a:off x="900712" y="365125"/>
            <a:ext cx="10515600" cy="1366021"/>
          </a:xfrm>
        </p:spPr>
        <p:txBody>
          <a:bodyPr>
            <a:normAutofit/>
          </a:bodyPr>
          <a:lstStyle/>
          <a:p>
            <a:r>
              <a:rPr lang="es-ES" sz="3600" b="1" dirty="0"/>
              <a:t>Las actuaciones atribuidas a la CNMC en el RDL 5/2015, y modificaciones introducidas en el real decreto 15/2020</a:t>
            </a:r>
            <a:endParaRPr lang="es-ES" b="1" dirty="0"/>
          </a:p>
        </p:txBody>
      </p:sp>
      <p:sp>
        <p:nvSpPr>
          <p:cNvPr id="3" name="Marcador de contenido 2">
            <a:extLst>
              <a:ext uri="{FF2B5EF4-FFF2-40B4-BE49-F238E27FC236}">
                <a16:creationId xmlns:a16="http://schemas.microsoft.com/office/drawing/2014/main" id="{21A19307-EFB4-4086-80DF-77E8BCA2060B}"/>
              </a:ext>
            </a:extLst>
          </p:cNvPr>
          <p:cNvSpPr>
            <a:spLocks noGrp="1"/>
          </p:cNvSpPr>
          <p:nvPr>
            <p:ph idx="1"/>
          </p:nvPr>
        </p:nvSpPr>
        <p:spPr>
          <a:xfrm>
            <a:off x="838199" y="1825624"/>
            <a:ext cx="10640627" cy="5125591"/>
          </a:xfrm>
        </p:spPr>
        <p:txBody>
          <a:bodyPr>
            <a:normAutofit fontScale="62500" lnSpcReduction="20000"/>
          </a:bodyPr>
          <a:lstStyle/>
          <a:p>
            <a:pPr marL="0" indent="0" algn="just">
              <a:lnSpc>
                <a:spcPct val="107000"/>
              </a:lnSpc>
              <a:spcBef>
                <a:spcPts val="600"/>
              </a:spcBef>
              <a:spcAft>
                <a:spcPts val="600"/>
              </a:spcAft>
              <a:buNone/>
            </a:pPr>
            <a:r>
              <a:rPr lang="es-ES" sz="3700" b="1" dirty="0">
                <a:effectLst/>
                <a:latin typeface="Calibri" panose="020F0502020204030204" pitchFamily="34" charset="0"/>
                <a:ea typeface="Calibri" panose="020F0502020204030204" pitchFamily="34" charset="0"/>
                <a:cs typeface="Arial" panose="020B0604020202020204" pitchFamily="34" charset="0"/>
              </a:rPr>
              <a:t>INFORMES SOBRE LA COMERCIALIZACIÓN DE DERECHOS AUDIOVISUALES</a:t>
            </a:r>
            <a:br>
              <a:rPr lang="es-ES" sz="3700" b="1" dirty="0">
                <a:effectLst/>
                <a:latin typeface="Calibri" panose="020F0502020204030204" pitchFamily="34" charset="0"/>
                <a:ea typeface="Calibri" panose="020F0502020204030204" pitchFamily="34" charset="0"/>
                <a:cs typeface="Arial" panose="020B0604020202020204" pitchFamily="34" charset="0"/>
              </a:rPr>
            </a:br>
            <a:r>
              <a:rPr lang="es-ES" sz="3700" b="1" dirty="0">
                <a:effectLst/>
                <a:latin typeface="Calibri" panose="020F0502020204030204" pitchFamily="34" charset="0"/>
                <a:ea typeface="Calibri" panose="020F0502020204030204" pitchFamily="34" charset="0"/>
                <a:cs typeface="Arial" panose="020B0604020202020204" pitchFamily="34" charset="0"/>
              </a:rPr>
              <a:t> DE COMPETICIONES DE FÚTBOL PROFESIONAL</a:t>
            </a:r>
            <a:endParaRPr lang="es-ES" sz="37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07000"/>
              </a:lnSpc>
              <a:spcBef>
                <a:spcPts val="600"/>
              </a:spcBef>
              <a:spcAft>
                <a:spcPts val="600"/>
              </a:spcAft>
              <a:buNone/>
            </a:pPr>
            <a:endParaRPr lang="es-ES" sz="3700" b="1"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07000"/>
              </a:lnSpc>
              <a:spcBef>
                <a:spcPts val="600"/>
              </a:spcBef>
              <a:spcAft>
                <a:spcPts val="600"/>
              </a:spcAft>
              <a:buNone/>
            </a:pPr>
            <a:r>
              <a:rPr lang="es-ES" sz="3700" b="1" dirty="0">
                <a:effectLst/>
                <a:latin typeface="Calibri" panose="020F0502020204030204" pitchFamily="34" charset="0"/>
                <a:ea typeface="Calibri" panose="020F0502020204030204" pitchFamily="34" charset="0"/>
                <a:cs typeface="Arial" panose="020B0604020202020204" pitchFamily="34" charset="0"/>
              </a:rPr>
              <a:t>Afectan a derechos audiovisuales de competiciones de fútbol </a:t>
            </a:r>
            <a:r>
              <a:rPr lang="es-ES" sz="3700" dirty="0">
                <a:effectLst/>
                <a:latin typeface="Calibri" panose="020F0502020204030204" pitchFamily="34" charset="0"/>
                <a:ea typeface="Calibri" panose="020F0502020204030204" pitchFamily="34" charset="0"/>
                <a:cs typeface="Arial" panose="020B0604020202020204" pitchFamily="34" charset="0"/>
              </a:rPr>
              <a:t>de ámbito nacional, organizadas por</a:t>
            </a:r>
          </a:p>
          <a:p>
            <a:pPr marL="742950" lvl="1" indent="-285750" algn="just">
              <a:lnSpc>
                <a:spcPct val="107000"/>
              </a:lnSpc>
              <a:spcBef>
                <a:spcPts val="600"/>
              </a:spcBef>
              <a:spcAft>
                <a:spcPts val="600"/>
              </a:spcAft>
              <a:buFont typeface="Courier New" panose="02070309020205020404" pitchFamily="49" charset="0"/>
              <a:buChar char="o"/>
            </a:pPr>
            <a:r>
              <a:rPr lang="es-ES" sz="3700" dirty="0">
                <a:effectLst/>
                <a:latin typeface="Calibri" panose="020F0502020204030204" pitchFamily="34" charset="0"/>
                <a:ea typeface="Calibri" panose="020F0502020204030204" pitchFamily="34" charset="0"/>
                <a:cs typeface="Arial" panose="020B0604020202020204" pitchFamily="34" charset="0"/>
              </a:rPr>
              <a:t>LNFP: Liga 1ª y 2ª</a:t>
            </a:r>
          </a:p>
          <a:p>
            <a:pPr marL="742950" lvl="1" indent="-285750" algn="just">
              <a:lnSpc>
                <a:spcPct val="107000"/>
              </a:lnSpc>
              <a:spcBef>
                <a:spcPts val="600"/>
              </a:spcBef>
              <a:spcAft>
                <a:spcPts val="600"/>
              </a:spcAft>
              <a:buFont typeface="Courier New" panose="02070309020205020404" pitchFamily="49" charset="0"/>
              <a:buChar char="o"/>
            </a:pPr>
            <a:r>
              <a:rPr lang="es-ES" sz="3700" dirty="0">
                <a:effectLst/>
                <a:latin typeface="Calibri" panose="020F0502020204030204" pitchFamily="34" charset="0"/>
                <a:ea typeface="Calibri" panose="020F0502020204030204" pitchFamily="34" charset="0"/>
                <a:cs typeface="Arial" panose="020B0604020202020204" pitchFamily="34" charset="0"/>
              </a:rPr>
              <a:t>RFEF: Copa, Supercopa, otras competiciones de ámbito nacional: Primera RFEF, Fútbol Sala, Fútbol femenino…</a:t>
            </a:r>
          </a:p>
          <a:p>
            <a:pPr marL="0" indent="0" algn="just">
              <a:lnSpc>
                <a:spcPct val="107000"/>
              </a:lnSpc>
              <a:spcBef>
                <a:spcPts val="600"/>
              </a:spcBef>
              <a:spcAft>
                <a:spcPts val="600"/>
              </a:spcAft>
              <a:buNone/>
            </a:pPr>
            <a:r>
              <a:rPr lang="es-ES" sz="3700" dirty="0">
                <a:latin typeface="Calibri" panose="020F0502020204030204" pitchFamily="34" charset="0"/>
                <a:cs typeface="Arial" panose="020B0604020202020204" pitchFamily="34" charset="0"/>
              </a:rPr>
              <a:t>Los informes de la CNMC se emiten sin perjuicio de la aplicación de la normativa de competencia (art 4.3)</a:t>
            </a:r>
          </a:p>
          <a:p>
            <a:pPr marL="0" indent="0" algn="just">
              <a:lnSpc>
                <a:spcPct val="107000"/>
              </a:lnSpc>
              <a:spcBef>
                <a:spcPts val="600"/>
              </a:spcBef>
              <a:spcAft>
                <a:spcPts val="600"/>
              </a:spcAft>
              <a:buNone/>
            </a:pPr>
            <a:r>
              <a:rPr lang="es-ES" sz="3700" dirty="0">
                <a:latin typeface="Calibri" panose="020F0502020204030204" pitchFamily="34" charset="0"/>
                <a:cs typeface="Arial" panose="020B0604020202020204" pitchFamily="34" charset="0"/>
              </a:rPr>
              <a:t>En cualquier caso, las condiciones de comercialización han de respetar de la normativa europea y española de competencia (art 4.1 del RDL)</a:t>
            </a:r>
          </a:p>
          <a:p>
            <a:pPr marL="342900" lvl="0" indent="-342900" algn="just">
              <a:lnSpc>
                <a:spcPct val="107000"/>
              </a:lnSpc>
              <a:spcBef>
                <a:spcPts val="600"/>
              </a:spcBef>
              <a:spcAft>
                <a:spcPts val="600"/>
              </a:spcAft>
              <a:buFont typeface="Symbol" panose="05050102010706020507" pitchFamily="18" charset="2"/>
              <a:buChar char=""/>
            </a:pPr>
            <a:endParaRPr lang="es-ES" sz="1800" dirty="0">
              <a:effectLst/>
              <a:latin typeface="Calibri" panose="020F0502020204030204" pitchFamily="34" charset="0"/>
              <a:ea typeface="Calibri" panose="020F0502020204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33528977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5DD1F2-F50B-4442-981F-B7206BE144C0}"/>
              </a:ext>
            </a:extLst>
          </p:cNvPr>
          <p:cNvSpPr>
            <a:spLocks noGrp="1"/>
          </p:cNvSpPr>
          <p:nvPr>
            <p:ph type="title"/>
          </p:nvPr>
        </p:nvSpPr>
        <p:spPr>
          <a:xfrm>
            <a:off x="838200" y="365125"/>
            <a:ext cx="10515600" cy="1366021"/>
          </a:xfrm>
        </p:spPr>
        <p:txBody>
          <a:bodyPr>
            <a:normAutofit/>
          </a:bodyPr>
          <a:lstStyle/>
          <a:p>
            <a:r>
              <a:rPr lang="es-ES" sz="3600" b="1" dirty="0"/>
              <a:t>Las actuaciones atribuidas a la CNMC en el RDL 5/2015, y modificaciones introducidas en el real decreto 15/2020</a:t>
            </a:r>
            <a:endParaRPr lang="es-ES" b="1" dirty="0"/>
          </a:p>
        </p:txBody>
      </p:sp>
      <p:sp>
        <p:nvSpPr>
          <p:cNvPr id="3" name="Marcador de contenido 2">
            <a:extLst>
              <a:ext uri="{FF2B5EF4-FFF2-40B4-BE49-F238E27FC236}">
                <a16:creationId xmlns:a16="http://schemas.microsoft.com/office/drawing/2014/main" id="{21A19307-EFB4-4086-80DF-77E8BCA2060B}"/>
              </a:ext>
            </a:extLst>
          </p:cNvPr>
          <p:cNvSpPr>
            <a:spLocks noGrp="1"/>
          </p:cNvSpPr>
          <p:nvPr>
            <p:ph idx="1"/>
          </p:nvPr>
        </p:nvSpPr>
        <p:spPr>
          <a:xfrm>
            <a:off x="838200" y="1732409"/>
            <a:ext cx="11020426" cy="5125591"/>
          </a:xfrm>
        </p:spPr>
        <p:txBody>
          <a:bodyPr>
            <a:normAutofit fontScale="55000" lnSpcReduction="20000"/>
          </a:bodyPr>
          <a:lstStyle/>
          <a:p>
            <a:pPr marL="0" lvl="0" indent="0" rtl="0">
              <a:lnSpc>
                <a:spcPct val="107000"/>
              </a:lnSpc>
              <a:spcBef>
                <a:spcPts val="600"/>
              </a:spcBef>
              <a:spcAft>
                <a:spcPts val="600"/>
              </a:spcAft>
              <a:buNone/>
            </a:pPr>
            <a:r>
              <a:rPr lang="es-ES" sz="3700" b="1" dirty="0">
                <a:effectLst/>
                <a:latin typeface="Calibri" panose="020F0502020204030204" pitchFamily="34" charset="0"/>
                <a:ea typeface="Calibri" panose="020F0502020204030204" pitchFamily="34" charset="0"/>
                <a:cs typeface="Arial" panose="020B0604020202020204" pitchFamily="34" charset="0"/>
              </a:rPr>
              <a:t>INFORMES SOBRE LA COMERCIALIZACIÓN DE DERECHOS AUDIOVISUALES</a:t>
            </a:r>
            <a:br>
              <a:rPr lang="es-ES" sz="3700" b="1" dirty="0">
                <a:effectLst/>
                <a:latin typeface="Calibri" panose="020F0502020204030204" pitchFamily="34" charset="0"/>
                <a:ea typeface="Calibri" panose="020F0502020204030204" pitchFamily="34" charset="0"/>
                <a:cs typeface="Arial" panose="020B0604020202020204" pitchFamily="34" charset="0"/>
              </a:rPr>
            </a:br>
            <a:r>
              <a:rPr lang="es-ES" sz="3700" b="1" dirty="0">
                <a:effectLst/>
                <a:latin typeface="Calibri" panose="020F0502020204030204" pitchFamily="34" charset="0"/>
                <a:ea typeface="Calibri" panose="020F0502020204030204" pitchFamily="34" charset="0"/>
                <a:cs typeface="Arial" panose="020B0604020202020204" pitchFamily="34" charset="0"/>
              </a:rPr>
              <a:t> DE COMPETICIONES DE FÚTBOL PROFESIONAL</a:t>
            </a:r>
            <a:endParaRPr lang="es-ES" sz="37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Bef>
                <a:spcPts val="600"/>
              </a:spcBef>
              <a:spcAft>
                <a:spcPts val="600"/>
              </a:spcAft>
              <a:buFont typeface="Symbol" panose="05050102010706020507" pitchFamily="18" charset="2"/>
              <a:buChar char=""/>
            </a:pPr>
            <a:r>
              <a:rPr lang="es-ES" sz="3700" dirty="0">
                <a:effectLst/>
                <a:latin typeface="Calibri" panose="020F0502020204030204" pitchFamily="34" charset="0"/>
                <a:ea typeface="Calibri" panose="020F0502020204030204" pitchFamily="34" charset="0"/>
                <a:cs typeface="Arial" panose="020B0604020202020204" pitchFamily="34" charset="0"/>
              </a:rPr>
              <a:t>En virtud d</a:t>
            </a:r>
            <a:r>
              <a:rPr lang="es-ES" sz="3700" b="1" dirty="0">
                <a:effectLst/>
                <a:latin typeface="Calibri" panose="020F0502020204030204" pitchFamily="34" charset="0"/>
                <a:ea typeface="Calibri" panose="020F0502020204030204" pitchFamily="34" charset="0"/>
                <a:cs typeface="Arial" panose="020B0604020202020204" pitchFamily="34" charset="0"/>
              </a:rPr>
              <a:t>e art. 4.3 y 4.5 del RDL 5/2015 </a:t>
            </a:r>
            <a:r>
              <a:rPr lang="es-ES" sz="3700" dirty="0">
                <a:effectLst/>
                <a:latin typeface="Calibri" panose="020F0502020204030204" pitchFamily="34" charset="0"/>
                <a:ea typeface="Calibri" panose="020F0502020204030204" pitchFamily="34" charset="0"/>
                <a:cs typeface="Arial" panose="020B0604020202020204" pitchFamily="34" charset="0"/>
              </a:rPr>
              <a:t>las entidades comercializadoras (LNFP y RFEF) solicitarán de la </a:t>
            </a:r>
            <a:r>
              <a:rPr lang="es-ES" sz="3700" b="1" dirty="0">
                <a:effectLst/>
                <a:latin typeface="Calibri" panose="020F0502020204030204" pitchFamily="34" charset="0"/>
                <a:ea typeface="Calibri" panose="020F0502020204030204" pitchFamily="34" charset="0"/>
                <a:cs typeface="Arial" panose="020B0604020202020204" pitchFamily="34" charset="0"/>
              </a:rPr>
              <a:t>CNMC informe preceptivo no vinculante</a:t>
            </a:r>
            <a:r>
              <a:rPr lang="es-ES" sz="3700" dirty="0">
                <a:effectLst/>
                <a:latin typeface="Calibri" panose="020F0502020204030204" pitchFamily="34" charset="0"/>
                <a:ea typeface="Calibri" panose="020F0502020204030204" pitchFamily="34" charset="0"/>
                <a:cs typeface="Arial" panose="020B0604020202020204" pitchFamily="34" charset="0"/>
              </a:rPr>
              <a:t> sobre las condiciones de comercialización de los derechos. Los informes valoran que las condiciones de comercialización se atengan a lo establecido en el RDL 5/2015, como:</a:t>
            </a:r>
          </a:p>
          <a:p>
            <a:pPr marL="742950" lvl="1" indent="-285750" algn="just">
              <a:lnSpc>
                <a:spcPct val="107000"/>
              </a:lnSpc>
              <a:spcBef>
                <a:spcPts val="600"/>
              </a:spcBef>
              <a:spcAft>
                <a:spcPts val="600"/>
              </a:spcAft>
              <a:buFont typeface="Courier New" panose="02070309020205020404" pitchFamily="49" charset="0"/>
              <a:buChar char="o"/>
            </a:pPr>
            <a:r>
              <a:rPr lang="es-ES" sz="3700" dirty="0">
                <a:effectLst/>
                <a:latin typeface="Calibri" panose="020F0502020204030204" pitchFamily="34" charset="0"/>
                <a:ea typeface="Calibri" panose="020F0502020204030204" pitchFamily="34" charset="0"/>
                <a:cs typeface="Arial" panose="020B0604020202020204" pitchFamily="34" charset="0"/>
              </a:rPr>
              <a:t>Publicidad de las condiciones generales y de los requisitos de adjudicación y explotación (art 4.3)</a:t>
            </a:r>
          </a:p>
          <a:p>
            <a:pPr marL="742950" lvl="1" indent="-285750" algn="just">
              <a:lnSpc>
                <a:spcPct val="107000"/>
              </a:lnSpc>
              <a:spcBef>
                <a:spcPts val="600"/>
              </a:spcBef>
              <a:spcAft>
                <a:spcPts val="600"/>
              </a:spcAft>
              <a:buFont typeface="Courier New" panose="02070309020205020404" pitchFamily="49" charset="0"/>
              <a:buChar char="o"/>
            </a:pPr>
            <a:r>
              <a:rPr lang="es-ES" sz="3700" dirty="0">
                <a:effectLst/>
                <a:latin typeface="Calibri" panose="020F0502020204030204" pitchFamily="34" charset="0"/>
                <a:ea typeface="Calibri" panose="020F0502020204030204" pitchFamily="34" charset="0"/>
                <a:cs typeface="Arial" panose="020B0604020202020204" pitchFamily="34" charset="0"/>
              </a:rPr>
              <a:t>Libertad de empresa (art 4.1 del RDL)</a:t>
            </a:r>
          </a:p>
          <a:p>
            <a:pPr marL="742950" lvl="1" indent="-285750" algn="just">
              <a:lnSpc>
                <a:spcPct val="107000"/>
              </a:lnSpc>
              <a:spcBef>
                <a:spcPts val="600"/>
              </a:spcBef>
              <a:spcAft>
                <a:spcPts val="600"/>
              </a:spcAft>
              <a:buFont typeface="Courier New" panose="02070309020205020404" pitchFamily="49" charset="0"/>
              <a:buChar char="o"/>
            </a:pPr>
            <a:r>
              <a:rPr lang="es-ES" sz="3700" dirty="0">
                <a:effectLst/>
                <a:latin typeface="Calibri" panose="020F0502020204030204" pitchFamily="34" charset="0"/>
                <a:ea typeface="Calibri" panose="020F0502020204030204" pitchFamily="34" charset="0"/>
                <a:cs typeface="Arial" panose="020B0604020202020204" pitchFamily="34" charset="0"/>
              </a:rPr>
              <a:t>Procedimiento público, transparente, competitivo, sin discriminación de licitadores, criterios objetivos (4.4.d)</a:t>
            </a:r>
          </a:p>
          <a:p>
            <a:pPr marL="742950" lvl="1" indent="-285750" algn="just">
              <a:lnSpc>
                <a:spcPct val="107000"/>
              </a:lnSpc>
              <a:spcBef>
                <a:spcPts val="600"/>
              </a:spcBef>
              <a:spcAft>
                <a:spcPts val="600"/>
              </a:spcAft>
              <a:buFont typeface="Courier New" panose="02070309020205020404" pitchFamily="49" charset="0"/>
              <a:buChar char="o"/>
            </a:pPr>
            <a:r>
              <a:rPr lang="es-ES" sz="3700" dirty="0">
                <a:effectLst/>
                <a:latin typeface="Calibri" panose="020F0502020204030204" pitchFamily="34" charset="0"/>
                <a:ea typeface="Calibri" panose="020F0502020204030204" pitchFamily="34" charset="0"/>
                <a:cs typeface="Arial" panose="020B0604020202020204" pitchFamily="34" charset="0"/>
              </a:rPr>
              <a:t>Duración de los contratos compatibles con las normas de competencia (art 4.4.f)</a:t>
            </a:r>
          </a:p>
          <a:p>
            <a:pPr marL="742950" lvl="1" indent="-285750" algn="just">
              <a:lnSpc>
                <a:spcPct val="107000"/>
              </a:lnSpc>
              <a:spcBef>
                <a:spcPts val="600"/>
              </a:spcBef>
              <a:spcAft>
                <a:spcPts val="600"/>
              </a:spcAft>
              <a:buFont typeface="Courier New" panose="02070309020205020404" pitchFamily="49" charset="0"/>
              <a:buChar char="o"/>
            </a:pPr>
            <a:r>
              <a:rPr lang="es-ES" sz="3700" dirty="0">
                <a:effectLst/>
                <a:latin typeface="Calibri" panose="020F0502020204030204" pitchFamily="34" charset="0"/>
                <a:ea typeface="Calibri" panose="020F0502020204030204" pitchFamily="34" charset="0"/>
                <a:cs typeface="Arial" panose="020B0604020202020204" pitchFamily="34" charset="0"/>
              </a:rPr>
              <a:t>División en lotes, adjudicación de los lotes de manera independiente y a distintos licitadores, salvo que no existan ofertas económicamente equivalente (4.4.g)</a:t>
            </a:r>
          </a:p>
          <a:p>
            <a:pPr marL="342900" lvl="0" indent="-342900" algn="just">
              <a:lnSpc>
                <a:spcPct val="107000"/>
              </a:lnSpc>
              <a:spcBef>
                <a:spcPts val="600"/>
              </a:spcBef>
              <a:spcAft>
                <a:spcPts val="600"/>
              </a:spcAft>
              <a:buFont typeface="Symbol" panose="05050102010706020507" pitchFamily="18" charset="2"/>
              <a:buChar char=""/>
            </a:pPr>
            <a:endParaRPr lang="es-ES" sz="1800" dirty="0">
              <a:effectLst/>
              <a:latin typeface="Calibri" panose="020F0502020204030204" pitchFamily="34" charset="0"/>
              <a:ea typeface="Calibri" panose="020F0502020204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17288583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5DD1F2-F50B-4442-981F-B7206BE144C0}"/>
              </a:ext>
            </a:extLst>
          </p:cNvPr>
          <p:cNvSpPr>
            <a:spLocks noGrp="1"/>
          </p:cNvSpPr>
          <p:nvPr>
            <p:ph type="title"/>
          </p:nvPr>
        </p:nvSpPr>
        <p:spPr>
          <a:xfrm>
            <a:off x="838200" y="365125"/>
            <a:ext cx="10515600" cy="1366021"/>
          </a:xfrm>
        </p:spPr>
        <p:txBody>
          <a:bodyPr>
            <a:normAutofit/>
          </a:bodyPr>
          <a:lstStyle/>
          <a:p>
            <a:r>
              <a:rPr lang="es-ES" sz="3600" b="1" dirty="0"/>
              <a:t>Las actuaciones atribuidas a la CNMC en el RDL 5/2015, y modificaciones introducidas en el real decreto 15/2020</a:t>
            </a:r>
            <a:endParaRPr lang="es-ES" b="1" dirty="0"/>
          </a:p>
        </p:txBody>
      </p:sp>
      <p:sp>
        <p:nvSpPr>
          <p:cNvPr id="3" name="Marcador de contenido 2">
            <a:extLst>
              <a:ext uri="{FF2B5EF4-FFF2-40B4-BE49-F238E27FC236}">
                <a16:creationId xmlns:a16="http://schemas.microsoft.com/office/drawing/2014/main" id="{21A19307-EFB4-4086-80DF-77E8BCA2060B}"/>
              </a:ext>
            </a:extLst>
          </p:cNvPr>
          <p:cNvSpPr>
            <a:spLocks noGrp="1"/>
          </p:cNvSpPr>
          <p:nvPr>
            <p:ph idx="1"/>
          </p:nvPr>
        </p:nvSpPr>
        <p:spPr>
          <a:xfrm>
            <a:off x="838200" y="1825625"/>
            <a:ext cx="10725150" cy="4667250"/>
          </a:xfrm>
        </p:spPr>
        <p:txBody>
          <a:bodyPr>
            <a:normAutofit fontScale="92500" lnSpcReduction="10000"/>
          </a:bodyPr>
          <a:lstStyle/>
          <a:p>
            <a:endParaRPr lang="es-ES" sz="1800" b="0" i="0" u="none" strike="noStrike" baseline="0" dirty="0">
              <a:solidFill>
                <a:srgbClr val="000000"/>
              </a:solidFill>
              <a:latin typeface="Arial Unicode MS"/>
            </a:endParaRPr>
          </a:p>
          <a:p>
            <a:pPr marL="0" indent="0">
              <a:buNone/>
            </a:pPr>
            <a:r>
              <a:rPr lang="es-ES" sz="1800" b="0" i="0" u="none" strike="noStrike" baseline="0" dirty="0">
                <a:solidFill>
                  <a:srgbClr val="000000"/>
                </a:solidFill>
                <a:latin typeface="Arial Unicode MS"/>
              </a:rPr>
              <a:t>Se modifica la letra f) del apartado 4 del artículo 4, que queda redactado como sigue:</a:t>
            </a:r>
            <a:endParaRPr lang="es-ES" dirty="0"/>
          </a:p>
          <a:p>
            <a:r>
              <a:rPr lang="es-ES" sz="1800" b="0" i="0" u="none" strike="noStrike" baseline="0" dirty="0">
                <a:solidFill>
                  <a:srgbClr val="000000"/>
                </a:solidFill>
                <a:latin typeface="Arial Unicode MS"/>
              </a:rPr>
              <a:t>«f) La duración de los contratos de comercialización se supeditará a las normas de competencia de la Unión Europea.</a:t>
            </a:r>
          </a:p>
          <a:p>
            <a:endParaRPr lang="es-ES" sz="1800" dirty="0">
              <a:solidFill>
                <a:srgbClr val="000000"/>
              </a:solidFill>
              <a:latin typeface="Arial Unicode MS"/>
            </a:endParaRPr>
          </a:p>
          <a:p>
            <a:pPr marL="0" lvl="0" indent="0" algn="just" rtl="0">
              <a:lnSpc>
                <a:spcPct val="107000"/>
              </a:lnSpc>
              <a:spcBef>
                <a:spcPts val="600"/>
              </a:spcBef>
              <a:spcAft>
                <a:spcPts val="600"/>
              </a:spcAft>
              <a:buNone/>
            </a:pPr>
            <a:r>
              <a:rPr lang="es-ES" sz="2000" b="1" dirty="0">
                <a:effectLst/>
                <a:latin typeface="Calibri" panose="020F0502020204030204" pitchFamily="34" charset="0"/>
                <a:ea typeface="Calibri" panose="020F0502020204030204" pitchFamily="34" charset="0"/>
                <a:cs typeface="Arial" panose="020B0604020202020204" pitchFamily="34" charset="0"/>
              </a:rPr>
              <a:t>Principales recomendaciones</a:t>
            </a:r>
            <a:r>
              <a:rPr lang="es-ES" sz="2000" dirty="0">
                <a:effectLst/>
                <a:latin typeface="Calibri" panose="020F0502020204030204" pitchFamily="34" charset="0"/>
                <a:ea typeface="Calibri" panose="020F0502020204030204" pitchFamily="34" charset="0"/>
                <a:cs typeface="Arial" panose="020B0604020202020204" pitchFamily="34" charset="0"/>
              </a:rPr>
              <a:t> de los informes de la CNMC a las entidades comercializadoras:</a:t>
            </a:r>
          </a:p>
          <a:p>
            <a:pPr marL="742950" lvl="1" indent="-285750" algn="just">
              <a:lnSpc>
                <a:spcPct val="107000"/>
              </a:lnSpc>
              <a:spcBef>
                <a:spcPts val="600"/>
              </a:spcBef>
              <a:spcAft>
                <a:spcPts val="600"/>
              </a:spcAft>
              <a:buFont typeface="Courier New" panose="02070309020205020404" pitchFamily="49" charset="0"/>
              <a:buChar char="o"/>
            </a:pPr>
            <a:r>
              <a:rPr lang="es-ES" sz="2000" b="1" dirty="0">
                <a:effectLst/>
                <a:latin typeface="Calibri" panose="020F0502020204030204" pitchFamily="34" charset="0"/>
                <a:ea typeface="Calibri" panose="020F0502020204030204" pitchFamily="34" charset="0"/>
                <a:cs typeface="Arial" panose="020B0604020202020204" pitchFamily="34" charset="0"/>
              </a:rPr>
              <a:t>Que se limiten a comercializar los derechos que les confiere el RDL 5/2015</a:t>
            </a:r>
          </a:p>
          <a:p>
            <a:pPr marL="742950" lvl="1" indent="-285750" algn="just">
              <a:lnSpc>
                <a:spcPct val="107000"/>
              </a:lnSpc>
              <a:spcBef>
                <a:spcPts val="600"/>
              </a:spcBef>
              <a:spcAft>
                <a:spcPts val="600"/>
              </a:spcAft>
              <a:buFont typeface="Courier New" panose="02070309020205020404" pitchFamily="49" charset="0"/>
              <a:buChar char="o"/>
            </a:pPr>
            <a:r>
              <a:rPr lang="es-ES" sz="2000" dirty="0">
                <a:effectLst/>
                <a:latin typeface="Calibri" panose="020F0502020204030204" pitchFamily="34" charset="0"/>
                <a:ea typeface="Calibri" panose="020F0502020204030204" pitchFamily="34" charset="0"/>
                <a:cs typeface="Arial" panose="020B0604020202020204" pitchFamily="34" charset="0"/>
              </a:rPr>
              <a:t>Que no incluyan </a:t>
            </a:r>
            <a:r>
              <a:rPr lang="es-ES" sz="2000" b="1" dirty="0">
                <a:effectLst/>
                <a:latin typeface="Calibri" panose="020F0502020204030204" pitchFamily="34" charset="0"/>
                <a:ea typeface="Calibri" panose="020F0502020204030204" pitchFamily="34" charset="0"/>
                <a:cs typeface="Arial" panose="020B0604020202020204" pitchFamily="34" charset="0"/>
              </a:rPr>
              <a:t>restricciones injustificadas y desproporcionadas </a:t>
            </a:r>
            <a:r>
              <a:rPr lang="es-ES" sz="2000" dirty="0">
                <a:effectLst/>
                <a:latin typeface="Calibri" panose="020F0502020204030204" pitchFamily="34" charset="0"/>
                <a:ea typeface="Calibri" panose="020F0502020204030204" pitchFamily="34" charset="0"/>
                <a:cs typeface="Arial" panose="020B0604020202020204" pitchFamily="34" charset="0"/>
              </a:rPr>
              <a:t>a los adjudicatarios, como sus decisiones de </a:t>
            </a:r>
            <a:r>
              <a:rPr lang="es-ES" sz="2000" b="1" dirty="0">
                <a:effectLst/>
                <a:latin typeface="Calibri" panose="020F0502020204030204" pitchFamily="34" charset="0"/>
                <a:ea typeface="Calibri" panose="020F0502020204030204" pitchFamily="34" charset="0"/>
                <a:cs typeface="Arial" panose="020B0604020202020204" pitchFamily="34" charset="0"/>
              </a:rPr>
              <a:t>publicidad</a:t>
            </a:r>
            <a:endParaRPr lang="es-ES" sz="20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07000"/>
              </a:lnSpc>
              <a:spcBef>
                <a:spcPts val="600"/>
              </a:spcBef>
              <a:spcAft>
                <a:spcPts val="600"/>
              </a:spcAft>
              <a:buFont typeface="Courier New" panose="02070309020205020404" pitchFamily="49" charset="0"/>
              <a:buChar char="o"/>
            </a:pPr>
            <a:r>
              <a:rPr lang="es-ES" sz="2000" dirty="0">
                <a:effectLst/>
                <a:latin typeface="Calibri" panose="020F0502020204030204" pitchFamily="34" charset="0"/>
                <a:ea typeface="Calibri" panose="020F0502020204030204" pitchFamily="34" charset="0"/>
                <a:cs typeface="Arial" panose="020B0604020202020204" pitchFamily="34" charset="0"/>
              </a:rPr>
              <a:t>Que </a:t>
            </a:r>
            <a:r>
              <a:rPr lang="es-ES" sz="2000" b="1" dirty="0">
                <a:effectLst/>
                <a:latin typeface="Calibri" panose="020F0502020204030204" pitchFamily="34" charset="0"/>
                <a:ea typeface="Calibri" panose="020F0502020204030204" pitchFamily="34" charset="0"/>
                <a:cs typeface="Arial" panose="020B0604020202020204" pitchFamily="34" charset="0"/>
              </a:rPr>
              <a:t>garanticen un procedimiento de admisión y selección de ofertas</a:t>
            </a:r>
            <a:r>
              <a:rPr lang="es-ES" sz="2000" dirty="0">
                <a:effectLst/>
                <a:latin typeface="Calibri" panose="020F0502020204030204" pitchFamily="34" charset="0"/>
                <a:ea typeface="Calibri" panose="020F0502020204030204" pitchFamily="34" charset="0"/>
                <a:cs typeface="Arial" panose="020B0604020202020204" pitchFamily="34" charset="0"/>
              </a:rPr>
              <a:t> con suficientes estándares de </a:t>
            </a:r>
            <a:r>
              <a:rPr lang="es-ES" sz="2000" b="1" dirty="0">
                <a:effectLst/>
                <a:latin typeface="Calibri" panose="020F0502020204030204" pitchFamily="34" charset="0"/>
                <a:ea typeface="Calibri" panose="020F0502020204030204" pitchFamily="34" charset="0"/>
                <a:cs typeface="Arial" panose="020B0604020202020204" pitchFamily="34" charset="0"/>
              </a:rPr>
              <a:t>publicidad, transparencia, objetividad y concurrencia</a:t>
            </a:r>
            <a:r>
              <a:rPr lang="es-ES" sz="2000" dirty="0">
                <a:effectLst/>
                <a:latin typeface="Calibri" panose="020F0502020204030204" pitchFamily="34" charset="0"/>
                <a:ea typeface="Calibri" panose="020F0502020204030204" pitchFamily="34" charset="0"/>
                <a:cs typeface="Arial" panose="020B0604020202020204" pitchFamily="34" charset="0"/>
              </a:rPr>
              <a:t> competitiva</a:t>
            </a:r>
          </a:p>
          <a:p>
            <a:pPr marL="742950" lvl="1" indent="-285750" algn="just">
              <a:lnSpc>
                <a:spcPct val="107000"/>
              </a:lnSpc>
              <a:spcBef>
                <a:spcPts val="600"/>
              </a:spcBef>
              <a:spcAft>
                <a:spcPts val="600"/>
              </a:spcAft>
              <a:buFont typeface="Courier New" panose="02070309020205020404" pitchFamily="49" charset="0"/>
              <a:buChar char="o"/>
            </a:pPr>
            <a:r>
              <a:rPr lang="es-ES" sz="2000" dirty="0">
                <a:effectLst/>
                <a:latin typeface="Calibri" panose="020F0502020204030204" pitchFamily="34" charset="0"/>
                <a:ea typeface="Calibri" panose="020F0502020204030204" pitchFamily="34" charset="0"/>
                <a:cs typeface="Arial" panose="020B0604020202020204" pitchFamily="34" charset="0"/>
              </a:rPr>
              <a:t>Que consideren una </a:t>
            </a:r>
            <a:r>
              <a:rPr lang="es-ES" sz="2000" b="1" dirty="0">
                <a:effectLst/>
                <a:latin typeface="Calibri" panose="020F0502020204030204" pitchFamily="34" charset="0"/>
                <a:ea typeface="Calibri" panose="020F0502020204030204" pitchFamily="34" charset="0"/>
                <a:cs typeface="Arial" panose="020B0604020202020204" pitchFamily="34" charset="0"/>
              </a:rPr>
              <a:t>duración de los contratos</a:t>
            </a:r>
            <a:r>
              <a:rPr lang="es-ES" sz="2000" dirty="0">
                <a:effectLst/>
                <a:latin typeface="Calibri" panose="020F0502020204030204" pitchFamily="34" charset="0"/>
                <a:ea typeface="Calibri" panose="020F0502020204030204" pitchFamily="34" charset="0"/>
                <a:cs typeface="Arial" panose="020B0604020202020204" pitchFamily="34" charset="0"/>
              </a:rPr>
              <a:t> de explotación consistente con los principios y precedentes de competencia, en genera</a:t>
            </a:r>
            <a:r>
              <a:rPr lang="es-ES" sz="2000" b="1" dirty="0">
                <a:effectLst/>
                <a:latin typeface="Calibri" panose="020F0502020204030204" pitchFamily="34" charset="0"/>
                <a:ea typeface="Calibri" panose="020F0502020204030204" pitchFamily="34" charset="0"/>
                <a:cs typeface="Arial" panose="020B0604020202020204" pitchFamily="34" charset="0"/>
              </a:rPr>
              <a:t>l, no excediendo de 3 años.</a:t>
            </a:r>
            <a:endParaRPr lang="es-ES" sz="2000" dirty="0">
              <a:effectLst/>
              <a:latin typeface="Calibri" panose="020F0502020204030204" pitchFamily="34" charset="0"/>
              <a:ea typeface="Calibri" panose="020F0502020204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29476977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5DD1F2-F50B-4442-981F-B7206BE144C0}"/>
              </a:ext>
            </a:extLst>
          </p:cNvPr>
          <p:cNvSpPr>
            <a:spLocks noGrp="1"/>
          </p:cNvSpPr>
          <p:nvPr>
            <p:ph type="title"/>
          </p:nvPr>
        </p:nvSpPr>
        <p:spPr>
          <a:xfrm>
            <a:off x="838200" y="365125"/>
            <a:ext cx="10515600" cy="1366021"/>
          </a:xfrm>
        </p:spPr>
        <p:txBody>
          <a:bodyPr>
            <a:normAutofit/>
          </a:bodyPr>
          <a:lstStyle/>
          <a:p>
            <a:r>
              <a:rPr lang="es-ES" sz="3600" b="1" dirty="0"/>
              <a:t>Las actuaciones atribuidas a la CNMC en el RDL 5/2015, y modificaciones introducidas en el real decreto 15/2020</a:t>
            </a:r>
            <a:endParaRPr lang="es-ES" b="1" dirty="0"/>
          </a:p>
        </p:txBody>
      </p:sp>
      <p:sp>
        <p:nvSpPr>
          <p:cNvPr id="3" name="Marcador de contenido 2">
            <a:extLst>
              <a:ext uri="{FF2B5EF4-FFF2-40B4-BE49-F238E27FC236}">
                <a16:creationId xmlns:a16="http://schemas.microsoft.com/office/drawing/2014/main" id="{21A19307-EFB4-4086-80DF-77E8BCA2060B}"/>
              </a:ext>
            </a:extLst>
          </p:cNvPr>
          <p:cNvSpPr>
            <a:spLocks noGrp="1"/>
          </p:cNvSpPr>
          <p:nvPr>
            <p:ph idx="1"/>
          </p:nvPr>
        </p:nvSpPr>
        <p:spPr/>
        <p:txBody>
          <a:bodyPr>
            <a:normAutofit fontScale="92500" lnSpcReduction="20000"/>
          </a:bodyPr>
          <a:lstStyle/>
          <a:p>
            <a:pPr marL="0" indent="0">
              <a:buNone/>
            </a:pPr>
            <a:endParaRPr lang="es-ES" sz="1800" dirty="0">
              <a:solidFill>
                <a:srgbClr val="000000"/>
              </a:solidFill>
              <a:latin typeface="Arial Unicode MS"/>
            </a:endParaRPr>
          </a:p>
          <a:p>
            <a:pPr marL="0" lvl="0" indent="0" algn="just" rtl="0">
              <a:lnSpc>
                <a:spcPct val="107000"/>
              </a:lnSpc>
              <a:spcBef>
                <a:spcPts val="600"/>
              </a:spcBef>
              <a:spcAft>
                <a:spcPts val="600"/>
              </a:spcAft>
              <a:buNone/>
            </a:pPr>
            <a:r>
              <a:rPr lang="es-ES" sz="1900" b="1" dirty="0">
                <a:effectLst/>
                <a:latin typeface="Calibri" panose="020F0502020204030204" pitchFamily="34" charset="0"/>
                <a:ea typeface="Calibri" panose="020F0502020204030204" pitchFamily="34" charset="0"/>
                <a:cs typeface="Arial" panose="020B0604020202020204" pitchFamily="34" charset="0"/>
              </a:rPr>
              <a:t>Principales recomendaciones</a:t>
            </a:r>
            <a:r>
              <a:rPr lang="es-ES" sz="1900" dirty="0">
                <a:effectLst/>
                <a:latin typeface="Calibri" panose="020F0502020204030204" pitchFamily="34" charset="0"/>
                <a:ea typeface="Calibri" panose="020F0502020204030204" pitchFamily="34" charset="0"/>
                <a:cs typeface="Arial" panose="020B0604020202020204" pitchFamily="34" charset="0"/>
              </a:rPr>
              <a:t> de los informes de la CNMC a las entidades comercializadoras:</a:t>
            </a:r>
          </a:p>
          <a:p>
            <a:pPr marL="742950" lvl="1" indent="-285750" algn="just">
              <a:lnSpc>
                <a:spcPct val="107000"/>
              </a:lnSpc>
              <a:spcBef>
                <a:spcPts val="600"/>
              </a:spcBef>
              <a:spcAft>
                <a:spcPts val="600"/>
              </a:spcAft>
              <a:buFont typeface="Courier New" panose="02070309020205020404" pitchFamily="49" charset="0"/>
              <a:buChar char="o"/>
            </a:pPr>
            <a:r>
              <a:rPr lang="es-ES" sz="1900" dirty="0">
                <a:effectLst/>
                <a:latin typeface="Calibri" panose="020F0502020204030204" pitchFamily="34" charset="0"/>
                <a:ea typeface="Calibri" panose="020F0502020204030204" pitchFamily="34" charset="0"/>
                <a:cs typeface="Arial" panose="020B0604020202020204" pitchFamily="34" charset="0"/>
              </a:rPr>
              <a:t>Q</a:t>
            </a:r>
            <a:r>
              <a:rPr lang="es-ES" sz="1900" b="1" dirty="0">
                <a:effectLst/>
                <a:latin typeface="Calibri" panose="020F0502020204030204" pitchFamily="34" charset="0"/>
                <a:ea typeface="Calibri" panose="020F0502020204030204" pitchFamily="34" charset="0"/>
                <a:cs typeface="Arial" panose="020B0604020202020204" pitchFamily="34" charset="0"/>
              </a:rPr>
              <a:t>ue se limiten a comercializar los derechos que les confiere el RDL 5/2015</a:t>
            </a:r>
            <a:endParaRPr lang="es-ES" sz="19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07000"/>
              </a:lnSpc>
              <a:spcBef>
                <a:spcPts val="600"/>
              </a:spcBef>
              <a:spcAft>
                <a:spcPts val="600"/>
              </a:spcAft>
              <a:buFont typeface="Courier New" panose="02070309020205020404" pitchFamily="49" charset="0"/>
              <a:buChar char="o"/>
            </a:pPr>
            <a:r>
              <a:rPr lang="es-ES" sz="1900" dirty="0">
                <a:effectLst/>
                <a:latin typeface="Calibri" panose="020F0502020204030204" pitchFamily="34" charset="0"/>
                <a:ea typeface="Calibri" panose="020F0502020204030204" pitchFamily="34" charset="0"/>
                <a:cs typeface="Arial" panose="020B0604020202020204" pitchFamily="34" charset="0"/>
              </a:rPr>
              <a:t>Que no incluyan </a:t>
            </a:r>
            <a:r>
              <a:rPr lang="es-ES" sz="1900" b="1" dirty="0">
                <a:effectLst/>
                <a:latin typeface="Calibri" panose="020F0502020204030204" pitchFamily="34" charset="0"/>
                <a:ea typeface="Calibri" panose="020F0502020204030204" pitchFamily="34" charset="0"/>
                <a:cs typeface="Arial" panose="020B0604020202020204" pitchFamily="34" charset="0"/>
              </a:rPr>
              <a:t>restricciones injustificadas y desproporcionadas </a:t>
            </a:r>
            <a:r>
              <a:rPr lang="es-ES" sz="1900" dirty="0">
                <a:effectLst/>
                <a:latin typeface="Calibri" panose="020F0502020204030204" pitchFamily="34" charset="0"/>
                <a:ea typeface="Calibri" panose="020F0502020204030204" pitchFamily="34" charset="0"/>
                <a:cs typeface="Arial" panose="020B0604020202020204" pitchFamily="34" charset="0"/>
              </a:rPr>
              <a:t>a los adjudicatarios, como sus decisiones de </a:t>
            </a:r>
            <a:r>
              <a:rPr lang="es-ES" sz="1900" b="1" dirty="0">
                <a:effectLst/>
                <a:latin typeface="Calibri" panose="020F0502020204030204" pitchFamily="34" charset="0"/>
                <a:ea typeface="Calibri" panose="020F0502020204030204" pitchFamily="34" charset="0"/>
                <a:cs typeface="Arial" panose="020B0604020202020204" pitchFamily="34" charset="0"/>
              </a:rPr>
              <a:t>publicidad</a:t>
            </a:r>
            <a:endParaRPr lang="es-ES" sz="19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ct val="107000"/>
              </a:lnSpc>
              <a:spcBef>
                <a:spcPts val="600"/>
              </a:spcBef>
              <a:spcAft>
                <a:spcPts val="600"/>
              </a:spcAft>
              <a:buFont typeface="Courier New" panose="02070309020205020404" pitchFamily="49" charset="0"/>
              <a:buChar char="o"/>
            </a:pPr>
            <a:r>
              <a:rPr lang="es-ES" sz="1900" dirty="0">
                <a:effectLst/>
                <a:latin typeface="Calibri" panose="020F0502020204030204" pitchFamily="34" charset="0"/>
                <a:ea typeface="Calibri" panose="020F0502020204030204" pitchFamily="34" charset="0"/>
                <a:cs typeface="Arial" panose="020B0604020202020204" pitchFamily="34" charset="0"/>
              </a:rPr>
              <a:t>Que </a:t>
            </a:r>
            <a:r>
              <a:rPr lang="es-ES" sz="1900" b="1" dirty="0">
                <a:effectLst/>
                <a:latin typeface="Calibri" panose="020F0502020204030204" pitchFamily="34" charset="0"/>
                <a:ea typeface="Calibri" panose="020F0502020204030204" pitchFamily="34" charset="0"/>
                <a:cs typeface="Arial" panose="020B0604020202020204" pitchFamily="34" charset="0"/>
              </a:rPr>
              <a:t>garanticen un procedimiento de admisión y selección de ofertas</a:t>
            </a:r>
            <a:r>
              <a:rPr lang="es-ES" sz="1900" dirty="0">
                <a:effectLst/>
                <a:latin typeface="Calibri" panose="020F0502020204030204" pitchFamily="34" charset="0"/>
                <a:ea typeface="Calibri" panose="020F0502020204030204" pitchFamily="34" charset="0"/>
                <a:cs typeface="Arial" panose="020B0604020202020204" pitchFamily="34" charset="0"/>
              </a:rPr>
              <a:t> con suficientes estándares de </a:t>
            </a:r>
            <a:r>
              <a:rPr lang="es-ES" sz="1900" b="1" dirty="0">
                <a:effectLst/>
                <a:latin typeface="Calibri" panose="020F0502020204030204" pitchFamily="34" charset="0"/>
                <a:ea typeface="Calibri" panose="020F0502020204030204" pitchFamily="34" charset="0"/>
                <a:cs typeface="Arial" panose="020B0604020202020204" pitchFamily="34" charset="0"/>
              </a:rPr>
              <a:t>publicidad, transparencia, objetividad y concurrencia</a:t>
            </a:r>
            <a:r>
              <a:rPr lang="es-ES" sz="1900" dirty="0">
                <a:effectLst/>
                <a:latin typeface="Calibri" panose="020F0502020204030204" pitchFamily="34" charset="0"/>
                <a:ea typeface="Calibri" panose="020F0502020204030204" pitchFamily="34" charset="0"/>
                <a:cs typeface="Arial" panose="020B0604020202020204" pitchFamily="34" charset="0"/>
              </a:rPr>
              <a:t> competitiva</a:t>
            </a:r>
          </a:p>
          <a:p>
            <a:pPr marL="742950" lvl="1" indent="-285750" algn="just">
              <a:lnSpc>
                <a:spcPct val="107000"/>
              </a:lnSpc>
              <a:spcBef>
                <a:spcPts val="600"/>
              </a:spcBef>
              <a:spcAft>
                <a:spcPts val="600"/>
              </a:spcAft>
              <a:buFont typeface="Courier New" panose="02070309020205020404" pitchFamily="49" charset="0"/>
              <a:buChar char="o"/>
            </a:pPr>
            <a:r>
              <a:rPr lang="es-ES" sz="1900" dirty="0">
                <a:effectLst/>
                <a:latin typeface="Calibri" panose="020F0502020204030204" pitchFamily="34" charset="0"/>
                <a:ea typeface="Calibri" panose="020F0502020204030204" pitchFamily="34" charset="0"/>
                <a:cs typeface="Arial" panose="020B0604020202020204" pitchFamily="34" charset="0"/>
              </a:rPr>
              <a:t>Que consideren una </a:t>
            </a:r>
            <a:r>
              <a:rPr lang="es-ES" sz="1900" b="1" dirty="0">
                <a:effectLst/>
                <a:latin typeface="Calibri" panose="020F0502020204030204" pitchFamily="34" charset="0"/>
                <a:ea typeface="Calibri" panose="020F0502020204030204" pitchFamily="34" charset="0"/>
                <a:cs typeface="Arial" panose="020B0604020202020204" pitchFamily="34" charset="0"/>
              </a:rPr>
              <a:t>duración de los contratos</a:t>
            </a:r>
            <a:r>
              <a:rPr lang="es-ES" sz="1900" dirty="0">
                <a:effectLst/>
                <a:latin typeface="Calibri" panose="020F0502020204030204" pitchFamily="34" charset="0"/>
                <a:ea typeface="Calibri" panose="020F0502020204030204" pitchFamily="34" charset="0"/>
                <a:cs typeface="Arial" panose="020B0604020202020204" pitchFamily="34" charset="0"/>
              </a:rPr>
              <a:t> de explotación consistente con los principios y precedentes de competencia, en genera</a:t>
            </a:r>
            <a:r>
              <a:rPr lang="es-ES" sz="1900" b="1" dirty="0">
                <a:effectLst/>
                <a:latin typeface="Calibri" panose="020F0502020204030204" pitchFamily="34" charset="0"/>
                <a:ea typeface="Calibri" panose="020F0502020204030204" pitchFamily="34" charset="0"/>
                <a:cs typeface="Arial" panose="020B0604020202020204" pitchFamily="34" charset="0"/>
              </a:rPr>
              <a:t>l, no excediendo de 3 años</a:t>
            </a:r>
            <a:r>
              <a:rPr lang="es-ES" sz="1600" b="1" dirty="0">
                <a:effectLst/>
                <a:latin typeface="Calibri" panose="020F0502020204030204" pitchFamily="34" charset="0"/>
                <a:ea typeface="Calibri" panose="020F0502020204030204" pitchFamily="34" charset="0"/>
                <a:cs typeface="Arial" panose="020B0604020202020204" pitchFamily="34" charset="0"/>
              </a:rPr>
              <a:t>.</a:t>
            </a:r>
            <a:endParaRPr lang="es-ES" sz="16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600"/>
              </a:spcBef>
              <a:spcAft>
                <a:spcPts val="600"/>
              </a:spcAft>
              <a:buNone/>
            </a:pPr>
            <a:r>
              <a:rPr lang="es-ES" sz="1600" b="1" dirty="0" err="1">
                <a:latin typeface="Calibri" panose="020F0502020204030204" pitchFamily="34" charset="0"/>
                <a:cs typeface="Arial" panose="020B0604020202020204" pitchFamily="34" charset="0"/>
              </a:rPr>
              <a:t>LaLiga</a:t>
            </a:r>
            <a:r>
              <a:rPr lang="es-ES" sz="1600" b="1" dirty="0">
                <a:latin typeface="Calibri" panose="020F0502020204030204" pitchFamily="34" charset="0"/>
                <a:cs typeface="Arial" panose="020B0604020202020204" pitchFamily="34" charset="0"/>
              </a:rPr>
              <a:t> los ha licitado a 5 años en 2021.</a:t>
            </a:r>
          </a:p>
          <a:p>
            <a:pPr marL="0" indent="0">
              <a:buNone/>
            </a:pPr>
            <a:r>
              <a:rPr lang="es-ES" sz="1700" b="0" i="0" u="none" strike="noStrike" baseline="0" dirty="0">
                <a:solidFill>
                  <a:srgbClr val="000000"/>
                </a:solidFill>
                <a:latin typeface="Arial Unicode MS"/>
              </a:rPr>
              <a:t>Se modifica la letra f) del apartado 4 del artículo 4, que queda redactado como sigue:</a:t>
            </a:r>
            <a:endParaRPr lang="es-ES" sz="1700" dirty="0"/>
          </a:p>
          <a:p>
            <a:r>
              <a:rPr lang="es-ES" sz="1700" b="0" i="0" u="none" strike="noStrike" baseline="0" dirty="0">
                <a:solidFill>
                  <a:srgbClr val="000000"/>
                </a:solidFill>
                <a:latin typeface="Arial Unicode MS"/>
              </a:rPr>
              <a:t>«f) La duración de los contratos de comercialización se supeditará a las normas de competencia de la Unión Europea</a:t>
            </a:r>
            <a:r>
              <a:rPr lang="es-ES" sz="2800" b="0" i="0" u="none" strike="noStrike" baseline="0" dirty="0">
                <a:solidFill>
                  <a:srgbClr val="000000"/>
                </a:solidFill>
                <a:latin typeface="Arial Unicode MS"/>
              </a:rPr>
              <a:t>.</a:t>
            </a:r>
          </a:p>
          <a:p>
            <a:pPr marL="0" indent="0">
              <a:buNone/>
            </a:pPr>
            <a:endParaRPr lang="es-ES" dirty="0"/>
          </a:p>
        </p:txBody>
      </p:sp>
    </p:spTree>
    <p:extLst>
      <p:ext uri="{BB962C8B-B14F-4D97-AF65-F5344CB8AC3E}">
        <p14:creationId xmlns:p14="http://schemas.microsoft.com/office/powerpoint/2010/main" val="31874117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D296D3-6086-4552-BCCC-AD32148A497F}"/>
              </a:ext>
            </a:extLst>
          </p:cNvPr>
          <p:cNvSpPr>
            <a:spLocks noGrp="1"/>
          </p:cNvSpPr>
          <p:nvPr>
            <p:ph type="title"/>
          </p:nvPr>
        </p:nvSpPr>
        <p:spPr/>
        <p:txBody>
          <a:bodyPr/>
          <a:lstStyle/>
          <a:p>
            <a:r>
              <a:rPr lang="es-ES" sz="3600" b="1" dirty="0"/>
              <a:t>Reserva actuaciones CNMC</a:t>
            </a:r>
          </a:p>
        </p:txBody>
      </p:sp>
      <p:sp>
        <p:nvSpPr>
          <p:cNvPr id="3" name="Marcador de contenido 2">
            <a:extLst>
              <a:ext uri="{FF2B5EF4-FFF2-40B4-BE49-F238E27FC236}">
                <a16:creationId xmlns:a16="http://schemas.microsoft.com/office/drawing/2014/main" id="{E19A1BEF-26DF-41DF-9605-7D7BB35789C0}"/>
              </a:ext>
            </a:extLst>
          </p:cNvPr>
          <p:cNvSpPr>
            <a:spLocks noGrp="1"/>
          </p:cNvSpPr>
          <p:nvPr>
            <p:ph idx="1"/>
          </p:nvPr>
        </p:nvSpPr>
        <p:spPr/>
        <p:txBody>
          <a:bodyPr>
            <a:normAutofit fontScale="92500"/>
          </a:bodyPr>
          <a:lstStyle/>
          <a:p>
            <a:pPr algn="just">
              <a:lnSpc>
                <a:spcPct val="107000"/>
              </a:lnSpc>
              <a:spcAft>
                <a:spcPts val="800"/>
              </a:spcAft>
            </a:pPr>
            <a:r>
              <a:rPr lang="es-ES" dirty="0">
                <a:effectLst/>
                <a:latin typeface="Calibri" panose="020F0502020204030204" pitchFamily="34" charset="0"/>
                <a:ea typeface="Calibri" panose="020F0502020204030204" pitchFamily="34" charset="0"/>
                <a:cs typeface="Arial" panose="020B0604020202020204" pitchFamily="34" charset="0"/>
              </a:rPr>
              <a:t>Estos informes El informe </a:t>
            </a:r>
            <a:r>
              <a:rPr lang="es-ES" b="1" dirty="0">
                <a:effectLst/>
                <a:latin typeface="Calibri" panose="020F0502020204030204" pitchFamily="34" charset="0"/>
                <a:ea typeface="Calibri" panose="020F0502020204030204" pitchFamily="34" charset="0"/>
                <a:cs typeface="Arial" panose="020B0604020202020204" pitchFamily="34" charset="0"/>
              </a:rPr>
              <a:t>no valora el contenido de la propuesta a la luz de las normas del Derecho de la competencia</a:t>
            </a:r>
            <a:r>
              <a:rPr lang="es-ES" dirty="0">
                <a:effectLst/>
                <a:latin typeface="Calibri" panose="020F0502020204030204" pitchFamily="34" charset="0"/>
                <a:ea typeface="Calibri" panose="020F0502020204030204" pitchFamily="34" charset="0"/>
                <a:cs typeface="Arial" panose="020B0604020202020204" pitchFamily="34" charset="0"/>
              </a:rPr>
              <a:t>, sino que se limita a examinar su adecuación a los artículos 1 a 4 del real decreto ley, es decir, a la regulación de la comercialización conjunta de los derechos audiovisuales de las competiciones</a:t>
            </a:r>
          </a:p>
          <a:p>
            <a:pPr algn="just">
              <a:lnSpc>
                <a:spcPct val="107000"/>
              </a:lnSpc>
              <a:spcAft>
                <a:spcPts val="800"/>
              </a:spcAft>
            </a:pPr>
            <a:r>
              <a:rPr lang="es-ES" dirty="0">
                <a:effectLst/>
                <a:latin typeface="Calibri" panose="020F0502020204030204" pitchFamily="34" charset="0"/>
                <a:ea typeface="Calibri" panose="020F0502020204030204" pitchFamily="34" charset="0"/>
                <a:cs typeface="Arial" panose="020B0604020202020204" pitchFamily="34" charset="0"/>
              </a:rPr>
              <a:t>Se </a:t>
            </a:r>
            <a:r>
              <a:rPr lang="es-ES" b="1" dirty="0">
                <a:effectLst/>
                <a:latin typeface="Calibri" panose="020F0502020204030204" pitchFamily="34" charset="0"/>
                <a:ea typeface="Calibri" panose="020F0502020204030204" pitchFamily="34" charset="0"/>
                <a:cs typeface="Arial" panose="020B0604020202020204" pitchFamily="34" charset="0"/>
              </a:rPr>
              <a:t>reserva la posibilidad de </a:t>
            </a:r>
            <a:r>
              <a:rPr lang="es-ES" dirty="0">
                <a:effectLst/>
                <a:latin typeface="Calibri" panose="020F0502020204030204" pitchFamily="34" charset="0"/>
                <a:ea typeface="Calibri" panose="020F0502020204030204" pitchFamily="34" charset="0"/>
                <a:cs typeface="Arial" panose="020B0604020202020204" pitchFamily="34" charset="0"/>
              </a:rPr>
              <a:t>posteriormente, de oficio o tras una denuncia, </a:t>
            </a:r>
            <a:r>
              <a:rPr lang="es-ES" b="1" dirty="0">
                <a:effectLst/>
                <a:latin typeface="Calibri" panose="020F0502020204030204" pitchFamily="34" charset="0"/>
                <a:ea typeface="Calibri" panose="020F0502020204030204" pitchFamily="34" charset="0"/>
                <a:cs typeface="Arial" panose="020B0604020202020204" pitchFamily="34" charset="0"/>
              </a:rPr>
              <a:t>investigar la compatibilidad con la normativa de competencia de las actuaciones que finalmente realicen las entidades organizadoras </a:t>
            </a:r>
            <a:r>
              <a:rPr lang="es-ES" dirty="0">
                <a:effectLst/>
                <a:latin typeface="Calibri" panose="020F0502020204030204" pitchFamily="34" charset="0"/>
                <a:ea typeface="Calibri" panose="020F0502020204030204" pitchFamily="34" charset="0"/>
                <a:cs typeface="Arial" panose="020B0604020202020204" pitchFamily="34" charset="0"/>
              </a:rPr>
              <a:t>en relación con la comercialización de estos derechos audiovisuales.</a:t>
            </a:r>
          </a:p>
          <a:p>
            <a:pPr marL="0" indent="0">
              <a:buNone/>
            </a:pPr>
            <a:endParaRPr lang="es-ES" dirty="0"/>
          </a:p>
        </p:txBody>
      </p:sp>
    </p:spTree>
    <p:extLst>
      <p:ext uri="{BB962C8B-B14F-4D97-AF65-F5344CB8AC3E}">
        <p14:creationId xmlns:p14="http://schemas.microsoft.com/office/powerpoint/2010/main" val="18564332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5DD1F2-F50B-4442-981F-B7206BE144C0}"/>
              </a:ext>
            </a:extLst>
          </p:cNvPr>
          <p:cNvSpPr>
            <a:spLocks noGrp="1"/>
          </p:cNvSpPr>
          <p:nvPr>
            <p:ph type="title"/>
          </p:nvPr>
        </p:nvSpPr>
        <p:spPr>
          <a:xfrm>
            <a:off x="838200" y="365125"/>
            <a:ext cx="10515600" cy="1366021"/>
          </a:xfrm>
        </p:spPr>
        <p:txBody>
          <a:bodyPr>
            <a:normAutofit fontScale="90000"/>
          </a:bodyPr>
          <a:lstStyle/>
          <a:p>
            <a:r>
              <a:rPr lang="es-ES" sz="3600" b="1" dirty="0"/>
              <a:t>Las actuaciones atribuidas a la CNMC en el RDL 5/2015, y posteriormente las modificaciones introducidas en el real decreto 15/2020</a:t>
            </a:r>
            <a:endParaRPr lang="es-ES" b="1" dirty="0"/>
          </a:p>
        </p:txBody>
      </p:sp>
      <p:sp>
        <p:nvSpPr>
          <p:cNvPr id="3" name="Marcador de contenido 2">
            <a:extLst>
              <a:ext uri="{FF2B5EF4-FFF2-40B4-BE49-F238E27FC236}">
                <a16:creationId xmlns:a16="http://schemas.microsoft.com/office/drawing/2014/main" id="{21A19307-EFB4-4086-80DF-77E8BCA2060B}"/>
              </a:ext>
            </a:extLst>
          </p:cNvPr>
          <p:cNvSpPr>
            <a:spLocks noGrp="1"/>
          </p:cNvSpPr>
          <p:nvPr>
            <p:ph idx="1"/>
          </p:nvPr>
        </p:nvSpPr>
        <p:spPr/>
        <p:txBody>
          <a:bodyPr/>
          <a:lstStyle/>
          <a:p>
            <a:pPr marL="0" lvl="0" indent="0" algn="just" rtl="0">
              <a:lnSpc>
                <a:spcPct val="107000"/>
              </a:lnSpc>
              <a:spcBef>
                <a:spcPts val="600"/>
              </a:spcBef>
              <a:spcAft>
                <a:spcPts val="600"/>
              </a:spcAft>
              <a:buNone/>
            </a:pPr>
            <a:r>
              <a:rPr lang="es-ES" sz="1800" b="1" dirty="0">
                <a:effectLst/>
                <a:latin typeface="Calibri" panose="020F0502020204030204" pitchFamily="34" charset="0"/>
                <a:ea typeface="Calibri" panose="020F0502020204030204" pitchFamily="34" charset="0"/>
                <a:cs typeface="Arial" panose="020B0604020202020204" pitchFamily="34" charset="0"/>
              </a:rPr>
              <a:t>EXPEDIENTE INCOADO (S/0042/19: FUTBOL SEGUNDA B Y TERCERA) POR ARTÍCULO 2 DE LA LDC</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just">
              <a:lnSpc>
                <a:spcPct val="107000"/>
              </a:lnSpc>
              <a:spcBef>
                <a:spcPts val="600"/>
              </a:spcBef>
              <a:spcAft>
                <a:spcPts val="600"/>
              </a:spcAft>
              <a:buFont typeface="Symbol" panose="05050102010706020507" pitchFamily="18" charset="2"/>
              <a:buChar char=""/>
            </a:pPr>
            <a:r>
              <a:rPr lang="es-ES" sz="1800" b="1" dirty="0">
                <a:effectLst/>
                <a:latin typeface="Calibri" panose="020F0502020204030204" pitchFamily="34" charset="0"/>
                <a:ea typeface="Calibri" panose="020F0502020204030204" pitchFamily="34" charset="0"/>
                <a:cs typeface="Arial" panose="020B0604020202020204" pitchFamily="34" charset="0"/>
                <a:hlinkClick r:id="rId2"/>
              </a:rPr>
              <a:t>Incoado en diciembre de 2020 contra Real Federación Española de Fútbol (RFEF)</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just">
              <a:lnSpc>
                <a:spcPct val="107000"/>
              </a:lnSpc>
              <a:spcBef>
                <a:spcPts val="600"/>
              </a:spcBef>
              <a:spcAft>
                <a:spcPts val="600"/>
              </a:spcAft>
              <a:buFont typeface="Symbol" panose="05050102010706020507" pitchFamily="18" charset="2"/>
              <a:buChar char=""/>
            </a:pPr>
            <a:r>
              <a:rPr lang="es-ES" sz="1800" dirty="0">
                <a:effectLst/>
                <a:latin typeface="Calibri" panose="020F0502020204030204" pitchFamily="34" charset="0"/>
                <a:ea typeface="Calibri" panose="020F0502020204030204" pitchFamily="34" charset="0"/>
                <a:cs typeface="Arial" panose="020B0604020202020204" pitchFamily="34" charset="0"/>
              </a:rPr>
              <a:t>Incoación del expediente no prejuzga el resultado de la investigación</a:t>
            </a:r>
          </a:p>
          <a:p>
            <a:pPr marL="800100" lvl="1" indent="-342900" algn="just">
              <a:lnSpc>
                <a:spcPct val="107000"/>
              </a:lnSpc>
              <a:spcBef>
                <a:spcPts val="600"/>
              </a:spcBef>
              <a:spcAft>
                <a:spcPts val="600"/>
              </a:spcAft>
              <a:buFont typeface="Symbol" panose="05050102010706020507" pitchFamily="18" charset="2"/>
              <a:buChar char=""/>
            </a:pPr>
            <a:r>
              <a:rPr lang="es-ES" sz="1800" dirty="0">
                <a:effectLst/>
                <a:latin typeface="Calibri" panose="020F0502020204030204" pitchFamily="34" charset="0"/>
                <a:ea typeface="Calibri" panose="020F0502020204030204" pitchFamily="34" charset="0"/>
                <a:cs typeface="Arial" panose="020B0604020202020204" pitchFamily="34" charset="0"/>
              </a:rPr>
              <a:t>Conductas investigadas: </a:t>
            </a:r>
            <a:r>
              <a:rPr lang="es-ES" sz="1800" b="1" dirty="0">
                <a:effectLst/>
                <a:latin typeface="Calibri" panose="020F0502020204030204" pitchFamily="34" charset="0"/>
                <a:ea typeface="Calibri" panose="020F0502020204030204" pitchFamily="34" charset="0"/>
                <a:cs typeface="Arial" panose="020B0604020202020204" pitchFamily="34" charset="0"/>
              </a:rPr>
              <a:t>atribución en exclusiva </a:t>
            </a:r>
            <a:r>
              <a:rPr lang="es-ES" sz="1800" dirty="0">
                <a:effectLst/>
                <a:latin typeface="Calibri" panose="020F0502020204030204" pitchFamily="34" charset="0"/>
                <a:ea typeface="Calibri" panose="020F0502020204030204" pitchFamily="34" charset="0"/>
                <a:cs typeface="Arial" panose="020B0604020202020204" pitchFamily="34" charset="0"/>
              </a:rPr>
              <a:t>de la RFEF de los </a:t>
            </a:r>
            <a:r>
              <a:rPr lang="es-ES" sz="1800" b="1" dirty="0">
                <a:effectLst/>
                <a:latin typeface="Calibri" panose="020F0502020204030204" pitchFamily="34" charset="0"/>
                <a:ea typeface="Calibri" panose="020F0502020204030204" pitchFamily="34" charset="0"/>
                <a:cs typeface="Arial" panose="020B0604020202020204" pitchFamily="34" charset="0"/>
              </a:rPr>
              <a:t>derechos audiovisuales</a:t>
            </a:r>
            <a:r>
              <a:rPr lang="es-ES" sz="1800" dirty="0">
                <a:effectLst/>
                <a:latin typeface="Calibri" panose="020F0502020204030204" pitchFamily="34" charset="0"/>
                <a:ea typeface="Calibri" panose="020F0502020204030204" pitchFamily="34" charset="0"/>
                <a:cs typeface="Arial" panose="020B0604020202020204" pitchFamily="34" charset="0"/>
              </a:rPr>
              <a:t> de competiciones de segunda división B y tercera división en detrimento de derechos que corresponden a los clubes</a:t>
            </a:r>
          </a:p>
          <a:p>
            <a:pPr marL="800100" lvl="1" indent="-342900" algn="just">
              <a:lnSpc>
                <a:spcPct val="107000"/>
              </a:lnSpc>
              <a:spcBef>
                <a:spcPts val="600"/>
              </a:spcBef>
              <a:spcAft>
                <a:spcPts val="600"/>
              </a:spcAft>
              <a:buFont typeface="Symbol" panose="05050102010706020507" pitchFamily="18" charset="2"/>
              <a:buChar char=""/>
            </a:pPr>
            <a:r>
              <a:rPr lang="es-ES" sz="1800" b="1" dirty="0">
                <a:effectLst/>
                <a:latin typeface="Calibri" panose="020F0502020204030204" pitchFamily="34" charset="0"/>
                <a:ea typeface="Calibri" panose="020F0502020204030204" pitchFamily="34" charset="0"/>
                <a:cs typeface="Arial" panose="020B0604020202020204" pitchFamily="34" charset="0"/>
              </a:rPr>
              <a:t>Posible abuso de posición de dominio </a:t>
            </a:r>
            <a:r>
              <a:rPr lang="es-ES" sz="1800" dirty="0">
                <a:effectLst/>
                <a:latin typeface="Calibri" panose="020F0502020204030204" pitchFamily="34" charset="0"/>
                <a:ea typeface="Calibri" panose="020F0502020204030204" pitchFamily="34" charset="0"/>
                <a:cs typeface="Arial" panose="020B0604020202020204" pitchFamily="34" charset="0"/>
              </a:rPr>
              <a:t>de la RFEF como </a:t>
            </a:r>
            <a:r>
              <a:rPr lang="es-ES" sz="1800" b="1" dirty="0">
                <a:effectLst/>
                <a:latin typeface="Calibri" panose="020F0502020204030204" pitchFamily="34" charset="0"/>
                <a:ea typeface="Calibri" panose="020F0502020204030204" pitchFamily="34" charset="0"/>
                <a:cs typeface="Arial" panose="020B0604020202020204" pitchFamily="34" charset="0"/>
              </a:rPr>
              <a:t>entidad organizadora de las competiciones</a:t>
            </a:r>
            <a:r>
              <a:rPr lang="es-ES" sz="1800" dirty="0">
                <a:effectLst/>
                <a:latin typeface="Calibri" panose="020F0502020204030204" pitchFamily="34" charset="0"/>
                <a:ea typeface="Calibri" panose="020F0502020204030204" pitchFamily="34" charset="0"/>
                <a:cs typeface="Arial" panose="020B0604020202020204" pitchFamily="34" charset="0"/>
              </a:rPr>
              <a:t> (art. 2 LDC)</a:t>
            </a:r>
          </a:p>
          <a:p>
            <a:pPr marL="800100" lvl="1" indent="-342900" algn="just">
              <a:lnSpc>
                <a:spcPct val="107000"/>
              </a:lnSpc>
              <a:spcBef>
                <a:spcPts val="600"/>
              </a:spcBef>
              <a:spcAft>
                <a:spcPts val="600"/>
              </a:spcAft>
              <a:buFont typeface="Symbol" panose="05050102010706020507" pitchFamily="18" charset="2"/>
              <a:buChar char=""/>
            </a:pPr>
            <a:r>
              <a:rPr lang="es-ES" sz="1800" dirty="0">
                <a:effectLst/>
                <a:latin typeface="Calibri" panose="020F0502020204030204" pitchFamily="34" charset="0"/>
                <a:ea typeface="Calibri" panose="020F0502020204030204" pitchFamily="34" charset="0"/>
                <a:cs typeface="Arial" panose="020B0604020202020204" pitchFamily="34" charset="0"/>
              </a:rPr>
              <a:t>Investigación tras </a:t>
            </a:r>
            <a:r>
              <a:rPr lang="es-ES" sz="1800" b="1" dirty="0">
                <a:effectLst/>
                <a:latin typeface="Calibri" panose="020F0502020204030204" pitchFamily="34" charset="0"/>
                <a:ea typeface="Calibri" panose="020F0502020204030204" pitchFamily="34" charset="0"/>
                <a:cs typeface="Arial" panose="020B0604020202020204" pitchFamily="34" charset="0"/>
              </a:rPr>
              <a:t>denuncia presentada por la Asociación de Clubes de Tercera y Segunda División "B"</a:t>
            </a:r>
            <a:r>
              <a:rPr lang="es-ES" sz="1800" dirty="0">
                <a:effectLst/>
                <a:latin typeface="Calibri" panose="020F0502020204030204" pitchFamily="34" charset="0"/>
                <a:ea typeface="Calibri" panose="020F0502020204030204" pitchFamily="34" charset="0"/>
                <a:cs typeface="Arial" panose="020B0604020202020204" pitchFamily="34" charset="0"/>
              </a:rPr>
              <a:t> </a:t>
            </a:r>
            <a:r>
              <a:rPr lang="es-ES" sz="1800" b="1" dirty="0">
                <a:effectLst/>
                <a:latin typeface="Calibri" panose="020F0502020204030204" pitchFamily="34" charset="0"/>
                <a:ea typeface="Calibri" panose="020F0502020204030204" pitchFamily="34" charset="0"/>
                <a:cs typeface="Arial" panose="020B0604020202020204" pitchFamily="34" charset="0"/>
              </a:rPr>
              <a:t>(</a:t>
            </a:r>
            <a:r>
              <a:rPr lang="es-ES" sz="1800" b="1" dirty="0" err="1">
                <a:effectLst/>
                <a:latin typeface="Calibri" panose="020F0502020204030204" pitchFamily="34" charset="0"/>
                <a:ea typeface="Calibri" panose="020F0502020204030204" pitchFamily="34" charset="0"/>
                <a:cs typeface="Arial" panose="020B0604020202020204" pitchFamily="34" charset="0"/>
              </a:rPr>
              <a:t>ProLiga</a:t>
            </a:r>
            <a:r>
              <a:rPr lang="es-ES" sz="1800" b="1" dirty="0">
                <a:effectLst/>
                <a:latin typeface="Calibri" panose="020F0502020204030204" pitchFamily="34" charset="0"/>
                <a:ea typeface="Calibri" panose="020F0502020204030204" pitchFamily="34" charset="0"/>
                <a:cs typeface="Arial" panose="020B0604020202020204" pitchFamily="34" charset="0"/>
              </a:rPr>
              <a:t>).</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964490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FD3648-EF50-4CE1-8F8F-62FE90C5D7B6}"/>
              </a:ext>
            </a:extLst>
          </p:cNvPr>
          <p:cNvSpPr>
            <a:spLocks noGrp="1"/>
          </p:cNvSpPr>
          <p:nvPr>
            <p:ph type="title"/>
          </p:nvPr>
        </p:nvSpPr>
        <p:spPr/>
        <p:txBody>
          <a:bodyPr/>
          <a:lstStyle/>
          <a:p>
            <a:r>
              <a:rPr lang="es-ES" dirty="0"/>
              <a:t>Actuaciones derivadas del RDL 15/2020</a:t>
            </a:r>
          </a:p>
        </p:txBody>
      </p:sp>
      <p:sp>
        <p:nvSpPr>
          <p:cNvPr id="3" name="Marcador de contenido 2">
            <a:extLst>
              <a:ext uri="{FF2B5EF4-FFF2-40B4-BE49-F238E27FC236}">
                <a16:creationId xmlns:a16="http://schemas.microsoft.com/office/drawing/2014/main" id="{5376B514-AD2F-47BE-9966-01D163AE20EA}"/>
              </a:ext>
            </a:extLst>
          </p:cNvPr>
          <p:cNvSpPr>
            <a:spLocks noGrp="1"/>
          </p:cNvSpPr>
          <p:nvPr>
            <p:ph idx="1"/>
          </p:nvPr>
        </p:nvSpPr>
        <p:spPr>
          <a:xfrm>
            <a:off x="838200" y="1825624"/>
            <a:ext cx="10591800" cy="3603625"/>
          </a:xfrm>
        </p:spPr>
        <p:txBody>
          <a:bodyPr>
            <a:normAutofit fontScale="92500" lnSpcReduction="10000"/>
          </a:bodyPr>
          <a:lstStyle/>
          <a:p>
            <a:pPr indent="0" algn="just">
              <a:lnSpc>
                <a:spcPct val="107000"/>
              </a:lnSpc>
              <a:buNone/>
            </a:pPr>
            <a:r>
              <a:rPr lang="es-ES" sz="1800" dirty="0">
                <a:effectLst/>
                <a:latin typeface="Calibri" panose="020F0502020204030204" pitchFamily="34" charset="0"/>
                <a:ea typeface="Calibri" panose="020F0502020204030204" pitchFamily="34" charset="0"/>
                <a:cs typeface="Arial" panose="020B0604020202020204" pitchFamily="34" charset="0"/>
              </a:rPr>
              <a:t> </a:t>
            </a:r>
          </a:p>
          <a:p>
            <a:pPr indent="0" algn="just">
              <a:lnSpc>
                <a:spcPct val="107000"/>
              </a:lnSpc>
              <a:spcAft>
                <a:spcPts val="800"/>
              </a:spcAft>
              <a:buNone/>
            </a:pPr>
            <a:r>
              <a:rPr lang="en-CA" sz="1800" b="1" dirty="0">
                <a:effectLst/>
                <a:latin typeface="Calibri" panose="020F0502020204030204" pitchFamily="34" charset="0"/>
                <a:ea typeface="Calibri" panose="020F0502020204030204" pitchFamily="34" charset="0"/>
                <a:cs typeface="Arial" panose="020B0604020202020204" pitchFamily="34" charset="0"/>
              </a:rPr>
              <a:t>[CFT/DTSA/032/16/CANAL BEIN SPORTS LALIGA]</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899160">
              <a:lnSpc>
                <a:spcPct val="107000"/>
              </a:lnSpc>
              <a:spcAft>
                <a:spcPts val="800"/>
              </a:spcAft>
            </a:pPr>
            <a:r>
              <a:rPr lang="es-ES" sz="2400" dirty="0">
                <a:effectLst/>
                <a:latin typeface="Calibri" panose="020F0502020204030204" pitchFamily="34" charset="0"/>
                <a:ea typeface="Calibri" panose="020F0502020204030204" pitchFamily="34" charset="0"/>
                <a:cs typeface="Arial" panose="020B0604020202020204" pitchFamily="34" charset="0"/>
              </a:rPr>
              <a:t>En relación con esta cuestión, la disposición adicional segunda del Real Decreto-ley 5/2015 requiere que el </a:t>
            </a:r>
            <a:r>
              <a:rPr lang="es-ES" sz="2400" b="1" dirty="0">
                <a:effectLst/>
                <a:latin typeface="Calibri" panose="020F0502020204030204" pitchFamily="34" charset="0"/>
                <a:ea typeface="Calibri" panose="020F0502020204030204" pitchFamily="34" charset="0"/>
                <a:cs typeface="Arial" panose="020B0604020202020204" pitchFamily="34" charset="0"/>
              </a:rPr>
              <a:t>operador obligado </a:t>
            </a:r>
            <a:r>
              <a:rPr lang="es-ES" sz="2400" dirty="0">
                <a:effectLst/>
                <a:latin typeface="Calibri" panose="020F0502020204030204" pitchFamily="34" charset="0"/>
                <a:ea typeface="Calibri" panose="020F0502020204030204" pitchFamily="34" charset="0"/>
                <a:cs typeface="Arial" panose="020B0604020202020204" pitchFamily="34" charset="0"/>
              </a:rPr>
              <a:t>(en este caso, </a:t>
            </a:r>
            <a:r>
              <a:rPr lang="es-ES" sz="2400" dirty="0" err="1">
                <a:effectLst/>
                <a:latin typeface="Calibri" panose="020F0502020204030204" pitchFamily="34" charset="0"/>
                <a:ea typeface="Calibri" panose="020F0502020204030204" pitchFamily="34" charset="0"/>
                <a:cs typeface="Arial" panose="020B0604020202020204" pitchFamily="34" charset="0"/>
              </a:rPr>
              <a:t>Mediapro</a:t>
            </a:r>
            <a:r>
              <a:rPr lang="es-ES" sz="2400" dirty="0">
                <a:effectLst/>
                <a:latin typeface="Calibri" panose="020F0502020204030204" pitchFamily="34" charset="0"/>
                <a:ea typeface="Calibri" panose="020F0502020204030204" pitchFamily="34" charset="0"/>
                <a:cs typeface="Arial" panose="020B0604020202020204" pitchFamily="34" charset="0"/>
              </a:rPr>
              <a:t>) </a:t>
            </a:r>
            <a:r>
              <a:rPr lang="es-ES" sz="2400" b="1" dirty="0">
                <a:effectLst/>
                <a:latin typeface="Calibri" panose="020F0502020204030204" pitchFamily="34" charset="0"/>
                <a:ea typeface="Calibri" panose="020F0502020204030204" pitchFamily="34" charset="0"/>
                <a:cs typeface="Arial" panose="020B0604020202020204" pitchFamily="34" charset="0"/>
              </a:rPr>
              <a:t>ofrezca el acceso a la señal básica de sus contenidos en condiciones objetivas, transparentes y no discriminatorias</a:t>
            </a:r>
            <a:r>
              <a:rPr lang="es-ES" sz="2400" dirty="0">
                <a:effectLst/>
                <a:latin typeface="Calibri" panose="020F0502020204030204" pitchFamily="34" charset="0"/>
                <a:ea typeface="Calibri" panose="020F0502020204030204" pitchFamily="34" charset="0"/>
                <a:cs typeface="Arial" panose="020B0604020202020204" pitchFamily="34" charset="0"/>
              </a:rPr>
              <a:t>. En el mismo sentido, el mismo precepto </a:t>
            </a:r>
            <a:r>
              <a:rPr lang="es-ES" sz="2400" b="1" dirty="0">
                <a:effectLst/>
                <a:latin typeface="Calibri" panose="020F0502020204030204" pitchFamily="34" charset="0"/>
                <a:ea typeface="Calibri" panose="020F0502020204030204" pitchFamily="34" charset="0"/>
                <a:cs typeface="Arial" panose="020B0604020202020204" pitchFamily="34" charset="0"/>
              </a:rPr>
              <a:t>reconoce el derecho de las partes a presentar un conflicto sobre el acceso a dicha señal y sus condiciones  ante la CNMC</a:t>
            </a:r>
            <a:r>
              <a:rPr lang="es-ES" sz="2400" dirty="0">
                <a:effectLst/>
                <a:latin typeface="Calibri" panose="020F0502020204030204" pitchFamily="34" charset="0"/>
                <a:ea typeface="Calibri" panose="020F0502020204030204" pitchFamily="34" charset="0"/>
                <a:cs typeface="Arial" panose="020B0604020202020204" pitchFamily="34" charset="0"/>
              </a:rPr>
              <a:t>, incluyendo las contraprestaciones económicas que hayan podido plantearse.</a:t>
            </a:r>
          </a:p>
          <a:p>
            <a:pPr marL="0" indent="0">
              <a:buNone/>
            </a:pPr>
            <a:endParaRPr lang="es-ES" dirty="0"/>
          </a:p>
        </p:txBody>
      </p:sp>
    </p:spTree>
    <p:extLst>
      <p:ext uri="{BB962C8B-B14F-4D97-AF65-F5344CB8AC3E}">
        <p14:creationId xmlns:p14="http://schemas.microsoft.com/office/powerpoint/2010/main" val="22805742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70346-2E84-D320-3AF6-19B17360C604}"/>
              </a:ext>
            </a:extLst>
          </p:cNvPr>
          <p:cNvSpPr>
            <a:spLocks noGrp="1"/>
          </p:cNvSpPr>
          <p:nvPr>
            <p:ph type="title"/>
          </p:nvPr>
        </p:nvSpPr>
        <p:spPr/>
        <p:txBody>
          <a:bodyPr/>
          <a:lstStyle/>
          <a:p>
            <a:r>
              <a:rPr lang="es-ES" dirty="0"/>
              <a:t>Situación en 2024</a:t>
            </a:r>
          </a:p>
        </p:txBody>
      </p:sp>
      <p:sp>
        <p:nvSpPr>
          <p:cNvPr id="3" name="Marcador de contenido 2">
            <a:extLst>
              <a:ext uri="{FF2B5EF4-FFF2-40B4-BE49-F238E27FC236}">
                <a16:creationId xmlns:a16="http://schemas.microsoft.com/office/drawing/2014/main" id="{79A6402D-071D-02BA-4672-61B4A333F015}"/>
              </a:ext>
            </a:extLst>
          </p:cNvPr>
          <p:cNvSpPr>
            <a:spLocks noGrp="1"/>
          </p:cNvSpPr>
          <p:nvPr>
            <p:ph idx="1"/>
          </p:nvPr>
        </p:nvSpPr>
        <p:spPr/>
        <p:txBody>
          <a:bodyPr/>
          <a:lstStyle/>
          <a:p>
            <a:r>
              <a:rPr lang="es-ES" dirty="0"/>
              <a:t>Finalización compromisos Telefónica DTS</a:t>
            </a:r>
          </a:p>
          <a:p>
            <a:r>
              <a:rPr lang="es-ES" dirty="0"/>
              <a:t>Entrada de competencia en el Sector futbol. (DAZN)</a:t>
            </a:r>
          </a:p>
          <a:p>
            <a:r>
              <a:rPr lang="es-ES" dirty="0"/>
              <a:t>Entrada de competencia en el sector Deportes (Plataformas)</a:t>
            </a:r>
          </a:p>
          <a:p>
            <a:endParaRPr lang="es-ES" dirty="0"/>
          </a:p>
          <a:p>
            <a:endParaRPr lang="es-ES" dirty="0"/>
          </a:p>
          <a:p>
            <a:r>
              <a:rPr lang="es-ES" dirty="0"/>
              <a:t>Futura diversidad de competiciones en el mercado del Futbol Europeo</a:t>
            </a:r>
          </a:p>
          <a:p>
            <a:endParaRPr lang="es-ES" dirty="0"/>
          </a:p>
          <a:p>
            <a:pPr lvl="4"/>
            <a:r>
              <a:rPr lang="es-ES" sz="3600" dirty="0" err="1"/>
              <a:t>Superliga</a:t>
            </a:r>
            <a:endParaRPr lang="es-ES" sz="3600" dirty="0"/>
          </a:p>
        </p:txBody>
      </p:sp>
    </p:spTree>
    <p:extLst>
      <p:ext uri="{BB962C8B-B14F-4D97-AF65-F5344CB8AC3E}">
        <p14:creationId xmlns:p14="http://schemas.microsoft.com/office/powerpoint/2010/main" val="1224787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F31A25-CE25-0CEA-095E-1F6D637D1590}"/>
              </a:ext>
            </a:extLst>
          </p:cNvPr>
          <p:cNvSpPr>
            <a:spLocks noGrp="1"/>
          </p:cNvSpPr>
          <p:nvPr>
            <p:ph type="title"/>
          </p:nvPr>
        </p:nvSpPr>
        <p:spPr/>
        <p:txBody>
          <a:bodyPr>
            <a:normAutofit/>
          </a:bodyPr>
          <a:lstStyle/>
          <a:p>
            <a:r>
              <a:rPr lang="es-ES_tradnl" sz="2400" b="1" dirty="0">
                <a:solidFill>
                  <a:schemeClr val="accent1"/>
                </a:solidFill>
                <a:effectLst/>
                <a:latin typeface="Arial" panose="020B0604020202020204" pitchFamily="34" charset="0"/>
                <a:ea typeface="Calibri" panose="020F0502020204030204" pitchFamily="34" charset="0"/>
              </a:rPr>
              <a:t>Sentencia del TJUE de 21 de diciembre de 2023</a:t>
            </a:r>
            <a:br>
              <a:rPr lang="es-ES_tradnl" sz="2400" b="1" dirty="0">
                <a:solidFill>
                  <a:schemeClr val="accent1"/>
                </a:solidFill>
                <a:effectLst/>
                <a:latin typeface="Arial" panose="020B0604020202020204" pitchFamily="34" charset="0"/>
                <a:ea typeface="Calibri" panose="020F0502020204030204" pitchFamily="34" charset="0"/>
              </a:rPr>
            </a:br>
            <a:r>
              <a:rPr lang="es-ES_tradnl" sz="2400" b="1" dirty="0">
                <a:solidFill>
                  <a:schemeClr val="accent1"/>
                </a:solidFill>
                <a:effectLst/>
                <a:latin typeface="Arial" panose="020B0604020202020204" pitchFamily="34" charset="0"/>
                <a:ea typeface="Calibri" panose="020F0502020204030204" pitchFamily="34" charset="0"/>
              </a:rPr>
              <a:t>Cuestión prejudicial C-333/21 EUROPEAN SUPERLEAGUE COMPANY </a:t>
            </a:r>
            <a:endParaRPr lang="es-ES" sz="2400" b="1" dirty="0">
              <a:solidFill>
                <a:schemeClr val="accent1"/>
              </a:solidFill>
            </a:endParaRPr>
          </a:p>
        </p:txBody>
      </p:sp>
      <p:sp>
        <p:nvSpPr>
          <p:cNvPr id="3" name="Marcador de contenido 2">
            <a:extLst>
              <a:ext uri="{FF2B5EF4-FFF2-40B4-BE49-F238E27FC236}">
                <a16:creationId xmlns:a16="http://schemas.microsoft.com/office/drawing/2014/main" id="{A8646FAE-B9F5-0600-DA3D-85DBF36D89CD}"/>
              </a:ext>
            </a:extLst>
          </p:cNvPr>
          <p:cNvSpPr>
            <a:spLocks noGrp="1"/>
          </p:cNvSpPr>
          <p:nvPr>
            <p:ph idx="1"/>
          </p:nvPr>
        </p:nvSpPr>
        <p:spPr/>
        <p:txBody>
          <a:bodyPr/>
          <a:lstStyle/>
          <a:p>
            <a:pPr marL="899160">
              <a:lnSpc>
                <a:spcPct val="97000"/>
              </a:lnSpc>
              <a:spcAft>
                <a:spcPts val="800"/>
              </a:spcAft>
            </a:pPr>
            <a:r>
              <a:rPr lang="es-ES" sz="2200" dirty="0">
                <a:latin typeface="Calibri" panose="020F0502020204030204" pitchFamily="34" charset="0"/>
                <a:cs typeface="Arial" panose="020B0604020202020204" pitchFamily="34" charset="0"/>
              </a:rPr>
              <a:t>El TJUE empieza recordando que “</a:t>
            </a:r>
            <a:r>
              <a:rPr lang="es-ES" sz="2200" b="1" dirty="0">
                <a:solidFill>
                  <a:srgbClr val="FF0000"/>
                </a:solidFill>
                <a:latin typeface="Calibri" panose="020F0502020204030204" pitchFamily="34" charset="0"/>
                <a:cs typeface="Arial" panose="020B0604020202020204" pitchFamily="34" charset="0"/>
              </a:rPr>
              <a:t>en la medida en que la práctica de un deporte constituya una actividad económica, esa práctica quedará regulada por las disposiciones de Derecho de la Unión aplicables a tal actividad</a:t>
            </a:r>
            <a:r>
              <a:rPr lang="es-ES" sz="2200" dirty="0">
                <a:latin typeface="Calibri" panose="020F0502020204030204" pitchFamily="34" charset="0"/>
                <a:cs typeface="Arial" panose="020B0604020202020204" pitchFamily="34" charset="0"/>
              </a:rPr>
              <a:t>” (párrafo 83) y que “[s]</a:t>
            </a:r>
            <a:r>
              <a:rPr lang="es-ES" sz="2200" dirty="0" err="1">
                <a:latin typeface="Calibri" panose="020F0502020204030204" pitchFamily="34" charset="0"/>
                <a:cs typeface="Arial" panose="020B0604020202020204" pitchFamily="34" charset="0"/>
              </a:rPr>
              <a:t>olo</a:t>
            </a:r>
            <a:r>
              <a:rPr lang="es-ES" sz="2200" dirty="0">
                <a:latin typeface="Calibri" panose="020F0502020204030204" pitchFamily="34" charset="0"/>
                <a:cs typeface="Arial" panose="020B0604020202020204" pitchFamily="34" charset="0"/>
              </a:rPr>
              <a:t> pueden considerarse ajenas a cualquier actividad económica determinadas normas específicas que, por una parte, hayan sido aprobadas exclusivamente por motivos de orden no económico y que, por otra parte, se refieran a cuestiones que afecten únicamente al deporte como tal” (párrafo 84) como, serían, por ejemplo, las normas relativas a la exclusión de jugadores extranjeros en la composición de las selecciones nacionales o las relativas a los criterios de clasificación empleados para seleccionar a los atletas que participan en competiciones a título individual. Ello para descartar, a continuación, que las normas controvertidas en el litigio principal puedan insertarse en la referida excepción (párrafos 89 a 93). </a:t>
            </a:r>
          </a:p>
        </p:txBody>
      </p:sp>
    </p:spTree>
    <p:extLst>
      <p:ext uri="{BB962C8B-B14F-4D97-AF65-F5344CB8AC3E}">
        <p14:creationId xmlns:p14="http://schemas.microsoft.com/office/powerpoint/2010/main" val="297059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3CEAB1-1045-AD0A-5CF7-E10269EAF733}"/>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id="{0D40752B-69F6-F19F-97EE-4BE2A203D8D9}"/>
              </a:ext>
            </a:extLst>
          </p:cNvPr>
          <p:cNvSpPr>
            <a:spLocks noGrp="1"/>
          </p:cNvSpPr>
          <p:nvPr>
            <p:ph idx="1"/>
          </p:nvPr>
        </p:nvSpPr>
        <p:spPr>
          <a:xfrm>
            <a:off x="838200" y="3094181"/>
            <a:ext cx="10515600" cy="2325399"/>
          </a:xfrm>
        </p:spPr>
        <p:txBody>
          <a:bodyPr>
            <a:normAutofit/>
          </a:bodyPr>
          <a:lstStyle/>
          <a:p>
            <a:pPr marL="0" indent="0" algn="ctr">
              <a:buNone/>
            </a:pPr>
            <a:r>
              <a:rPr lang="es-ES" sz="4800" dirty="0"/>
              <a:t>Los clásicos</a:t>
            </a:r>
          </a:p>
        </p:txBody>
      </p:sp>
    </p:spTree>
    <p:extLst>
      <p:ext uri="{BB962C8B-B14F-4D97-AF65-F5344CB8AC3E}">
        <p14:creationId xmlns:p14="http://schemas.microsoft.com/office/powerpoint/2010/main" val="3326624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56A0F-F558-0626-BD4E-6ED24862DE19}"/>
              </a:ext>
            </a:extLst>
          </p:cNvPr>
          <p:cNvSpPr>
            <a:spLocks noGrp="1"/>
          </p:cNvSpPr>
          <p:nvPr>
            <p:ph type="title"/>
          </p:nvPr>
        </p:nvSpPr>
        <p:spPr/>
        <p:txBody>
          <a:bodyPr>
            <a:normAutofit/>
          </a:bodyPr>
          <a:lstStyle/>
          <a:p>
            <a:r>
              <a:rPr lang="es-ES_tradnl" sz="2800" b="1" dirty="0">
                <a:solidFill>
                  <a:schemeClr val="accent1"/>
                </a:solidFill>
                <a:effectLst/>
                <a:latin typeface="Arial" panose="020B0604020202020204" pitchFamily="34" charset="0"/>
                <a:ea typeface="Calibri" panose="020F0502020204030204" pitchFamily="34" charset="0"/>
              </a:rPr>
              <a:t>C-333/21 EUROPEAN SUPERLEAGUE COMPANY</a:t>
            </a:r>
            <a:endParaRPr lang="es-ES" sz="2800" dirty="0"/>
          </a:p>
        </p:txBody>
      </p:sp>
      <p:sp>
        <p:nvSpPr>
          <p:cNvPr id="3" name="Marcador de contenido 2">
            <a:extLst>
              <a:ext uri="{FF2B5EF4-FFF2-40B4-BE49-F238E27FC236}">
                <a16:creationId xmlns:a16="http://schemas.microsoft.com/office/drawing/2014/main" id="{41140CC6-F35B-6993-85BA-BFB5A64B9B4F}"/>
              </a:ext>
            </a:extLst>
          </p:cNvPr>
          <p:cNvSpPr>
            <a:spLocks noGrp="1"/>
          </p:cNvSpPr>
          <p:nvPr>
            <p:ph idx="1"/>
          </p:nvPr>
        </p:nvSpPr>
        <p:spPr>
          <a:xfrm>
            <a:off x="838200" y="1825624"/>
            <a:ext cx="10515600" cy="4826845"/>
          </a:xfrm>
        </p:spPr>
        <p:txBody>
          <a:bodyPr/>
          <a:lstStyle/>
          <a:p>
            <a:pPr marL="342900" lvl="0" indent="-342900" algn="just">
              <a:lnSpc>
                <a:spcPct val="107000"/>
              </a:lnSpc>
              <a:spcBef>
                <a:spcPts val="600"/>
              </a:spcBef>
              <a:spcAft>
                <a:spcPts val="800"/>
              </a:spcAft>
              <a:buFont typeface="Wingdings" panose="05000000000000000000" pitchFamily="2" charset="2"/>
              <a:buChar char=""/>
            </a:pPr>
            <a:r>
              <a:rPr lang="es-ES" sz="1200" kern="100" dirty="0">
                <a:effectLst/>
                <a:latin typeface="Arial" panose="020B0604020202020204" pitchFamily="34" charset="0"/>
                <a:ea typeface="Calibri" panose="020F0502020204030204" pitchFamily="34" charset="0"/>
                <a:cs typeface="Arial" panose="020B0604020202020204" pitchFamily="34" charset="0"/>
              </a:rPr>
              <a:t>En cuanto a</a:t>
            </a:r>
            <a:r>
              <a:rPr lang="es-ES" sz="1200" b="1" kern="100" dirty="0">
                <a:effectLst/>
                <a:latin typeface="Arial" panose="020B0604020202020204" pitchFamily="34" charset="0"/>
                <a:ea typeface="Calibri" panose="020F0502020204030204" pitchFamily="34" charset="0"/>
                <a:cs typeface="Arial" panose="020B0604020202020204" pitchFamily="34" charset="0"/>
              </a:rPr>
              <a:t> las normas sobre </a:t>
            </a:r>
            <a:r>
              <a:rPr lang="es-ES" sz="1200" b="1" u="sng" kern="100" dirty="0">
                <a:effectLst/>
                <a:latin typeface="Arial" panose="020B0604020202020204" pitchFamily="34" charset="0"/>
                <a:ea typeface="Calibri" panose="020F0502020204030204" pitchFamily="34" charset="0"/>
                <a:cs typeface="Arial" panose="020B0604020202020204" pitchFamily="34" charset="0"/>
              </a:rPr>
              <a:t>autorización previa</a:t>
            </a:r>
            <a:r>
              <a:rPr lang="es-ES" sz="1200" b="1" kern="100" dirty="0">
                <a:effectLst/>
                <a:latin typeface="Arial" panose="020B0604020202020204" pitchFamily="34" charset="0"/>
                <a:ea typeface="Calibri" panose="020F0502020204030204" pitchFamily="34" charset="0"/>
                <a:cs typeface="Arial" panose="020B0604020202020204" pitchFamily="34" charset="0"/>
              </a:rPr>
              <a:t> para la organización de otra competición por un tercero y sobre </a:t>
            </a:r>
            <a:r>
              <a:rPr lang="es-ES" sz="1200" b="1" u="sng" kern="100" dirty="0">
                <a:effectLst/>
                <a:latin typeface="Arial" panose="020B0604020202020204" pitchFamily="34" charset="0"/>
                <a:ea typeface="Calibri" panose="020F0502020204030204" pitchFamily="34" charset="0"/>
                <a:cs typeface="Arial" panose="020B0604020202020204" pitchFamily="34" charset="0"/>
              </a:rPr>
              <a:t>la posibilidad de controlar la participación de clubes y jugadores </a:t>
            </a:r>
            <a:r>
              <a:rPr lang="es-ES" sz="1200" kern="100" dirty="0">
                <a:effectLst/>
                <a:latin typeface="Arial" panose="020B0604020202020204" pitchFamily="34" charset="0"/>
                <a:ea typeface="Calibri" panose="020F0502020204030204" pitchFamily="34" charset="0"/>
                <a:cs typeface="Arial" panose="020B0604020202020204" pitchFamily="34" charset="0"/>
              </a:rPr>
              <a:t>en esta nueva competición bajo pena de sanción, el TJUE concluye que:</a:t>
            </a:r>
            <a:r>
              <a:rPr lang="es-ES" sz="1200" b="1" kern="100" dirty="0">
                <a:effectLst/>
                <a:latin typeface="Arial" panose="020B0604020202020204" pitchFamily="34" charset="0"/>
                <a:ea typeface="Calibri" panose="020F0502020204030204" pitchFamily="34" charset="0"/>
                <a:cs typeface="Arial" panose="020B0604020202020204" pitchFamily="34" charset="0"/>
              </a:rPr>
              <a:t> </a:t>
            </a:r>
            <a:endParaRPr lang="es-ES"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600"/>
              </a:spcBef>
              <a:spcAft>
                <a:spcPts val="800"/>
              </a:spcAft>
              <a:buFont typeface="Symbol" panose="05050102010706020507" pitchFamily="18" charset="2"/>
              <a:buChar char=""/>
            </a:pPr>
            <a:r>
              <a:rPr lang="es-ES" sz="1200" kern="100" dirty="0">
                <a:effectLst/>
                <a:latin typeface="Arial" panose="020B0604020202020204" pitchFamily="34" charset="0"/>
                <a:ea typeface="Calibri" panose="020F0502020204030204" pitchFamily="34" charset="0"/>
                <a:cs typeface="Arial" panose="020B0604020202020204" pitchFamily="34" charset="0"/>
              </a:rPr>
              <a:t>Es </a:t>
            </a:r>
            <a:r>
              <a:rPr lang="es-ES" sz="1200" b="1" kern="100" dirty="0">
                <a:effectLst/>
                <a:latin typeface="Arial" panose="020B0604020202020204" pitchFamily="34" charset="0"/>
                <a:ea typeface="Calibri" panose="020F0502020204030204" pitchFamily="34" charset="0"/>
                <a:cs typeface="Arial" panose="020B0604020202020204" pitchFamily="34" charset="0"/>
              </a:rPr>
              <a:t>contrario al Derecho de la UE</a:t>
            </a:r>
            <a:r>
              <a:rPr lang="es-ES" sz="1200" kern="100" dirty="0">
                <a:effectLst/>
                <a:latin typeface="Arial" panose="020B0604020202020204" pitchFamily="34" charset="0"/>
                <a:ea typeface="Calibri" panose="020F0502020204030204" pitchFamily="34" charset="0"/>
                <a:cs typeface="Arial" panose="020B0604020202020204" pitchFamily="34" charset="0"/>
              </a:rPr>
              <a:t> que </a:t>
            </a:r>
            <a:r>
              <a:rPr lang="es-ES" sz="1200" b="1" kern="100" dirty="0">
                <a:effectLst/>
                <a:latin typeface="Arial" panose="020B0604020202020204" pitchFamily="34" charset="0"/>
                <a:ea typeface="Calibri" panose="020F0502020204030204" pitchFamily="34" charset="0"/>
                <a:cs typeface="Arial" panose="020B0604020202020204" pitchFamily="34" charset="0"/>
              </a:rPr>
              <a:t>asociaciones responsables del fútbol</a:t>
            </a:r>
            <a:r>
              <a:rPr lang="es-ES" sz="1200" kern="100" dirty="0">
                <a:effectLst/>
                <a:latin typeface="Arial" panose="020B0604020202020204" pitchFamily="34" charset="0"/>
                <a:ea typeface="Calibri" panose="020F0502020204030204" pitchFamily="34" charset="0"/>
                <a:cs typeface="Arial" panose="020B0604020202020204" pitchFamily="34" charset="0"/>
              </a:rPr>
              <a:t> a nivel mundial y europeo −que ejercen paralelamente diferentes actividades económicas vinculadas a la organización de competiciones− </a:t>
            </a:r>
            <a:r>
              <a:rPr lang="es-ES" sz="1200" b="1" kern="100" dirty="0">
                <a:effectLst/>
                <a:latin typeface="Arial" panose="020B0604020202020204" pitchFamily="34" charset="0"/>
                <a:ea typeface="Calibri" panose="020F0502020204030204" pitchFamily="34" charset="0"/>
                <a:cs typeface="Arial" panose="020B0604020202020204" pitchFamily="34" charset="0"/>
              </a:rPr>
              <a:t>adopten y apliquen normas</a:t>
            </a:r>
            <a:r>
              <a:rPr lang="es-ES" sz="1200" kern="100" dirty="0">
                <a:effectLst/>
                <a:latin typeface="Arial" panose="020B0604020202020204" pitchFamily="34" charset="0"/>
                <a:ea typeface="Calibri" panose="020F0502020204030204" pitchFamily="34" charset="0"/>
                <a:cs typeface="Arial" panose="020B0604020202020204" pitchFamily="34" charset="0"/>
              </a:rPr>
              <a:t> que (i) </a:t>
            </a:r>
            <a:r>
              <a:rPr lang="es-ES" sz="1200" b="1" kern="100" dirty="0">
                <a:effectLst/>
                <a:latin typeface="Arial" panose="020B0604020202020204" pitchFamily="34" charset="0"/>
                <a:ea typeface="Calibri" panose="020F0502020204030204" pitchFamily="34" charset="0"/>
                <a:cs typeface="Arial" panose="020B0604020202020204" pitchFamily="34" charset="0"/>
              </a:rPr>
              <a:t>supeditan a su autorización previa la creación, por un tercero, de un nueva competición de fútbol de clubes</a:t>
            </a:r>
            <a:r>
              <a:rPr lang="es-ES" sz="1200" kern="100" dirty="0">
                <a:effectLst/>
                <a:latin typeface="Arial" panose="020B0604020202020204" pitchFamily="34" charset="0"/>
                <a:ea typeface="Calibri" panose="020F0502020204030204" pitchFamily="34" charset="0"/>
                <a:cs typeface="Arial" panose="020B0604020202020204" pitchFamily="34" charset="0"/>
              </a:rPr>
              <a:t> y (</a:t>
            </a:r>
            <a:r>
              <a:rPr lang="es-ES" sz="1200" kern="100" dirty="0" err="1">
                <a:effectLst/>
                <a:latin typeface="Arial" panose="020B0604020202020204" pitchFamily="34" charset="0"/>
                <a:ea typeface="Calibri" panose="020F0502020204030204" pitchFamily="34" charset="0"/>
                <a:cs typeface="Arial" panose="020B0604020202020204" pitchFamily="34" charset="0"/>
              </a:rPr>
              <a:t>ii</a:t>
            </a:r>
            <a:r>
              <a:rPr lang="es-ES" sz="1200" kern="100" dirty="0">
                <a:effectLst/>
                <a:latin typeface="Arial" panose="020B0604020202020204" pitchFamily="34" charset="0"/>
                <a:ea typeface="Calibri" panose="020F0502020204030204" pitchFamily="34" charset="0"/>
                <a:cs typeface="Arial" panose="020B0604020202020204" pitchFamily="34" charset="0"/>
              </a:rPr>
              <a:t>) </a:t>
            </a:r>
            <a:r>
              <a:rPr lang="es-ES" sz="1200" b="1" kern="100" dirty="0">
                <a:effectLst/>
                <a:latin typeface="Arial" panose="020B0604020202020204" pitchFamily="34" charset="0"/>
                <a:ea typeface="Calibri" panose="020F0502020204030204" pitchFamily="34" charset="0"/>
                <a:cs typeface="Arial" panose="020B0604020202020204" pitchFamily="34" charset="0"/>
              </a:rPr>
              <a:t>controlan la participación de clubes y jugadores</a:t>
            </a:r>
            <a:r>
              <a:rPr lang="es-ES" sz="1200" kern="100" dirty="0">
                <a:effectLst/>
                <a:latin typeface="Arial" panose="020B0604020202020204" pitchFamily="34" charset="0"/>
                <a:ea typeface="Calibri" panose="020F0502020204030204" pitchFamily="34" charset="0"/>
                <a:cs typeface="Arial" panose="020B0604020202020204" pitchFamily="34" charset="0"/>
              </a:rPr>
              <a:t> bajo pena de sanciones </a:t>
            </a:r>
            <a:r>
              <a:rPr lang="es-ES" sz="1200" b="1" u="sng" kern="100" dirty="0">
                <a:effectLst/>
                <a:latin typeface="Arial" panose="020B0604020202020204" pitchFamily="34" charset="0"/>
                <a:ea typeface="Calibri" panose="020F0502020204030204" pitchFamily="34" charset="0"/>
                <a:cs typeface="Arial" panose="020B0604020202020204" pitchFamily="34" charset="0"/>
              </a:rPr>
              <a:t>SI</a:t>
            </a:r>
            <a:r>
              <a:rPr lang="es-ES" sz="1200" b="1" kern="100" dirty="0">
                <a:effectLst/>
                <a:latin typeface="Arial" panose="020B0604020202020204" pitchFamily="34" charset="0"/>
                <a:ea typeface="Calibri" panose="020F0502020204030204" pitchFamily="34" charset="0"/>
                <a:cs typeface="Arial" panose="020B0604020202020204" pitchFamily="34" charset="0"/>
              </a:rPr>
              <a:t> estas facultades </a:t>
            </a:r>
            <a:r>
              <a:rPr lang="es-ES" sz="1200" b="1" u="sng" kern="100" dirty="0">
                <a:effectLst/>
                <a:latin typeface="Arial" panose="020B0604020202020204" pitchFamily="34" charset="0"/>
                <a:ea typeface="Calibri" panose="020F0502020204030204" pitchFamily="34" charset="0"/>
                <a:cs typeface="Arial" panose="020B0604020202020204" pitchFamily="34" charset="0"/>
              </a:rPr>
              <a:t>NO</a:t>
            </a:r>
            <a:r>
              <a:rPr lang="es-ES" sz="1200" b="1" kern="100" dirty="0">
                <a:effectLst/>
                <a:latin typeface="Arial" panose="020B0604020202020204" pitchFamily="34" charset="0"/>
                <a:ea typeface="Calibri" panose="020F0502020204030204" pitchFamily="34" charset="0"/>
                <a:cs typeface="Arial" panose="020B0604020202020204" pitchFamily="34" charset="0"/>
              </a:rPr>
              <a:t> están sujetas a </a:t>
            </a:r>
            <a:r>
              <a:rPr lang="es-ES" sz="1200" kern="100" dirty="0">
                <a:effectLst/>
                <a:latin typeface="Arial" panose="020B0604020202020204" pitchFamily="34" charset="0"/>
                <a:ea typeface="Calibri" panose="020F0502020204030204" pitchFamily="34" charset="0"/>
                <a:cs typeface="Arial" panose="020B0604020202020204" pitchFamily="34" charset="0"/>
              </a:rPr>
              <a:t>(a)</a:t>
            </a:r>
            <a:r>
              <a:rPr lang="es-ES" sz="1200" b="1" kern="100" dirty="0">
                <a:effectLst/>
                <a:latin typeface="Arial" panose="020B0604020202020204" pitchFamily="34" charset="0"/>
                <a:ea typeface="Calibri" panose="020F0502020204030204" pitchFamily="34" charset="0"/>
                <a:cs typeface="Arial" panose="020B0604020202020204" pitchFamily="34" charset="0"/>
              </a:rPr>
              <a:t> </a:t>
            </a:r>
            <a:r>
              <a:rPr lang="es-ES" sz="1200" b="1" u="dotted" kern="100" dirty="0">
                <a:effectLst/>
                <a:latin typeface="Arial" panose="020B0604020202020204" pitchFamily="34" charset="0"/>
                <a:ea typeface="Calibri" panose="020F0502020204030204" pitchFamily="34" charset="0"/>
                <a:cs typeface="Arial" panose="020B0604020202020204" pitchFamily="34" charset="0"/>
              </a:rPr>
              <a:t>criterios materiales</a:t>
            </a:r>
            <a:r>
              <a:rPr lang="es-ES" sz="1200" b="1" kern="100" dirty="0">
                <a:effectLst/>
                <a:latin typeface="Arial" panose="020B0604020202020204" pitchFamily="34" charset="0"/>
                <a:ea typeface="Calibri" panose="020F0502020204030204" pitchFamily="34" charset="0"/>
                <a:cs typeface="Arial" panose="020B0604020202020204" pitchFamily="34" charset="0"/>
              </a:rPr>
              <a:t> </a:t>
            </a:r>
            <a:r>
              <a:rPr lang="es-ES" sz="1200" kern="100" dirty="0">
                <a:effectLst/>
                <a:latin typeface="Arial" panose="020B0604020202020204" pitchFamily="34" charset="0"/>
                <a:ea typeface="Calibri" panose="020F0502020204030204" pitchFamily="34" charset="0"/>
                <a:cs typeface="Arial" panose="020B0604020202020204" pitchFamily="34" charset="0"/>
              </a:rPr>
              <a:t>y (b)</a:t>
            </a:r>
            <a:r>
              <a:rPr lang="es-ES" sz="1200" b="1" kern="100" dirty="0">
                <a:effectLst/>
                <a:latin typeface="Arial" panose="020B0604020202020204" pitchFamily="34" charset="0"/>
                <a:ea typeface="Calibri" panose="020F0502020204030204" pitchFamily="34" charset="0"/>
                <a:cs typeface="Arial" panose="020B0604020202020204" pitchFamily="34" charset="0"/>
              </a:rPr>
              <a:t> </a:t>
            </a:r>
            <a:r>
              <a:rPr lang="es-ES" sz="1200" b="1" u="dotted" kern="100" dirty="0">
                <a:effectLst/>
                <a:latin typeface="Arial" panose="020B0604020202020204" pitchFamily="34" charset="0"/>
                <a:ea typeface="Calibri" panose="020F0502020204030204" pitchFamily="34" charset="0"/>
                <a:cs typeface="Arial" panose="020B0604020202020204" pitchFamily="34" charset="0"/>
              </a:rPr>
              <a:t>reglas de procedimiento</a:t>
            </a:r>
            <a:r>
              <a:rPr lang="es-ES" sz="1200" b="1" kern="100" dirty="0">
                <a:effectLst/>
                <a:latin typeface="Arial" panose="020B0604020202020204" pitchFamily="34" charset="0"/>
                <a:ea typeface="Calibri" panose="020F0502020204030204" pitchFamily="34" charset="0"/>
                <a:cs typeface="Arial" panose="020B0604020202020204" pitchFamily="34" charset="0"/>
              </a:rPr>
              <a:t> que permitan garantizar su carácter transparente, objetivo, no discriminatorio y proporcionado</a:t>
            </a:r>
            <a:r>
              <a:rPr lang="es-ES" sz="1200" kern="100" dirty="0">
                <a:effectLst/>
                <a:latin typeface="Arial" panose="020B0604020202020204" pitchFamily="34" charset="0"/>
                <a:ea typeface="Calibri" panose="020F0502020204030204" pitchFamily="34" charset="0"/>
                <a:cs typeface="Arial" panose="020B0604020202020204" pitchFamily="34" charset="0"/>
              </a:rPr>
              <a:t>.</a:t>
            </a:r>
            <a:endParaRPr lang="es-ES"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600"/>
              </a:spcBef>
              <a:spcAft>
                <a:spcPts val="800"/>
              </a:spcAft>
              <a:buFont typeface="Symbol" panose="05050102010706020507" pitchFamily="18" charset="2"/>
              <a:buChar char=""/>
            </a:pPr>
            <a:r>
              <a:rPr lang="es-ES" sz="1200" kern="100" dirty="0">
                <a:effectLst/>
                <a:latin typeface="Arial" panose="020B0604020202020204" pitchFamily="34" charset="0"/>
                <a:ea typeface="Calibri" panose="020F0502020204030204" pitchFamily="34" charset="0"/>
                <a:cs typeface="Arial" panose="020B0604020202020204" pitchFamily="34" charset="0"/>
              </a:rPr>
              <a:t>Tales normas</a:t>
            </a:r>
            <a:r>
              <a:rPr lang="es-ES" sz="1200" b="1" kern="100" dirty="0">
                <a:effectLst/>
                <a:latin typeface="Arial" panose="020B0604020202020204" pitchFamily="34" charset="0"/>
                <a:ea typeface="Calibri" panose="020F0502020204030204" pitchFamily="34" charset="0"/>
                <a:cs typeface="Arial" panose="020B0604020202020204" pitchFamily="34" charset="0"/>
              </a:rPr>
              <a:t> infringirían, </a:t>
            </a:r>
            <a:r>
              <a:rPr lang="es-ES" sz="1200" kern="100" dirty="0">
                <a:effectLst/>
                <a:latin typeface="Arial" panose="020B0604020202020204" pitchFamily="34" charset="0"/>
                <a:ea typeface="Calibri" panose="020F0502020204030204" pitchFamily="34" charset="0"/>
                <a:cs typeface="Arial" panose="020B0604020202020204" pitchFamily="34" charset="0"/>
              </a:rPr>
              <a:t>a priori: </a:t>
            </a:r>
            <a:endParaRPr lang="es-ES" sz="1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07000"/>
              </a:lnSpc>
              <a:spcBef>
                <a:spcPts val="600"/>
              </a:spcBef>
              <a:spcAft>
                <a:spcPts val="800"/>
              </a:spcAft>
              <a:buFont typeface="Courier New" panose="02070309020205020404" pitchFamily="49" charset="0"/>
              <a:buChar char="o"/>
            </a:pPr>
            <a:r>
              <a:rPr lang="es-ES" sz="1200" kern="100" dirty="0">
                <a:effectLst/>
                <a:latin typeface="Arial" panose="020B0604020202020204" pitchFamily="34" charset="0"/>
                <a:ea typeface="Calibri" panose="020F0502020204030204" pitchFamily="34" charset="0"/>
                <a:cs typeface="Arial" panose="020B0604020202020204" pitchFamily="34" charset="0"/>
              </a:rPr>
              <a:t>el </a:t>
            </a:r>
            <a:r>
              <a:rPr lang="es-ES" sz="1200" b="1" kern="100" dirty="0">
                <a:effectLst/>
                <a:latin typeface="Arial" panose="020B0604020202020204" pitchFamily="34" charset="0"/>
                <a:ea typeface="Calibri" panose="020F0502020204030204" pitchFamily="34" charset="0"/>
                <a:cs typeface="Arial" panose="020B0604020202020204" pitchFamily="34" charset="0"/>
              </a:rPr>
              <a:t>artículo 102 del TFUE</a:t>
            </a:r>
            <a:r>
              <a:rPr lang="es-ES" sz="1200" kern="100" dirty="0">
                <a:effectLst/>
                <a:latin typeface="Arial" panose="020B0604020202020204" pitchFamily="34" charset="0"/>
                <a:ea typeface="Calibri" panose="020F0502020204030204" pitchFamily="34" charset="0"/>
                <a:cs typeface="Arial" panose="020B0604020202020204" pitchFamily="34" charset="0"/>
              </a:rPr>
              <a:t> (por constituir un abuso de posición de dominio);  </a:t>
            </a:r>
            <a:endParaRPr lang="es-ES" sz="1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07000"/>
              </a:lnSpc>
              <a:spcBef>
                <a:spcPts val="600"/>
              </a:spcBef>
              <a:spcAft>
                <a:spcPts val="800"/>
              </a:spcAft>
              <a:buFont typeface="Courier New" panose="02070309020205020404" pitchFamily="49" charset="0"/>
              <a:buChar char="o"/>
            </a:pPr>
            <a:r>
              <a:rPr lang="es-ES" sz="1200" kern="100" dirty="0">
                <a:effectLst/>
                <a:latin typeface="Arial" panose="020B0604020202020204" pitchFamily="34" charset="0"/>
                <a:ea typeface="Calibri" panose="020F0502020204030204" pitchFamily="34" charset="0"/>
                <a:cs typeface="Arial" panose="020B0604020202020204" pitchFamily="34" charset="0"/>
              </a:rPr>
              <a:t>el </a:t>
            </a:r>
            <a:r>
              <a:rPr lang="es-ES" sz="1200" b="1" kern="100" dirty="0">
                <a:effectLst/>
                <a:latin typeface="Arial" panose="020B0604020202020204" pitchFamily="34" charset="0"/>
                <a:ea typeface="Calibri" panose="020F0502020204030204" pitchFamily="34" charset="0"/>
                <a:cs typeface="Arial" panose="020B0604020202020204" pitchFamily="34" charset="0"/>
              </a:rPr>
              <a:t>artículo 101 TFUE</a:t>
            </a:r>
            <a:r>
              <a:rPr lang="es-ES" sz="1200" kern="100" dirty="0">
                <a:effectLst/>
                <a:latin typeface="Arial" panose="020B0604020202020204" pitchFamily="34" charset="0"/>
                <a:ea typeface="Calibri" panose="020F0502020204030204" pitchFamily="34" charset="0"/>
                <a:cs typeface="Arial" panose="020B0604020202020204" pitchFamily="34" charset="0"/>
              </a:rPr>
              <a:t> (por constituir una decisión de asociación de empresas restrictiva de la competencia por su objeto);</a:t>
            </a:r>
            <a:endParaRPr lang="es-ES" sz="1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07000"/>
              </a:lnSpc>
              <a:spcBef>
                <a:spcPts val="600"/>
              </a:spcBef>
              <a:spcAft>
                <a:spcPts val="800"/>
              </a:spcAft>
              <a:buFont typeface="Courier New" panose="02070309020205020404" pitchFamily="49" charset="0"/>
              <a:buChar char="o"/>
            </a:pPr>
            <a:r>
              <a:rPr lang="es-ES" sz="1200" kern="100" dirty="0">
                <a:effectLst/>
                <a:latin typeface="Arial" panose="020B0604020202020204" pitchFamily="34" charset="0"/>
                <a:ea typeface="Calibri" panose="020F0502020204030204" pitchFamily="34" charset="0"/>
                <a:cs typeface="Arial" panose="020B0604020202020204" pitchFamily="34" charset="0"/>
              </a:rPr>
              <a:t>el </a:t>
            </a:r>
            <a:r>
              <a:rPr lang="es-ES" sz="1200" b="1" kern="100" dirty="0">
                <a:effectLst/>
                <a:latin typeface="Arial" panose="020B0604020202020204" pitchFamily="34" charset="0"/>
                <a:ea typeface="Calibri" panose="020F0502020204030204" pitchFamily="34" charset="0"/>
                <a:cs typeface="Arial" panose="020B0604020202020204" pitchFamily="34" charset="0"/>
              </a:rPr>
              <a:t>artículo 56 del TFUE</a:t>
            </a:r>
            <a:r>
              <a:rPr lang="es-ES" sz="1200" kern="100" dirty="0">
                <a:effectLst/>
                <a:latin typeface="Arial" panose="020B0604020202020204" pitchFamily="34" charset="0"/>
                <a:ea typeface="Calibri" panose="020F0502020204030204" pitchFamily="34" charset="0"/>
                <a:cs typeface="Arial" panose="020B0604020202020204" pitchFamily="34" charset="0"/>
              </a:rPr>
              <a:t> (por constituir una medida restrictiva al principio de libre prestación de servicios sin justificación objetiva). </a:t>
            </a:r>
            <a:endParaRPr lang="es-ES"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600"/>
              </a:spcBef>
              <a:spcAft>
                <a:spcPts val="800"/>
              </a:spcAft>
              <a:buFont typeface="Symbol" panose="05050102010706020507" pitchFamily="18" charset="2"/>
              <a:buChar char=""/>
            </a:pPr>
            <a:r>
              <a:rPr lang="es-ES" sz="1200" kern="100" dirty="0">
                <a:effectLst/>
                <a:latin typeface="Arial" panose="020B0604020202020204" pitchFamily="34" charset="0"/>
                <a:ea typeface="Calibri" panose="020F0502020204030204" pitchFamily="34" charset="0"/>
                <a:cs typeface="Arial" panose="020B0604020202020204" pitchFamily="34" charset="0"/>
              </a:rPr>
              <a:t>Tales normas únicamente podrán resultar compatibles con el artículo 101 TFUE si puede demostrarse que se cumplen los requisitos de la exención individual del artículo 101.3 TFUE.</a:t>
            </a:r>
            <a:endParaRPr lang="es-E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20347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AAAA3-6A2B-8CC3-3A52-11B11FCBCE20}"/>
              </a:ext>
            </a:extLst>
          </p:cNvPr>
          <p:cNvSpPr>
            <a:spLocks noGrp="1"/>
          </p:cNvSpPr>
          <p:nvPr>
            <p:ph type="title"/>
          </p:nvPr>
        </p:nvSpPr>
        <p:spPr/>
        <p:txBody>
          <a:bodyPr>
            <a:normAutofit/>
          </a:bodyPr>
          <a:lstStyle/>
          <a:p>
            <a:r>
              <a:rPr lang="es-ES_tradnl" sz="2800" b="1" dirty="0">
                <a:solidFill>
                  <a:schemeClr val="accent1"/>
                </a:solidFill>
                <a:effectLst/>
                <a:latin typeface="Arial" panose="020B0604020202020204" pitchFamily="34" charset="0"/>
                <a:ea typeface="Calibri" panose="020F0502020204030204" pitchFamily="34" charset="0"/>
              </a:rPr>
              <a:t>C-333/21 EUROPEAN SUPERLEAGUE COMPANY</a:t>
            </a:r>
            <a:endParaRPr lang="es-ES" sz="2800" dirty="0"/>
          </a:p>
        </p:txBody>
      </p:sp>
      <p:sp>
        <p:nvSpPr>
          <p:cNvPr id="3" name="Marcador de contenido 2">
            <a:extLst>
              <a:ext uri="{FF2B5EF4-FFF2-40B4-BE49-F238E27FC236}">
                <a16:creationId xmlns:a16="http://schemas.microsoft.com/office/drawing/2014/main" id="{AD9EE08B-1D44-D060-E3DB-4878087DB8EF}"/>
              </a:ext>
            </a:extLst>
          </p:cNvPr>
          <p:cNvSpPr>
            <a:spLocks noGrp="1"/>
          </p:cNvSpPr>
          <p:nvPr>
            <p:ph idx="1"/>
          </p:nvPr>
        </p:nvSpPr>
        <p:spPr/>
        <p:txBody>
          <a:bodyPr/>
          <a:lstStyle/>
          <a:p>
            <a:pPr marL="342900" lvl="0" indent="-342900" algn="just" rtl="0">
              <a:lnSpc>
                <a:spcPct val="107000"/>
              </a:lnSpc>
              <a:spcBef>
                <a:spcPts val="600"/>
              </a:spcBef>
              <a:spcAft>
                <a:spcPts val="800"/>
              </a:spcAft>
              <a:buFont typeface="Symbol" panose="05050102010706020507" pitchFamily="18" charset="2"/>
              <a:buChar char=""/>
            </a:pPr>
            <a:r>
              <a:rPr lang="es-ES" sz="1800" kern="100" dirty="0">
                <a:effectLst/>
                <a:latin typeface="Arial" panose="020B0604020202020204" pitchFamily="34" charset="0"/>
                <a:ea typeface="Calibri" panose="020F0502020204030204" pitchFamily="34" charset="0"/>
                <a:cs typeface="Arial" panose="020B0604020202020204" pitchFamily="34" charset="0"/>
              </a:rPr>
              <a:t>Tales normas únicamente podrán resultar compatibles con el artículo 102 TFUE si las empresas de las que emanan logran demostrar:</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07000"/>
              </a:lnSpc>
              <a:spcBef>
                <a:spcPts val="600"/>
              </a:spcBef>
              <a:spcAft>
                <a:spcPts val="800"/>
              </a:spcAft>
              <a:buFont typeface="Courier New" panose="02070309020205020404" pitchFamily="49" charset="0"/>
              <a:buChar char="o"/>
            </a:pPr>
            <a:r>
              <a:rPr lang="es-ES" sz="1400" kern="100" dirty="0">
                <a:effectLst/>
                <a:latin typeface="Arial" panose="020B0604020202020204" pitchFamily="34" charset="0"/>
                <a:ea typeface="Calibri" panose="020F0502020204030204" pitchFamily="34" charset="0"/>
                <a:cs typeface="Arial" panose="020B0604020202020204" pitchFamily="34" charset="0"/>
              </a:rPr>
              <a:t>(i) que su comportamiento es objetivamente necesario (lo que, a priori, no sucedería en este caso dada la ausencia de criterios materiales y normas de procedimiento que cumplan con los requisitos de transparencia, claridad, precisión y neutralidad necesarios); y/o</a:t>
            </a:r>
            <a:endParaRPr lang="es-ES" sz="140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07000"/>
              </a:lnSpc>
              <a:spcBef>
                <a:spcPts val="600"/>
              </a:spcBef>
              <a:spcAft>
                <a:spcPts val="800"/>
              </a:spcAft>
              <a:buFont typeface="Courier New" panose="02070309020205020404" pitchFamily="49" charset="0"/>
              <a:buChar char="o"/>
            </a:pPr>
            <a:r>
              <a:rPr lang="es-ES" sz="1400" kern="100" dirty="0">
                <a:effectLst/>
                <a:latin typeface="Arial" panose="020B0604020202020204" pitchFamily="34" charset="0"/>
                <a:ea typeface="Calibri" panose="020F0502020204030204" pitchFamily="34" charset="0"/>
                <a:cs typeface="Arial" panose="020B0604020202020204" pitchFamily="34" charset="0"/>
              </a:rPr>
              <a:t>(</a:t>
            </a:r>
            <a:r>
              <a:rPr lang="es-ES" sz="1400" kern="100" dirty="0" err="1">
                <a:effectLst/>
                <a:latin typeface="Arial" panose="020B0604020202020204" pitchFamily="34" charset="0"/>
                <a:ea typeface="Calibri" panose="020F0502020204030204" pitchFamily="34" charset="0"/>
                <a:cs typeface="Arial" panose="020B0604020202020204" pitchFamily="34" charset="0"/>
              </a:rPr>
              <a:t>ii</a:t>
            </a:r>
            <a:r>
              <a:rPr lang="es-ES" sz="1400" kern="100" dirty="0">
                <a:effectLst/>
                <a:latin typeface="Arial" panose="020B0604020202020204" pitchFamily="34" charset="0"/>
                <a:ea typeface="Calibri" panose="020F0502020204030204" pitchFamily="34" charset="0"/>
                <a:cs typeface="Arial" panose="020B0604020202020204" pitchFamily="34" charset="0"/>
              </a:rPr>
              <a:t>) que el efecto de exclusión puede verse contrarrestado o superado por incrementos de eficiencia que benefician también a los consumidores (lo que deberá determinarse por el juez remitente). </a:t>
            </a:r>
            <a:endParaRPr lang="es-ES" sz="1400" dirty="0">
              <a:effectLst/>
              <a:latin typeface="Arial" panose="020B0604020202020204" pitchFamily="34" charset="0"/>
              <a:ea typeface="Calibri" panose="020F0502020204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27919130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F972C-8232-EDF1-88EB-992A19C4F113}"/>
              </a:ext>
            </a:extLst>
          </p:cNvPr>
          <p:cNvSpPr>
            <a:spLocks noGrp="1"/>
          </p:cNvSpPr>
          <p:nvPr>
            <p:ph type="title"/>
          </p:nvPr>
        </p:nvSpPr>
        <p:spPr/>
        <p:txBody>
          <a:bodyPr>
            <a:normAutofit/>
          </a:bodyPr>
          <a:lstStyle/>
          <a:p>
            <a:r>
              <a:rPr lang="es-ES_tradnl" sz="2800" b="1" dirty="0">
                <a:solidFill>
                  <a:schemeClr val="accent1"/>
                </a:solidFill>
                <a:effectLst/>
                <a:latin typeface="Arial" panose="020B0604020202020204" pitchFamily="34" charset="0"/>
                <a:ea typeface="Calibri" panose="020F0502020204030204" pitchFamily="34" charset="0"/>
              </a:rPr>
              <a:t>C-333/21 EUROPEAN SUPERLEAGUE COMPANY</a:t>
            </a:r>
            <a:endParaRPr lang="es-ES" sz="2800" dirty="0"/>
          </a:p>
        </p:txBody>
      </p:sp>
      <p:sp>
        <p:nvSpPr>
          <p:cNvPr id="3" name="Marcador de contenido 2">
            <a:extLst>
              <a:ext uri="{FF2B5EF4-FFF2-40B4-BE49-F238E27FC236}">
                <a16:creationId xmlns:a16="http://schemas.microsoft.com/office/drawing/2014/main" id="{0D967A78-FD81-FB20-FD61-1482E315787D}"/>
              </a:ext>
            </a:extLst>
          </p:cNvPr>
          <p:cNvSpPr>
            <a:spLocks noGrp="1"/>
          </p:cNvSpPr>
          <p:nvPr>
            <p:ph idx="1"/>
          </p:nvPr>
        </p:nvSpPr>
        <p:spPr/>
        <p:txBody>
          <a:bodyPr>
            <a:normAutofit fontScale="92500" lnSpcReduction="10000"/>
          </a:bodyPr>
          <a:lstStyle/>
          <a:p>
            <a:pPr marL="342900" lvl="0" indent="-342900" algn="just" rtl="0">
              <a:lnSpc>
                <a:spcPct val="107000"/>
              </a:lnSpc>
              <a:spcBef>
                <a:spcPts val="600"/>
              </a:spcBef>
              <a:spcAft>
                <a:spcPts val="800"/>
              </a:spcAft>
              <a:buFont typeface="Wingdings" panose="05000000000000000000" pitchFamily="2" charset="2"/>
              <a:buChar char=""/>
            </a:pPr>
            <a:r>
              <a:rPr lang="es-ES" sz="1800" kern="100" dirty="0">
                <a:effectLst/>
                <a:latin typeface="Arial" panose="020B0604020202020204" pitchFamily="34" charset="0"/>
                <a:ea typeface="Calibri" panose="020F0502020204030204" pitchFamily="34" charset="0"/>
                <a:cs typeface="Arial" panose="020B0604020202020204" pitchFamily="34" charset="0"/>
              </a:rPr>
              <a:t>En cuanto a</a:t>
            </a:r>
            <a:r>
              <a:rPr lang="es-ES" sz="1800" b="1" kern="100" dirty="0">
                <a:effectLst/>
                <a:latin typeface="Arial" panose="020B0604020202020204" pitchFamily="34" charset="0"/>
                <a:ea typeface="Calibri" panose="020F0502020204030204" pitchFamily="34" charset="0"/>
                <a:cs typeface="Arial" panose="020B0604020202020204" pitchFamily="34" charset="0"/>
              </a:rPr>
              <a:t> las normas aprobadas por las asociaciones responsables del fútbol mundial y europeo mediante las que </a:t>
            </a:r>
            <a:r>
              <a:rPr lang="es-ES" sz="1800" b="1" u="sng" kern="100" dirty="0">
                <a:effectLst/>
                <a:latin typeface="Arial" panose="020B0604020202020204" pitchFamily="34" charset="0"/>
                <a:ea typeface="Calibri" panose="020F0502020204030204" pitchFamily="34" charset="0"/>
                <a:cs typeface="Arial" panose="020B0604020202020204" pitchFamily="34" charset="0"/>
              </a:rPr>
              <a:t>se designa a estas asociaciones como propietarias originales de todos los derechos de competiciones</a:t>
            </a:r>
            <a:r>
              <a:rPr lang="es-ES" sz="1800" b="1" kern="100" dirty="0">
                <a:effectLst/>
                <a:latin typeface="Arial" panose="020B0604020202020204" pitchFamily="34" charset="0"/>
                <a:ea typeface="Calibri" panose="020F0502020204030204" pitchFamily="34" charset="0"/>
                <a:cs typeface="Arial" panose="020B0604020202020204" pitchFamily="34" charset="0"/>
              </a:rPr>
              <a:t> bajo su “jurisdicción” y que </a:t>
            </a:r>
            <a:r>
              <a:rPr lang="es-ES" sz="1800" b="1" u="sng" kern="100" dirty="0">
                <a:effectLst/>
                <a:latin typeface="Arial" panose="020B0604020202020204" pitchFamily="34" charset="0"/>
                <a:ea typeface="Calibri" panose="020F0502020204030204" pitchFamily="34" charset="0"/>
                <a:cs typeface="Arial" panose="020B0604020202020204" pitchFamily="34" charset="0"/>
              </a:rPr>
              <a:t>atribuyen a dichas asociaciones la responsabilidad exclusiva de la comercialización de estos derechos</a:t>
            </a:r>
            <a:r>
              <a:rPr lang="es-ES" sz="1800" kern="100" dirty="0">
                <a:effectLst/>
                <a:latin typeface="Arial" panose="020B0604020202020204" pitchFamily="34" charset="0"/>
                <a:ea typeface="Calibri" panose="020F0502020204030204" pitchFamily="34" charset="0"/>
                <a:cs typeface="Arial" panose="020B0604020202020204" pitchFamily="34" charset="0"/>
              </a:rPr>
              <a:t>, el TJUE concluye que</a:t>
            </a:r>
            <a:r>
              <a:rPr lang="es-ES" sz="1800" b="1" kern="100" dirty="0">
                <a:effectLst/>
                <a:latin typeface="Arial" panose="020B0604020202020204" pitchFamily="34" charset="0"/>
                <a:ea typeface="Calibri" panose="020F0502020204030204" pitchFamily="34" charset="0"/>
                <a:cs typeface="Arial" panose="020B0604020202020204" pitchFamily="34" charset="0"/>
              </a:rPr>
              <a:t>:</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600"/>
              </a:spcBef>
              <a:spcAft>
                <a:spcPts val="800"/>
              </a:spcAft>
              <a:buFont typeface="Symbol" panose="05050102010706020507" pitchFamily="18" charset="2"/>
              <a:buChar char=""/>
            </a:pPr>
            <a:r>
              <a:rPr lang="es-ES" sz="1800" kern="100" dirty="0">
                <a:effectLst/>
                <a:latin typeface="Arial" panose="020B0604020202020204" pitchFamily="34" charset="0"/>
                <a:ea typeface="Calibri" panose="020F0502020204030204" pitchFamily="34" charset="0"/>
                <a:cs typeface="Arial" panose="020B0604020202020204" pitchFamily="34" charset="0"/>
              </a:rPr>
              <a:t>Tales normas serían, a priori, </a:t>
            </a:r>
            <a:r>
              <a:rPr lang="es-ES" sz="1800" b="1" kern="100" dirty="0">
                <a:effectLst/>
                <a:latin typeface="Arial" panose="020B0604020202020204" pitchFamily="34" charset="0"/>
                <a:ea typeface="Calibri" panose="020F0502020204030204" pitchFamily="34" charset="0"/>
                <a:cs typeface="Arial" panose="020B0604020202020204" pitchFamily="34" charset="0"/>
              </a:rPr>
              <a:t>compatibles con los artículos 101 y 102 del TFUE, en lo que se refiere a la atribución de la propiedad originaria de los derechos derivados de las competiciones organizadas por las asociaciones de las que emanan</a:t>
            </a:r>
            <a:r>
              <a:rPr lang="es-ES" sz="1800" kern="100" dirty="0">
                <a:effectLst/>
                <a:latin typeface="Arial" panose="020B0604020202020204" pitchFamily="34" charset="0"/>
                <a:ea typeface="Calibri" panose="020F0502020204030204" pitchFamily="34" charset="0"/>
                <a:cs typeface="Arial" panose="020B0604020202020204" pitchFamily="34" charset="0"/>
              </a:rPr>
              <a:t> </a:t>
            </a:r>
            <a:r>
              <a:rPr lang="es-ES" sz="1800" b="1" kern="100" dirty="0">
                <a:effectLst/>
                <a:latin typeface="Arial" panose="020B0604020202020204" pitchFamily="34" charset="0"/>
                <a:ea typeface="Calibri" panose="020F0502020204030204" pitchFamily="34" charset="0"/>
                <a:cs typeface="Arial" panose="020B0604020202020204" pitchFamily="34" charset="0"/>
              </a:rPr>
              <a:t>siempre y cuando excluyan de su aplicación las competiciones que pudieran organizar terceras entidades o empresas</a:t>
            </a:r>
            <a:r>
              <a:rPr lang="es-ES" sz="1800" kern="100" dirty="0">
                <a:effectLst/>
                <a:latin typeface="Arial" panose="020B0604020202020204" pitchFamily="34" charset="0"/>
                <a:ea typeface="Calibri" panose="020F0502020204030204" pitchFamily="34" charset="0"/>
                <a:cs typeface="Arial" panose="020B0604020202020204" pitchFamily="34" charset="0"/>
              </a:rPr>
              <a:t>;</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600"/>
              </a:spcBef>
              <a:spcAft>
                <a:spcPts val="800"/>
              </a:spcAft>
              <a:buFont typeface="Symbol" panose="05050102010706020507" pitchFamily="18" charset="2"/>
              <a:buChar char=""/>
            </a:pPr>
            <a:r>
              <a:rPr lang="es-ES" sz="1800" kern="100" dirty="0">
                <a:effectLst/>
                <a:latin typeface="Arial" panose="020B0604020202020204" pitchFamily="34" charset="0"/>
                <a:ea typeface="Calibri" panose="020F0502020204030204" pitchFamily="34" charset="0"/>
                <a:cs typeface="Arial" panose="020B0604020202020204" pitchFamily="34" charset="0"/>
              </a:rPr>
              <a:t>Tales normas serían, no obstante, </a:t>
            </a:r>
            <a:r>
              <a:rPr lang="es-ES" sz="1800" b="1" kern="100" dirty="0">
                <a:effectLst/>
                <a:latin typeface="Arial" panose="020B0604020202020204" pitchFamily="34" charset="0"/>
                <a:ea typeface="Calibri" panose="020F0502020204030204" pitchFamily="34" charset="0"/>
                <a:cs typeface="Arial" panose="020B0604020202020204" pitchFamily="34" charset="0"/>
              </a:rPr>
              <a:t>incompatibles con los artículos 101 y 102 del TFUE</a:t>
            </a:r>
            <a:r>
              <a:rPr lang="es-ES" sz="1800" kern="100" dirty="0">
                <a:effectLst/>
                <a:latin typeface="Arial" panose="020B0604020202020204" pitchFamily="34" charset="0"/>
                <a:ea typeface="Calibri" panose="020F0502020204030204" pitchFamily="34" charset="0"/>
                <a:cs typeface="Arial" panose="020B0604020202020204" pitchFamily="34" charset="0"/>
              </a:rPr>
              <a:t> </a:t>
            </a:r>
            <a:r>
              <a:rPr lang="es-ES" sz="1800" b="1" kern="100" dirty="0">
                <a:effectLst/>
                <a:latin typeface="Arial" panose="020B0604020202020204" pitchFamily="34" charset="0"/>
                <a:ea typeface="Calibri" panose="020F0502020204030204" pitchFamily="34" charset="0"/>
                <a:cs typeface="Arial" panose="020B0604020202020204" pitchFamily="34" charset="0"/>
              </a:rPr>
              <a:t>si atribuyen a estas mismas asociaciones una responsabilidad exclusiva para la comercialización de los derechos en cuestión</a:t>
            </a:r>
            <a:r>
              <a:rPr lang="es-ES" sz="1800" kern="100" dirty="0">
                <a:effectLst/>
                <a:latin typeface="Arial" panose="020B0604020202020204" pitchFamily="34" charset="0"/>
                <a:ea typeface="Calibri" panose="020F0502020204030204" pitchFamily="34" charset="0"/>
                <a:cs typeface="Arial" panose="020B0604020202020204" pitchFamily="34" charset="0"/>
              </a:rPr>
              <a:t>, sin perjuicio de que pueda demostrarse que se cumplen los requisitos de la exención del artículo 101.3 TFUE o las condiciones relativa a la inaplicabilidad de la prohibición del artículo 102 TFUE a las que se ha hecho referencia previamente (necesidad objetiva o eficiencia compensatoria). </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33150569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7605D-9A85-5B17-1555-D6EA32A884A5}"/>
              </a:ext>
            </a:extLst>
          </p:cNvPr>
          <p:cNvSpPr>
            <a:spLocks noGrp="1"/>
          </p:cNvSpPr>
          <p:nvPr>
            <p:ph type="title"/>
          </p:nvPr>
        </p:nvSpPr>
        <p:spPr/>
        <p:txBody>
          <a:bodyPr>
            <a:normAutofit/>
          </a:bodyPr>
          <a:lstStyle/>
          <a:p>
            <a:r>
              <a:rPr lang="es-ES_tradnl" sz="2800" b="1" dirty="0">
                <a:solidFill>
                  <a:schemeClr val="accent1"/>
                </a:solidFill>
                <a:effectLst/>
                <a:latin typeface="Arial" panose="020B0604020202020204" pitchFamily="34" charset="0"/>
                <a:ea typeface="Calibri" panose="020F0502020204030204" pitchFamily="34" charset="0"/>
              </a:rPr>
              <a:t>C-333/21 EUROPEAN SUPERLEAGUE COMPANY</a:t>
            </a:r>
            <a:endParaRPr lang="es-ES" sz="2800" dirty="0"/>
          </a:p>
        </p:txBody>
      </p:sp>
      <p:sp>
        <p:nvSpPr>
          <p:cNvPr id="3" name="Marcador de contenido 2">
            <a:extLst>
              <a:ext uri="{FF2B5EF4-FFF2-40B4-BE49-F238E27FC236}">
                <a16:creationId xmlns:a16="http://schemas.microsoft.com/office/drawing/2014/main" id="{220D248A-61FE-98BC-9A11-6BA42916EA3A}"/>
              </a:ext>
            </a:extLst>
          </p:cNvPr>
          <p:cNvSpPr>
            <a:spLocks noGrp="1"/>
          </p:cNvSpPr>
          <p:nvPr>
            <p:ph idx="1"/>
          </p:nvPr>
        </p:nvSpPr>
        <p:spPr/>
        <p:txBody>
          <a:bodyPr>
            <a:normAutofit/>
          </a:bodyPr>
          <a:lstStyle/>
          <a:p>
            <a:pPr marL="0" indent="0" algn="just">
              <a:lnSpc>
                <a:spcPct val="110000"/>
              </a:lnSpc>
              <a:spcBef>
                <a:spcPts val="600"/>
              </a:spcBef>
              <a:spcAft>
                <a:spcPts val="600"/>
              </a:spcAft>
              <a:buClr>
                <a:srgbClr val="084C61"/>
              </a:buClr>
              <a:buNone/>
            </a:pPr>
            <a:r>
              <a:rPr lang="es-ES" sz="2200" b="1" dirty="0">
                <a:solidFill>
                  <a:srgbClr val="084C61"/>
                </a:solidFill>
                <a:effectLst/>
                <a:latin typeface="Arial" panose="020B0604020202020204" pitchFamily="34" charset="0"/>
                <a:cs typeface="Times New Roman (Body CS)"/>
              </a:rPr>
              <a:t>Sobre si las normas relativas a la autorización previa de las competiciones de fútbol de clubes y a la participación de los clubes y los deportistas en estas competiciones infringen la prohibición de abuso de posición de dominio del artículo 102 TFUE</a:t>
            </a:r>
          </a:p>
          <a:p>
            <a:r>
              <a:rPr lang="es-ES" sz="1800" dirty="0">
                <a:effectLst/>
                <a:latin typeface="Arial" panose="020B0604020202020204" pitchFamily="34" charset="0"/>
                <a:ea typeface="Calibri" panose="020F0502020204030204" pitchFamily="34" charset="0"/>
              </a:rPr>
              <a:t>El TJUE concluye que </a:t>
            </a:r>
            <a:r>
              <a:rPr lang="es-ES" sz="1800" b="1" dirty="0">
                <a:effectLst/>
                <a:latin typeface="Arial" panose="020B0604020202020204" pitchFamily="34" charset="0"/>
                <a:ea typeface="Calibri" panose="020F0502020204030204" pitchFamily="34" charset="0"/>
              </a:rPr>
              <a:t>constituye un abuso de posición de dominio el hecho de que las asociaciones responsables del fútbol en los ámbitos mundial y europeo, y que ejercen paralelamente diferentes actividades económicas vinculadas a la organización de competiciones, hayan adoptado y apliquen normas que supeditan a su autorización previa la creación, en el territorio de la Unión Europea, por una tercera empresa, de una nueva competición de fútbol de clubes, sin que esa facultad esté sujeta a criterios materiales y a reglas de procedimiento que permitan garantizar </a:t>
            </a:r>
            <a:r>
              <a:rPr lang="es-ES" sz="1800" b="1" dirty="0">
                <a:latin typeface="Arial" panose="020B0604020202020204" pitchFamily="34" charset="0"/>
                <a:ea typeface="Calibri" panose="020F0502020204030204" pitchFamily="34" charset="0"/>
              </a:rPr>
              <a:t>su carácter transparente, objetivo y no discriminatorio. </a:t>
            </a:r>
            <a:endParaRPr lang="es-ES" sz="1800" b="1" dirty="0">
              <a:effectLst/>
              <a:latin typeface="Arial" panose="020B0604020202020204" pitchFamily="34" charset="0"/>
              <a:ea typeface="Calibri" panose="020F0502020204030204" pitchFamily="34" charset="0"/>
            </a:endParaRPr>
          </a:p>
          <a:p>
            <a:endParaRPr lang="es-ES" sz="1200" b="1"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1573435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9492C4-B94F-413A-E56C-4059FE609E97}"/>
              </a:ext>
            </a:extLst>
          </p:cNvPr>
          <p:cNvSpPr>
            <a:spLocks noGrp="1"/>
          </p:cNvSpPr>
          <p:nvPr>
            <p:ph idx="1"/>
          </p:nvPr>
        </p:nvSpPr>
        <p:spPr/>
        <p:txBody>
          <a:bodyPr/>
          <a:lstStyle/>
          <a:p>
            <a:pPr marL="0" indent="0" algn="just">
              <a:lnSpc>
                <a:spcPct val="110000"/>
              </a:lnSpc>
              <a:spcBef>
                <a:spcPts val="600"/>
              </a:spcBef>
              <a:spcAft>
                <a:spcPts val="600"/>
              </a:spcAft>
              <a:buClr>
                <a:srgbClr val="084C61"/>
              </a:buClr>
              <a:buNone/>
            </a:pPr>
            <a:r>
              <a:rPr lang="es-ES" sz="2200" b="1" dirty="0">
                <a:solidFill>
                  <a:srgbClr val="084C61"/>
                </a:solidFill>
                <a:effectLst/>
                <a:latin typeface="Arial" panose="020B0604020202020204" pitchFamily="34" charset="0"/>
                <a:cs typeface="Times New Roman (Body CS)"/>
              </a:rPr>
              <a:t>Sobre si las normas relativas a la autorización previa de las competiciones de fútbol de clubes y a la participación de los clubes y los deportistas en estas competiciones constituyen prácticas colusorias contrarias al artículo 101.1 TFUE</a:t>
            </a:r>
          </a:p>
          <a:p>
            <a:pPr indent="-234315" algn="just">
              <a:lnSpc>
                <a:spcPct val="107000"/>
              </a:lnSpc>
              <a:spcBef>
                <a:spcPts val="600"/>
              </a:spcBef>
              <a:spcAft>
                <a:spcPts val="800"/>
              </a:spcAft>
            </a:pPr>
            <a:r>
              <a:rPr lang="es-ES" sz="1400" dirty="0">
                <a:effectLst/>
                <a:latin typeface="Arial" panose="020B0604020202020204" pitchFamily="34" charset="0"/>
                <a:ea typeface="Calibri" panose="020F0502020204030204" pitchFamily="34" charset="0"/>
                <a:cs typeface="Arial" panose="020B0604020202020204" pitchFamily="34" charset="0"/>
              </a:rPr>
              <a:t>El TJUE concluye que constituye una decisión de una asociación de empresas que tiene por objeto impedir la competencia el hecho de que las asociaciones responsables del fútbol en los ámbitos mundial y europeo, y que ejercen paralelamente diferentes actividades económicas vinculadas a la organización de competiciones, hayan adoptado y apliquen, directamente o a través de las federaciones nacionales de fútbol que son miembros de las mismas, normas que supeditan a su autorización previa la creación, en el territorio de la Unión, por una tercera empresa de una nueva competición de fútbol de clubes y que controlan la participación de los clubes de fútbol profesional y de los jugadores en tal competición, bajo pena de sanciones, sin que estas diferentes facultades estén sujetas a criterios materiales y a reglas de procedimiento que permitan garantizar su carácter transparente, objetivo, no discriminatorio y proporcionado (párrafo 179).</a:t>
            </a:r>
            <a:endParaRPr lang="es-ES" sz="1400" dirty="0"/>
          </a:p>
          <a:p>
            <a:endParaRPr lang="es-ES" dirty="0"/>
          </a:p>
        </p:txBody>
      </p:sp>
      <p:sp>
        <p:nvSpPr>
          <p:cNvPr id="5" name="Título 4">
            <a:extLst>
              <a:ext uri="{FF2B5EF4-FFF2-40B4-BE49-F238E27FC236}">
                <a16:creationId xmlns:a16="http://schemas.microsoft.com/office/drawing/2014/main" id="{74E55952-F086-FE74-F799-AE41926C1AE7}"/>
              </a:ext>
            </a:extLst>
          </p:cNvPr>
          <p:cNvSpPr>
            <a:spLocks noGrp="1"/>
          </p:cNvSpPr>
          <p:nvPr>
            <p:ph type="title"/>
          </p:nvPr>
        </p:nvSpPr>
        <p:spPr/>
        <p:txBody>
          <a:bodyPr/>
          <a:lstStyle/>
          <a:p>
            <a:endParaRPr lang="es-ES"/>
          </a:p>
        </p:txBody>
      </p:sp>
      <p:sp>
        <p:nvSpPr>
          <p:cNvPr id="6" name="Título 1">
            <a:extLst>
              <a:ext uri="{FF2B5EF4-FFF2-40B4-BE49-F238E27FC236}">
                <a16:creationId xmlns:a16="http://schemas.microsoft.com/office/drawing/2014/main" id="{974B7E47-B6BA-C256-C9D2-CFB9D4BD18EF}"/>
              </a:ext>
            </a:extLst>
          </p:cNvPr>
          <p:cNvSpPr txBox="1">
            <a:spLocks/>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2800" b="1">
                <a:solidFill>
                  <a:schemeClr val="accent1"/>
                </a:solidFill>
                <a:latin typeface="Arial" panose="020B0604020202020204" pitchFamily="34" charset="0"/>
                <a:ea typeface="Calibri" panose="020F0502020204030204" pitchFamily="34" charset="0"/>
              </a:rPr>
              <a:t>C-333/21 EUROPEAN SUPERLEAGUE COMPANY</a:t>
            </a:r>
            <a:endParaRPr lang="es-ES" sz="2800" dirty="0"/>
          </a:p>
        </p:txBody>
      </p:sp>
    </p:spTree>
    <p:extLst>
      <p:ext uri="{BB962C8B-B14F-4D97-AF65-F5344CB8AC3E}">
        <p14:creationId xmlns:p14="http://schemas.microsoft.com/office/powerpoint/2010/main" val="17618880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A45AC-A5C3-D5B2-6010-068F6EE9F122}"/>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id="{D660099A-8786-3566-001E-996515576254}"/>
              </a:ext>
            </a:extLst>
          </p:cNvPr>
          <p:cNvSpPr>
            <a:spLocks noGrp="1"/>
          </p:cNvSpPr>
          <p:nvPr>
            <p:ph idx="1"/>
          </p:nvPr>
        </p:nvSpPr>
        <p:spPr/>
        <p:txBody>
          <a:bodyPr/>
          <a:lstStyle/>
          <a:p>
            <a:pPr marL="0" indent="0" algn="just">
              <a:lnSpc>
                <a:spcPct val="110000"/>
              </a:lnSpc>
              <a:spcBef>
                <a:spcPts val="600"/>
              </a:spcBef>
              <a:spcAft>
                <a:spcPts val="600"/>
              </a:spcAft>
              <a:buClr>
                <a:srgbClr val="084C61"/>
              </a:buClr>
              <a:buNone/>
            </a:pPr>
            <a:r>
              <a:rPr lang="es-ES" sz="2200" b="1" dirty="0">
                <a:solidFill>
                  <a:srgbClr val="084C61"/>
                </a:solidFill>
                <a:effectLst/>
                <a:latin typeface="Arial" panose="020B0604020202020204" pitchFamily="34" charset="0"/>
                <a:cs typeface="Times New Roman (Body CS)"/>
              </a:rPr>
              <a:t>Sobre si los comportamientos consistentes en amenazar con sanciones a los clubes y a los deportistas que participan en competiciones no autorizadas infringen los artículos 101.1 y 102 TFUE </a:t>
            </a:r>
          </a:p>
          <a:p>
            <a:pPr marL="0" indent="0" algn="just">
              <a:lnSpc>
                <a:spcPct val="110000"/>
              </a:lnSpc>
              <a:spcBef>
                <a:spcPts val="600"/>
              </a:spcBef>
              <a:spcAft>
                <a:spcPts val="600"/>
              </a:spcAft>
              <a:buClr>
                <a:srgbClr val="084C61"/>
              </a:buClr>
              <a:buNone/>
            </a:pPr>
            <a:endParaRPr lang="es-ES" sz="2200" b="1" dirty="0">
              <a:solidFill>
                <a:srgbClr val="084C61"/>
              </a:solidFill>
              <a:effectLst/>
              <a:latin typeface="Arial" panose="020B0604020202020204" pitchFamily="34" charset="0"/>
              <a:cs typeface="Times New Roman (Body CS)"/>
            </a:endParaRPr>
          </a:p>
          <a:p>
            <a:pPr marL="0" indent="0" algn="just">
              <a:lnSpc>
                <a:spcPct val="107000"/>
              </a:lnSpc>
              <a:spcBef>
                <a:spcPts val="600"/>
              </a:spcBef>
              <a:spcAft>
                <a:spcPts val="800"/>
              </a:spcAft>
              <a:buNone/>
            </a:pPr>
            <a:r>
              <a:rPr lang="es-ES" sz="1600" dirty="0">
                <a:effectLst/>
                <a:latin typeface="Arial" panose="020B0604020202020204" pitchFamily="34" charset="0"/>
                <a:ea typeface="Calibri" panose="020F0502020204030204" pitchFamily="34" charset="0"/>
                <a:cs typeface="Arial" panose="020B0604020202020204" pitchFamily="34" charset="0"/>
              </a:rPr>
              <a:t>El TJUE se limita a referirse a las consideraciones expuestas previamente, para concluir que el anuncio público mediante el que se amenaza con sanciones a los clubes y jugadores que participen en competiciones no autorizadas está comprendido en el ámbito de aplicación de las prohibiciones establecidas por los artículos 101 y 102 del TFUE (párrafo 181).</a:t>
            </a:r>
          </a:p>
          <a:p>
            <a:endParaRPr lang="es-ES" dirty="0"/>
          </a:p>
        </p:txBody>
      </p:sp>
      <p:sp>
        <p:nvSpPr>
          <p:cNvPr id="4" name="Título 1">
            <a:extLst>
              <a:ext uri="{FF2B5EF4-FFF2-40B4-BE49-F238E27FC236}">
                <a16:creationId xmlns:a16="http://schemas.microsoft.com/office/drawing/2014/main" id="{F931C390-CC57-6672-8C9C-345F3A2E6331}"/>
              </a:ext>
            </a:extLst>
          </p:cNvPr>
          <p:cNvSpPr txBox="1">
            <a:spLocks/>
          </p:cNvSpPr>
          <p:nvPr/>
        </p:nvSpPr>
        <p:spPr>
          <a:xfrm>
            <a:off x="838200" y="35356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2800" b="1">
                <a:solidFill>
                  <a:schemeClr val="accent1"/>
                </a:solidFill>
                <a:latin typeface="Arial" panose="020B0604020202020204" pitchFamily="34" charset="0"/>
                <a:ea typeface="Calibri" panose="020F0502020204030204" pitchFamily="34" charset="0"/>
              </a:rPr>
              <a:t>C-333/21 EUROPEAN SUPERLEAGUE COMPANY</a:t>
            </a:r>
            <a:endParaRPr lang="es-ES" sz="2800" dirty="0"/>
          </a:p>
        </p:txBody>
      </p:sp>
    </p:spTree>
    <p:extLst>
      <p:ext uri="{BB962C8B-B14F-4D97-AF65-F5344CB8AC3E}">
        <p14:creationId xmlns:p14="http://schemas.microsoft.com/office/powerpoint/2010/main" val="22588655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8C206B-7D7F-BF55-3675-790ABEC5C027}"/>
              </a:ext>
            </a:extLst>
          </p:cNvPr>
          <p:cNvSpPr>
            <a:spLocks noGrp="1"/>
          </p:cNvSpPr>
          <p:nvPr>
            <p:ph type="title"/>
          </p:nvPr>
        </p:nvSpPr>
        <p:spPr>
          <a:xfrm>
            <a:off x="838200" y="365125"/>
            <a:ext cx="11196782" cy="1325563"/>
          </a:xfrm>
        </p:spPr>
        <p:txBody>
          <a:bodyPr/>
          <a:lstStyle/>
          <a:p>
            <a:r>
              <a:rPr lang="es-ES" dirty="0"/>
              <a:t>Tipologías de contratos operadore comunicación </a:t>
            </a:r>
          </a:p>
        </p:txBody>
      </p:sp>
      <p:graphicFrame>
        <p:nvGraphicFramePr>
          <p:cNvPr id="4" name="Marcador de contenido 3">
            <a:extLst>
              <a:ext uri="{FF2B5EF4-FFF2-40B4-BE49-F238E27FC236}">
                <a16:creationId xmlns:a16="http://schemas.microsoft.com/office/drawing/2014/main" id="{6AB22AC9-9C2E-3C09-FCD6-5A754C6C59CD}"/>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39690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F071AAD-D39F-574F-7B66-7B86DC4C931E}"/>
              </a:ext>
            </a:extLst>
          </p:cNvPr>
          <p:cNvSpPr>
            <a:spLocks noGrp="1"/>
          </p:cNvSpPr>
          <p:nvPr>
            <p:ph idx="1"/>
          </p:nvPr>
        </p:nvSpPr>
        <p:spPr/>
        <p:txBody>
          <a:bodyPr/>
          <a:lstStyle/>
          <a:p>
            <a:endParaRPr lang="es-ES"/>
          </a:p>
        </p:txBody>
      </p:sp>
      <p:sp>
        <p:nvSpPr>
          <p:cNvPr id="5" name="Título 1">
            <a:extLst>
              <a:ext uri="{FF2B5EF4-FFF2-40B4-BE49-F238E27FC236}">
                <a16:creationId xmlns:a16="http://schemas.microsoft.com/office/drawing/2014/main" id="{D590036E-CC4D-7C5E-A6ED-DCCE7A4CABAD}"/>
              </a:ext>
            </a:extLst>
          </p:cNvPr>
          <p:cNvSpPr>
            <a:spLocks noGrp="1"/>
          </p:cNvSpPr>
          <p:nvPr>
            <p:ph type="title"/>
          </p:nvPr>
        </p:nvSpPr>
        <p:spPr>
          <a:xfrm>
            <a:off x="838200" y="365125"/>
            <a:ext cx="10515600" cy="1325563"/>
          </a:xfrm>
        </p:spPr>
        <p:txBody>
          <a:bodyPr/>
          <a:lstStyle/>
          <a:p>
            <a:r>
              <a:rPr lang="es-ES" dirty="0"/>
              <a:t>Extracto ingresos Contenidos </a:t>
            </a:r>
            <a:r>
              <a:rPr lang="es-ES" dirty="0" err="1"/>
              <a:t>Audiovisaules</a:t>
            </a:r>
            <a:endParaRPr lang="es-ES" dirty="0"/>
          </a:p>
        </p:txBody>
      </p:sp>
      <p:graphicFrame>
        <p:nvGraphicFramePr>
          <p:cNvPr id="2" name="Gráfico 1">
            <a:extLst>
              <a:ext uri="{FF2B5EF4-FFF2-40B4-BE49-F238E27FC236}">
                <a16:creationId xmlns:a16="http://schemas.microsoft.com/office/drawing/2014/main" id="{C593205F-73BB-9797-CB6E-171486B5E320}"/>
              </a:ext>
            </a:extLst>
          </p:cNvPr>
          <p:cNvGraphicFramePr>
            <a:graphicFrameLocks/>
          </p:cNvGraphicFramePr>
          <p:nvPr>
            <p:extLst>
              <p:ext uri="{D42A27DB-BD31-4B8C-83A1-F6EECF244321}">
                <p14:modId xmlns:p14="http://schemas.microsoft.com/office/powerpoint/2010/main" val="2417241032"/>
              </p:ext>
            </p:extLst>
          </p:nvPr>
        </p:nvGraphicFramePr>
        <p:xfrm>
          <a:off x="940593" y="2108994"/>
          <a:ext cx="10310813"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49492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D68769-B593-FC34-1657-BAAD6C7614B8}"/>
              </a:ext>
            </a:extLst>
          </p:cNvPr>
          <p:cNvSpPr>
            <a:spLocks noGrp="1"/>
          </p:cNvSpPr>
          <p:nvPr>
            <p:ph type="title"/>
          </p:nvPr>
        </p:nvSpPr>
        <p:spPr/>
        <p:txBody>
          <a:bodyPr/>
          <a:lstStyle/>
          <a:p>
            <a:r>
              <a:rPr lang="es-ES" dirty="0"/>
              <a:t>Evolución del mercado</a:t>
            </a:r>
          </a:p>
        </p:txBody>
      </p:sp>
      <p:sp>
        <p:nvSpPr>
          <p:cNvPr id="3" name="Marcador de contenido 2">
            <a:extLst>
              <a:ext uri="{FF2B5EF4-FFF2-40B4-BE49-F238E27FC236}">
                <a16:creationId xmlns:a16="http://schemas.microsoft.com/office/drawing/2014/main" id="{5EF21BDC-4FAD-BF4F-100C-70B22E61AAF7}"/>
              </a:ext>
            </a:extLst>
          </p:cNvPr>
          <p:cNvSpPr>
            <a:spLocks noGrp="1"/>
          </p:cNvSpPr>
          <p:nvPr>
            <p:ph idx="1"/>
          </p:nvPr>
        </p:nvSpPr>
        <p:spPr/>
        <p:txBody>
          <a:bodyPr/>
          <a:lstStyle/>
          <a:p>
            <a:r>
              <a:rPr lang="es-ES" dirty="0"/>
              <a:t>Limitación del gasto de los hogares en contenidos audiovisuales pagados a los operadores de telecomunicación</a:t>
            </a:r>
          </a:p>
          <a:p>
            <a:pPr marL="0" indent="0">
              <a:buNone/>
            </a:pPr>
            <a:endParaRPr lang="es-ES" dirty="0"/>
          </a:p>
          <a:p>
            <a:r>
              <a:rPr lang="es-ES" dirty="0"/>
              <a:t>Aumento de la oferta</a:t>
            </a:r>
          </a:p>
          <a:p>
            <a:pPr lvl="1"/>
            <a:r>
              <a:rPr lang="es-ES" dirty="0"/>
              <a:t>Netflix, Prime, HBO, Disney, </a:t>
            </a:r>
            <a:r>
              <a:rPr lang="es-ES" dirty="0" err="1"/>
              <a:t>Rakuten</a:t>
            </a:r>
            <a:r>
              <a:rPr lang="es-ES" dirty="0"/>
              <a:t>, ….</a:t>
            </a:r>
          </a:p>
          <a:p>
            <a:pPr lvl="1"/>
            <a:endParaRPr lang="es-ES" dirty="0"/>
          </a:p>
          <a:p>
            <a:pPr marL="457200" lvl="1" indent="0">
              <a:buNone/>
            </a:pPr>
            <a:r>
              <a:rPr lang="es-ES" dirty="0"/>
              <a:t>Ingresos Netflix 2022; 656 M€</a:t>
            </a:r>
          </a:p>
          <a:p>
            <a:pPr marL="457200" lvl="1" indent="0">
              <a:buNone/>
            </a:pPr>
            <a:r>
              <a:rPr lang="es-ES" dirty="0"/>
              <a:t>			2021: 597 M€</a:t>
            </a:r>
          </a:p>
        </p:txBody>
      </p:sp>
      <p:sp>
        <p:nvSpPr>
          <p:cNvPr id="5" name="CuadroTexto 4">
            <a:extLst>
              <a:ext uri="{FF2B5EF4-FFF2-40B4-BE49-F238E27FC236}">
                <a16:creationId xmlns:a16="http://schemas.microsoft.com/office/drawing/2014/main" id="{E3A5E2D5-01CB-BDA8-A2D4-9A30EF92BBB3}"/>
              </a:ext>
            </a:extLst>
          </p:cNvPr>
          <p:cNvSpPr txBox="1"/>
          <p:nvPr/>
        </p:nvSpPr>
        <p:spPr>
          <a:xfrm>
            <a:off x="1033941" y="6176963"/>
            <a:ext cx="10638639" cy="261610"/>
          </a:xfrm>
          <a:prstGeom prst="rect">
            <a:avLst/>
          </a:prstGeom>
          <a:noFill/>
        </p:spPr>
        <p:txBody>
          <a:bodyPr wrap="square">
            <a:spAutoFit/>
          </a:bodyPr>
          <a:lstStyle/>
          <a:p>
            <a:pPr algn="r"/>
            <a:r>
              <a:rPr lang="es-ES" sz="1100" dirty="0"/>
              <a:t>https://www.eleconomista.es/empresas-finanzas/noticias/11427790/10/21/Netflix-duplica-los-ingresos-declarados-en-Espana-a-traves-de-sus-filiales.html</a:t>
            </a:r>
          </a:p>
        </p:txBody>
      </p:sp>
    </p:spTree>
    <p:extLst>
      <p:ext uri="{BB962C8B-B14F-4D97-AF65-F5344CB8AC3E}">
        <p14:creationId xmlns:p14="http://schemas.microsoft.com/office/powerpoint/2010/main" val="23428780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9E3E7B-A35D-79B6-FB7F-2DE374560CD8}"/>
              </a:ext>
            </a:extLst>
          </p:cNvPr>
          <p:cNvSpPr>
            <a:spLocks noGrp="1"/>
          </p:cNvSpPr>
          <p:nvPr>
            <p:ph idx="1"/>
          </p:nvPr>
        </p:nvSpPr>
        <p:spPr>
          <a:xfrm>
            <a:off x="838200" y="1322286"/>
            <a:ext cx="10515600" cy="4351338"/>
          </a:xfrm>
        </p:spPr>
        <p:txBody>
          <a:bodyPr>
            <a:normAutofit fontScale="85000" lnSpcReduction="20000"/>
          </a:bodyPr>
          <a:lstStyle/>
          <a:p>
            <a:pPr algn="l"/>
            <a:r>
              <a:rPr lang="es-ES" b="0" dirty="0">
                <a:solidFill>
                  <a:srgbClr val="191C30"/>
                </a:solidFill>
                <a:effectLst/>
              </a:rPr>
              <a:t>Según recoge el segundo informe </a:t>
            </a:r>
            <a:r>
              <a:rPr lang="es-ES" b="0" i="1" dirty="0">
                <a:solidFill>
                  <a:srgbClr val="191C30"/>
                </a:solidFill>
                <a:effectLst/>
              </a:rPr>
              <a:t>Digital </a:t>
            </a:r>
            <a:r>
              <a:rPr lang="es-ES" b="0" i="1" dirty="0" err="1">
                <a:solidFill>
                  <a:srgbClr val="191C30"/>
                </a:solidFill>
                <a:effectLst/>
              </a:rPr>
              <a:t>Consumer</a:t>
            </a:r>
            <a:r>
              <a:rPr lang="es-ES" b="0" i="1" dirty="0">
                <a:solidFill>
                  <a:srgbClr val="191C30"/>
                </a:solidFill>
                <a:effectLst/>
              </a:rPr>
              <a:t> </a:t>
            </a:r>
            <a:r>
              <a:rPr lang="es-ES" b="0" i="1" dirty="0" err="1">
                <a:solidFill>
                  <a:srgbClr val="191C30"/>
                </a:solidFill>
                <a:effectLst/>
              </a:rPr>
              <a:t>by</a:t>
            </a:r>
            <a:r>
              <a:rPr lang="es-ES" b="0" i="1" dirty="0">
                <a:solidFill>
                  <a:srgbClr val="191C30"/>
                </a:solidFill>
                <a:effectLst/>
              </a:rPr>
              <a:t> </a:t>
            </a:r>
            <a:r>
              <a:rPr lang="es-ES" b="0" i="1" dirty="0" err="1">
                <a:solidFill>
                  <a:srgbClr val="191C30"/>
                </a:solidFill>
                <a:effectLst/>
              </a:rPr>
              <a:t>Generation</a:t>
            </a:r>
            <a:r>
              <a:rPr lang="es-ES" b="0" i="1" dirty="0">
                <a:solidFill>
                  <a:srgbClr val="191C30"/>
                </a:solidFill>
                <a:effectLst/>
              </a:rPr>
              <a:t> </a:t>
            </a:r>
            <a:r>
              <a:rPr lang="es-ES" b="0" dirty="0">
                <a:solidFill>
                  <a:srgbClr val="191C30"/>
                </a:solidFill>
                <a:effectLst/>
              </a:rPr>
              <a:t>presentado por </a:t>
            </a:r>
            <a:r>
              <a:rPr lang="es-ES" b="0" dirty="0" err="1">
                <a:solidFill>
                  <a:srgbClr val="191C30"/>
                </a:solidFill>
                <a:effectLst/>
              </a:rPr>
              <a:t>Smartme</a:t>
            </a:r>
            <a:r>
              <a:rPr lang="es-ES" b="0" dirty="0">
                <a:solidFill>
                  <a:srgbClr val="191C30"/>
                </a:solidFill>
                <a:effectLst/>
              </a:rPr>
              <a:t> </a:t>
            </a:r>
            <a:r>
              <a:rPr lang="es-ES" b="0" dirty="0" err="1">
                <a:solidFill>
                  <a:srgbClr val="191C30"/>
                </a:solidFill>
                <a:effectLst/>
              </a:rPr>
              <a:t>Analytics</a:t>
            </a:r>
            <a:r>
              <a:rPr lang="es-ES" b="0" dirty="0">
                <a:solidFill>
                  <a:srgbClr val="191C30"/>
                </a:solidFill>
                <a:effectLst/>
              </a:rPr>
              <a:t>, todo variará dependiendo del tipo de usuario que seas. </a:t>
            </a:r>
          </a:p>
          <a:p>
            <a:pPr algn="l"/>
            <a:r>
              <a:rPr lang="es-ES" b="0" dirty="0">
                <a:solidFill>
                  <a:srgbClr val="191C30"/>
                </a:solidFill>
                <a:effectLst/>
              </a:rPr>
              <a:t>media de todos los casos analizados en su investigación[ para la que han tenido en cuenta más de 310 millones de huellas digitales de distintos usuarios y usuarias durante seis meses]</a:t>
            </a:r>
          </a:p>
          <a:p>
            <a:pPr algn="l"/>
            <a:r>
              <a:rPr lang="es-ES" b="0" dirty="0">
                <a:solidFill>
                  <a:srgbClr val="191C30"/>
                </a:solidFill>
                <a:effectLst/>
              </a:rPr>
              <a:t>el estudio refleja que usamos el smartphone una media de 3 horas y 40 minutos.</a:t>
            </a:r>
            <a:br>
              <a:rPr lang="es-ES" b="0" dirty="0">
                <a:solidFill>
                  <a:srgbClr val="191C30"/>
                </a:solidFill>
                <a:effectLst/>
              </a:rPr>
            </a:br>
            <a:r>
              <a:rPr lang="es-ES" b="0" dirty="0">
                <a:solidFill>
                  <a:srgbClr val="191C30"/>
                </a:solidFill>
                <a:effectLst/>
              </a:rPr>
              <a:t>(TV ha bajado de 247 a 180 minutos)</a:t>
            </a:r>
          </a:p>
          <a:p>
            <a:pPr algn="l"/>
            <a:endParaRPr lang="es-ES" b="0" dirty="0">
              <a:solidFill>
                <a:srgbClr val="191C30"/>
              </a:solidFill>
              <a:effectLst/>
            </a:endParaRPr>
          </a:p>
          <a:p>
            <a:pPr algn="l"/>
            <a:r>
              <a:rPr lang="es-ES" b="0" dirty="0">
                <a:solidFill>
                  <a:srgbClr val="191C30"/>
                </a:solidFill>
                <a:effectLst/>
              </a:rPr>
              <a:t>Generación Z (entre 18 y 24 años): 4 horas y 15 minutos.</a:t>
            </a:r>
          </a:p>
          <a:p>
            <a:pPr lvl="1"/>
            <a:r>
              <a:rPr lang="es-ES" b="0" dirty="0">
                <a:solidFill>
                  <a:srgbClr val="191C30"/>
                </a:solidFill>
                <a:effectLst/>
              </a:rPr>
              <a:t> La mitad de este tiempo lo emplean en redes sociales, donde llegan a estar caso dos horas al día. Unos datos, que difieren a los de otras generaciones, pero que marcan los nuevos hábitos de consumo de una generación que destierra a Facebook para apostar fuertemente por TikTok. Después de Instagram y YouTube, los jóvenes de 18 y 24 años se decantan por TikTok como tercera red social favorita</a:t>
            </a:r>
          </a:p>
          <a:p>
            <a:endParaRPr lang="es-ES" dirty="0"/>
          </a:p>
        </p:txBody>
      </p:sp>
      <p:sp>
        <p:nvSpPr>
          <p:cNvPr id="4" name="Título 1">
            <a:extLst>
              <a:ext uri="{FF2B5EF4-FFF2-40B4-BE49-F238E27FC236}">
                <a16:creationId xmlns:a16="http://schemas.microsoft.com/office/drawing/2014/main" id="{A5974981-4AA1-4724-19BD-7DC21ED0B947}"/>
              </a:ext>
            </a:extLst>
          </p:cNvPr>
          <p:cNvSpPr>
            <a:spLocks noGrp="1"/>
          </p:cNvSpPr>
          <p:nvPr>
            <p:ph type="title"/>
          </p:nvPr>
        </p:nvSpPr>
        <p:spPr>
          <a:xfrm>
            <a:off x="838200" y="373514"/>
            <a:ext cx="10515600" cy="1325563"/>
          </a:xfrm>
        </p:spPr>
        <p:txBody>
          <a:bodyPr/>
          <a:lstStyle/>
          <a:p>
            <a:pPr algn="ctr"/>
            <a:r>
              <a:rPr lang="es-ES" dirty="0"/>
              <a:t>Batalla por la atención. </a:t>
            </a:r>
            <a:br>
              <a:rPr lang="es-ES" dirty="0"/>
            </a:br>
            <a:endParaRPr lang="es-ES" dirty="0"/>
          </a:p>
        </p:txBody>
      </p:sp>
      <p:sp>
        <p:nvSpPr>
          <p:cNvPr id="7" name="CuadroTexto 6">
            <a:extLst>
              <a:ext uri="{FF2B5EF4-FFF2-40B4-BE49-F238E27FC236}">
                <a16:creationId xmlns:a16="http://schemas.microsoft.com/office/drawing/2014/main" id="{BB66555F-0DFB-2FAA-1EB8-92F60F3D1A04}"/>
              </a:ext>
            </a:extLst>
          </p:cNvPr>
          <p:cNvSpPr txBox="1"/>
          <p:nvPr/>
        </p:nvSpPr>
        <p:spPr>
          <a:xfrm>
            <a:off x="1006679" y="6106915"/>
            <a:ext cx="8856678" cy="646331"/>
          </a:xfrm>
          <a:prstGeom prst="rect">
            <a:avLst/>
          </a:prstGeom>
          <a:noFill/>
        </p:spPr>
        <p:txBody>
          <a:bodyPr wrap="square">
            <a:spAutoFit/>
          </a:bodyPr>
          <a:lstStyle/>
          <a:p>
            <a:r>
              <a:rPr lang="es-ES" sz="1800" dirty="0"/>
              <a:t>https://cadenaser.com/nacional/2024/04/22/pablo-alvarez-de-leon-a-la-luna-el-astronauta-espanol-recien-graduado-en-la-esa-que-quiere-cumplir-su-sueno-cadena-ser/</a:t>
            </a:r>
          </a:p>
        </p:txBody>
      </p:sp>
    </p:spTree>
    <p:extLst>
      <p:ext uri="{BB962C8B-B14F-4D97-AF65-F5344CB8AC3E}">
        <p14:creationId xmlns:p14="http://schemas.microsoft.com/office/powerpoint/2010/main" val="183768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03E06-05FD-4F7B-9658-640A1A299886}"/>
              </a:ext>
            </a:extLst>
          </p:cNvPr>
          <p:cNvSpPr>
            <a:spLocks noGrp="1"/>
          </p:cNvSpPr>
          <p:nvPr>
            <p:ph type="title"/>
          </p:nvPr>
        </p:nvSpPr>
        <p:spPr/>
        <p:txBody>
          <a:bodyPr/>
          <a:lstStyle/>
          <a:p>
            <a:r>
              <a:rPr lang="es-ES" b="1" dirty="0"/>
              <a:t>Protección al menor</a:t>
            </a:r>
          </a:p>
        </p:txBody>
      </p:sp>
      <p:sp>
        <p:nvSpPr>
          <p:cNvPr id="5" name="CuadroTexto 4">
            <a:extLst>
              <a:ext uri="{FF2B5EF4-FFF2-40B4-BE49-F238E27FC236}">
                <a16:creationId xmlns:a16="http://schemas.microsoft.com/office/drawing/2014/main" id="{B99704E5-5341-4282-9177-2450D58C9069}"/>
              </a:ext>
            </a:extLst>
          </p:cNvPr>
          <p:cNvSpPr txBox="1"/>
          <p:nvPr/>
        </p:nvSpPr>
        <p:spPr>
          <a:xfrm>
            <a:off x="1112363" y="1538386"/>
            <a:ext cx="10241437" cy="4680512"/>
          </a:xfrm>
          <a:prstGeom prst="rect">
            <a:avLst/>
          </a:prstGeom>
          <a:noFill/>
        </p:spPr>
        <p:txBody>
          <a:bodyPr wrap="square">
            <a:spAutoFit/>
          </a:bodyPr>
          <a:lstStyle/>
          <a:p>
            <a:pPr lvl="0" algn="just" rtl="0">
              <a:lnSpc>
                <a:spcPct val="107000"/>
              </a:lnSpc>
            </a:pPr>
            <a:r>
              <a:rPr lang="es-ES" sz="2800" dirty="0">
                <a:effectLst/>
                <a:latin typeface="Calibri" panose="020F0502020204030204" pitchFamily="34" charset="0"/>
                <a:ea typeface="Calibri" panose="020F0502020204030204" pitchFamily="34" charset="0"/>
                <a:cs typeface="Arial" panose="020B0604020202020204" pitchFamily="34" charset="0"/>
              </a:rPr>
              <a:t>Contenidos inapropiados / Contenidos sin calificación de edad  </a:t>
            </a:r>
          </a:p>
          <a:p>
            <a:pPr lvl="0" algn="just" rtl="0">
              <a:lnSpc>
                <a:spcPct val="107000"/>
              </a:lnSpc>
            </a:pPr>
            <a:r>
              <a:rPr lang="es-ES" sz="2800" dirty="0">
                <a:effectLst/>
                <a:latin typeface="Calibri" panose="020F0502020204030204" pitchFamily="34" charset="0"/>
                <a:ea typeface="Calibri" panose="020F0502020204030204" pitchFamily="34" charset="0"/>
                <a:cs typeface="Arial" panose="020B0604020202020204" pitchFamily="34" charset="0"/>
              </a:rPr>
              <a:t>Horario infantil</a:t>
            </a:r>
          </a:p>
          <a:p>
            <a:pPr lvl="0" algn="just">
              <a:lnSpc>
                <a:spcPct val="107000"/>
              </a:lnSpc>
            </a:pPr>
            <a:endParaRPr lang="es-ES" sz="2800" dirty="0">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endParaRPr>
          </a:p>
          <a:p>
            <a:pPr algn="l"/>
            <a:r>
              <a:rPr lang="es-ES" sz="2800" b="1" i="0" dirty="0">
                <a:solidFill>
                  <a:srgbClr val="000000"/>
                </a:solidFill>
                <a:effectLst/>
                <a:latin typeface="Neue-Helvetica"/>
              </a:rPr>
              <a:t>«Sálvame» juega al despiste con programa limón y naranja</a:t>
            </a:r>
          </a:p>
          <a:p>
            <a:pPr algn="l"/>
            <a:r>
              <a:rPr lang="es-ES" sz="2400" b="1" i="0" dirty="0">
                <a:solidFill>
                  <a:srgbClr val="000000"/>
                </a:solidFill>
                <a:effectLst/>
                <a:latin typeface="Neue-Helvetica"/>
              </a:rPr>
              <a:t>El programa tendrá desde hoy dos nombres 22 dic 2014</a:t>
            </a:r>
            <a:r>
              <a:rPr lang="es-ES" sz="2400" b="0" i="0" dirty="0">
                <a:solidFill>
                  <a:srgbClr val="000000"/>
                </a:solidFill>
                <a:effectLst/>
                <a:latin typeface="Neue-Helvetica"/>
              </a:rPr>
              <a:t> . </a:t>
            </a:r>
          </a:p>
          <a:p>
            <a:pPr algn="l"/>
            <a:endParaRPr lang="es-ES" sz="2400" b="0" i="0" dirty="0">
              <a:solidFill>
                <a:srgbClr val="000000"/>
              </a:solidFill>
              <a:effectLst/>
              <a:latin typeface="Neue-Helvetica"/>
            </a:endParaRPr>
          </a:p>
          <a:p>
            <a:pPr algn="l"/>
            <a:r>
              <a:rPr lang="es-ES" sz="2400" b="0" i="0" dirty="0">
                <a:solidFill>
                  <a:srgbClr val="000000"/>
                </a:solidFill>
                <a:effectLst/>
                <a:latin typeface="Neue-Helvetica"/>
              </a:rPr>
              <a:t>Desde hoy el programa diario Sálvame tendrá dos nombres. Sálvame limón -a primera hora- y Sálvame naranja de 17.00 a 20.00 horas. Este desdoblamiento viene forzado por el toque que el órgano de la Competencia le ha dado al espacio, al que critica que integre contenidos poco aptos para el horario infantil, especialmente en su última franja</a:t>
            </a:r>
            <a:r>
              <a:rPr lang="es-ES" sz="1600" b="0" i="0" dirty="0">
                <a:solidFill>
                  <a:srgbClr val="000000"/>
                </a:solidFill>
                <a:effectLst/>
                <a:latin typeface="Neue-Helvetica"/>
              </a:rPr>
              <a:t>.</a:t>
            </a:r>
          </a:p>
          <a:p>
            <a:pPr lvl="0" algn="r" rtl="0">
              <a:lnSpc>
                <a:spcPct val="107000"/>
              </a:lnSpc>
            </a:pPr>
            <a:r>
              <a:rPr lang="es-ES" sz="1200" dirty="0">
                <a:effectLst/>
                <a:latin typeface="Calibri" panose="020F0502020204030204" pitchFamily="34" charset="0"/>
                <a:ea typeface="Calibri" panose="020F0502020204030204" pitchFamily="34" charset="0"/>
                <a:cs typeface="Arial" panose="020B0604020202020204" pitchFamily="34" charset="0"/>
                <a:hlinkClick r:id="rId2"/>
              </a:rPr>
              <a:t>https://www.lavozdegalicia.es/noticia/television/2014/12/22/salvame-juega-despiste-programa-limon-naranja/0003_201412G22P53992.htm</a:t>
            </a:r>
            <a:endParaRPr lang="es-E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76803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02C31C-EAE3-2080-2D96-94F80E920562}"/>
              </a:ext>
            </a:extLst>
          </p:cNvPr>
          <p:cNvSpPr>
            <a:spLocks noGrp="1"/>
          </p:cNvSpPr>
          <p:nvPr>
            <p:ph type="title"/>
          </p:nvPr>
        </p:nvSpPr>
        <p:spPr/>
        <p:txBody>
          <a:bodyPr/>
          <a:lstStyle/>
          <a:p>
            <a:r>
              <a:rPr lang="es-ES" dirty="0"/>
              <a:t>Batalla por la atención. </a:t>
            </a:r>
            <a:br>
              <a:rPr lang="es-ES" dirty="0"/>
            </a:br>
            <a:endParaRPr lang="es-ES" dirty="0"/>
          </a:p>
        </p:txBody>
      </p:sp>
      <p:sp>
        <p:nvSpPr>
          <p:cNvPr id="3" name="Marcador de contenido 2">
            <a:extLst>
              <a:ext uri="{FF2B5EF4-FFF2-40B4-BE49-F238E27FC236}">
                <a16:creationId xmlns:a16="http://schemas.microsoft.com/office/drawing/2014/main" id="{D2B46E6C-CA79-8860-1FB3-6CDB7B818C7B}"/>
              </a:ext>
            </a:extLst>
          </p:cNvPr>
          <p:cNvSpPr>
            <a:spLocks noGrp="1"/>
          </p:cNvSpPr>
          <p:nvPr>
            <p:ph idx="1"/>
          </p:nvPr>
        </p:nvSpPr>
        <p:spPr>
          <a:xfrm>
            <a:off x="1464416" y="4259510"/>
            <a:ext cx="9583207" cy="2331856"/>
          </a:xfrm>
        </p:spPr>
        <p:txBody>
          <a:bodyPr>
            <a:normAutofit/>
          </a:bodyPr>
          <a:lstStyle/>
          <a:p>
            <a:endParaRPr lang="es-ES" dirty="0"/>
          </a:p>
          <a:p>
            <a:endParaRPr lang="es-ES" dirty="0"/>
          </a:p>
          <a:p>
            <a:endParaRPr lang="es-ES" dirty="0"/>
          </a:p>
          <a:p>
            <a:endParaRPr lang="es-ES" dirty="0"/>
          </a:p>
          <a:p>
            <a:endParaRPr lang="es-ES" dirty="0"/>
          </a:p>
          <a:p>
            <a:endParaRPr lang="es-ES" dirty="0"/>
          </a:p>
          <a:p>
            <a:endParaRPr lang="es-ES" dirty="0"/>
          </a:p>
          <a:p>
            <a:pPr marL="0" indent="0">
              <a:buNone/>
            </a:pPr>
            <a:endParaRPr lang="es-ES" dirty="0"/>
          </a:p>
        </p:txBody>
      </p:sp>
      <p:pic>
        <p:nvPicPr>
          <p:cNvPr id="1028" name="Picture 4">
            <a:extLst>
              <a:ext uri="{FF2B5EF4-FFF2-40B4-BE49-F238E27FC236}">
                <a16:creationId xmlns:a16="http://schemas.microsoft.com/office/drawing/2014/main" id="{2ABE8DED-31BF-4AA4-B4A4-918615764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488" y="0"/>
            <a:ext cx="4899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932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5649520-3E42-3C6A-0E12-FD04F5195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488" y="0"/>
            <a:ext cx="4899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0361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9F6B6BB-C731-B259-9E6F-6DD0AC4CD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488" y="0"/>
            <a:ext cx="4899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951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F66E8-7DDC-437C-8EFC-34B315E31B95}"/>
              </a:ext>
            </a:extLst>
          </p:cNvPr>
          <p:cNvSpPr>
            <a:spLocks noGrp="1"/>
          </p:cNvSpPr>
          <p:nvPr>
            <p:ph type="title"/>
          </p:nvPr>
        </p:nvSpPr>
        <p:spPr/>
        <p:txBody>
          <a:bodyPr/>
          <a:lstStyle/>
          <a:p>
            <a:r>
              <a:rPr lang="es-ES" b="1" dirty="0"/>
              <a:t>Consideraciones desde Competencia</a:t>
            </a:r>
          </a:p>
        </p:txBody>
      </p:sp>
      <p:sp>
        <p:nvSpPr>
          <p:cNvPr id="3" name="Marcador de contenido 2">
            <a:extLst>
              <a:ext uri="{FF2B5EF4-FFF2-40B4-BE49-F238E27FC236}">
                <a16:creationId xmlns:a16="http://schemas.microsoft.com/office/drawing/2014/main" id="{D9D037A2-B766-47B5-BF2E-D2BF740CDD29}"/>
              </a:ext>
            </a:extLst>
          </p:cNvPr>
          <p:cNvSpPr>
            <a:spLocks noGrp="1"/>
          </p:cNvSpPr>
          <p:nvPr>
            <p:ph idx="1"/>
          </p:nvPr>
        </p:nvSpPr>
        <p:spPr>
          <a:xfrm>
            <a:off x="838199" y="1825624"/>
            <a:ext cx="11058427" cy="4791991"/>
          </a:xfrm>
        </p:spPr>
        <p:txBody>
          <a:bodyPr>
            <a:normAutofit/>
          </a:bodyPr>
          <a:lstStyle/>
          <a:p>
            <a:pPr marL="0" lvl="0" indent="0" algn="just" rtl="0">
              <a:lnSpc>
                <a:spcPct val="107000"/>
              </a:lnSpc>
              <a:buNone/>
            </a:pPr>
            <a:r>
              <a:rPr lang="es-ES" sz="2800" dirty="0">
                <a:latin typeface="Calibri" panose="020F0502020204030204" pitchFamily="34" charset="0"/>
                <a:ea typeface="Calibri" panose="020F0502020204030204" pitchFamily="34" charset="0"/>
                <a:cs typeface="Arial" panose="020B0604020202020204" pitchFamily="34" charset="0"/>
              </a:rPr>
              <a:t>Necesidad de Reflexión [actual y pasada]</a:t>
            </a:r>
          </a:p>
          <a:p>
            <a:pPr marL="0" lvl="0" indent="0" algn="just" rtl="0">
              <a:lnSpc>
                <a:spcPct val="107000"/>
              </a:lnSpc>
              <a:buNone/>
            </a:pPr>
            <a:endParaRPr lang="es-ES" sz="28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s-ES" sz="1800" b="1" dirty="0">
                <a:effectLst/>
                <a:latin typeface="Calibri" panose="020F0502020204030204" pitchFamily="34" charset="0"/>
                <a:ea typeface="Calibri" panose="020F0502020204030204" pitchFamily="34" charset="0"/>
                <a:cs typeface="Arial" panose="020B0604020202020204" pitchFamily="34" charset="0"/>
              </a:rPr>
              <a:t>Pero si ampliamos la visión y hablamos del conjunto de operadores que hoy operan en el mercado</a:t>
            </a:r>
            <a:r>
              <a:rPr lang="es-ES" sz="1800" dirty="0">
                <a:effectLst/>
                <a:latin typeface="Calibri" panose="020F0502020204030204" pitchFamily="34" charset="0"/>
                <a:ea typeface="Calibri" panose="020F0502020204030204" pitchFamily="34" charset="0"/>
                <a:cs typeface="Arial" panose="020B0604020202020204" pitchFamily="34" charset="0"/>
              </a:rPr>
              <a:t>, vemos como los potenciales </a:t>
            </a:r>
            <a:r>
              <a:rPr lang="es-ES" sz="1800" b="1" dirty="0">
                <a:effectLst/>
                <a:latin typeface="Calibri" panose="020F0502020204030204" pitchFamily="34" charset="0"/>
                <a:ea typeface="Calibri" panose="020F0502020204030204" pitchFamily="34" charset="0"/>
                <a:cs typeface="Arial" panose="020B0604020202020204" pitchFamily="34" charset="0"/>
              </a:rPr>
              <a:t>demandantes derechos </a:t>
            </a:r>
            <a:r>
              <a:rPr lang="es-ES" sz="1800" dirty="0">
                <a:effectLst/>
                <a:latin typeface="Calibri" panose="020F0502020204030204" pitchFamily="34" charset="0"/>
                <a:ea typeface="Calibri" panose="020F0502020204030204" pitchFamily="34" charset="0"/>
                <a:cs typeface="Arial" panose="020B0604020202020204" pitchFamily="34" charset="0"/>
              </a:rPr>
              <a:t>se han ampliado. </a:t>
            </a:r>
            <a:r>
              <a:rPr lang="es-ES" sz="1800" b="1" dirty="0">
                <a:effectLst/>
                <a:latin typeface="Calibri" panose="020F0502020204030204" pitchFamily="34" charset="0"/>
                <a:ea typeface="Calibri" panose="020F0502020204030204" pitchFamily="34" charset="0"/>
                <a:cs typeface="Arial" panose="020B0604020202020204" pitchFamily="34" charset="0"/>
              </a:rPr>
              <a:t>Compiten por el mercado publicitario</a:t>
            </a:r>
            <a:r>
              <a:rPr lang="es-ES" sz="1800" dirty="0">
                <a:effectLst/>
                <a:latin typeface="Calibri" panose="020F0502020204030204" pitchFamily="34" charset="0"/>
                <a:ea typeface="Calibri" panose="020F0502020204030204" pitchFamily="34" charset="0"/>
                <a:cs typeface="Arial" panose="020B0604020202020204" pitchFamily="34" charset="0"/>
              </a:rPr>
              <a:t>.</a:t>
            </a:r>
          </a:p>
          <a:p>
            <a:pPr lvl="1">
              <a:lnSpc>
                <a:spcPct val="107000"/>
              </a:lnSpc>
              <a:buFont typeface="Wingdings" panose="05000000000000000000" pitchFamily="2" charset="2"/>
              <a:buChar char="§"/>
            </a:pPr>
            <a:r>
              <a:rPr lang="es-E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Servicios de Televisión en abierto</a:t>
            </a:r>
          </a:p>
          <a:p>
            <a:pPr lvl="1" algn="just">
              <a:lnSpc>
                <a:spcPct val="107000"/>
              </a:lnSpc>
              <a:buFont typeface="Wingdings" panose="05000000000000000000" pitchFamily="2" charset="2"/>
              <a:buChar char="§"/>
            </a:pPr>
            <a:r>
              <a:rPr lang="es-E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Servicios de Televisión de pago, y de Video </a:t>
            </a:r>
            <a:r>
              <a:rPr lang="es-ES" sz="20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on</a:t>
            </a:r>
            <a:r>
              <a:rPr lang="es-E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s-ES" sz="20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Demand</a:t>
            </a:r>
            <a:endParaRPr lang="es-E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lvl="1" algn="just">
              <a:lnSpc>
                <a:spcPct val="107000"/>
              </a:lnSpc>
              <a:buFont typeface="Wingdings" panose="05000000000000000000" pitchFamily="2" charset="2"/>
              <a:buChar char="§"/>
            </a:pPr>
            <a:r>
              <a:rPr lang="en-CA" sz="2000"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Operadores</a:t>
            </a:r>
            <a:r>
              <a:rPr lang="en-CA"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Over the top ( DZAN, footers, Fuchs Sports) y   </a:t>
            </a:r>
            <a:r>
              <a:rPr lang="en-CA" sz="2000" b="1" dirty="0" err="1">
                <a:solidFill>
                  <a:srgbClr val="0070C0"/>
                </a:solidFill>
                <a:effectLst/>
                <a:latin typeface="Calibri" panose="020F0502020204030204" pitchFamily="34" charset="0"/>
                <a:ea typeface="Calibri" panose="020F0502020204030204" pitchFamily="34" charset="0"/>
                <a:cs typeface="Arial" panose="020B0604020202020204" pitchFamily="34" charset="0"/>
              </a:rPr>
              <a:t>generalistas</a:t>
            </a:r>
            <a:r>
              <a:rPr lang="en-CA"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HBO Netflix</a:t>
            </a:r>
            <a:endParaRPr lang="es-E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lvl="1" algn="just">
              <a:lnSpc>
                <a:spcPct val="107000"/>
              </a:lnSpc>
              <a:buFont typeface="Wingdings" panose="05000000000000000000" pitchFamily="2" charset="2"/>
              <a:buChar char="§"/>
            </a:pPr>
            <a:r>
              <a:rPr lang="es-E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Plataformas – Amazon prime, Facebook,..</a:t>
            </a:r>
          </a:p>
          <a:p>
            <a:pPr lvl="1" algn="just">
              <a:lnSpc>
                <a:spcPct val="107000"/>
              </a:lnSpc>
              <a:buFont typeface="Wingdings" panose="05000000000000000000" pitchFamily="2" charset="2"/>
              <a:buChar char="§"/>
            </a:pPr>
            <a:r>
              <a:rPr lang="es-ES" sz="2000" b="1" dirty="0">
                <a:solidFill>
                  <a:schemeClr val="accent6">
                    <a:lumMod val="50000"/>
                  </a:schemeClr>
                </a:solidFill>
                <a:latin typeface="Calibri" panose="020F0502020204030204" pitchFamily="34" charset="0"/>
                <a:cs typeface="Arial" panose="020B0604020202020204" pitchFamily="34" charset="0"/>
              </a:rPr>
              <a:t> Prestadores de servicios que emiten sus contenidos a través de plataforma de compartición de video.  (</a:t>
            </a:r>
            <a:r>
              <a:rPr lang="es-ES" sz="2000" b="1" dirty="0" err="1">
                <a:solidFill>
                  <a:schemeClr val="accent6">
                    <a:lumMod val="50000"/>
                  </a:schemeClr>
                </a:solidFill>
                <a:latin typeface="Calibri" panose="020F0502020204030204" pitchFamily="34" charset="0"/>
                <a:cs typeface="Arial" panose="020B0604020202020204" pitchFamily="34" charset="0"/>
              </a:rPr>
              <a:t>Twich</a:t>
            </a:r>
            <a:r>
              <a:rPr lang="es-ES" sz="2000" b="1" dirty="0">
                <a:solidFill>
                  <a:schemeClr val="accent6">
                    <a:lumMod val="50000"/>
                  </a:schemeClr>
                </a:solidFill>
                <a:latin typeface="Calibri" panose="020F0502020204030204" pitchFamily="34" charset="0"/>
                <a:cs typeface="Arial" panose="020B0604020202020204" pitchFamily="34" charset="0"/>
              </a:rPr>
              <a:t>..)</a:t>
            </a:r>
          </a:p>
          <a:p>
            <a:pPr lvl="1" algn="just">
              <a:lnSpc>
                <a:spcPct val="107000"/>
              </a:lnSpc>
              <a:buFontTx/>
              <a:buChar char="-"/>
            </a:pPr>
            <a:endParaRPr lang="es-ES" dirty="0"/>
          </a:p>
        </p:txBody>
      </p:sp>
    </p:spTree>
    <p:extLst>
      <p:ext uri="{BB962C8B-B14F-4D97-AF65-F5344CB8AC3E}">
        <p14:creationId xmlns:p14="http://schemas.microsoft.com/office/powerpoint/2010/main" val="4189341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F66E8-7DDC-437C-8EFC-34B315E31B95}"/>
              </a:ext>
            </a:extLst>
          </p:cNvPr>
          <p:cNvSpPr>
            <a:spLocks noGrp="1"/>
          </p:cNvSpPr>
          <p:nvPr>
            <p:ph type="title"/>
          </p:nvPr>
        </p:nvSpPr>
        <p:spPr/>
        <p:txBody>
          <a:bodyPr/>
          <a:lstStyle/>
          <a:p>
            <a:r>
              <a:rPr lang="es-ES" b="1" dirty="0"/>
              <a:t>Consideraciones desde Regulación</a:t>
            </a:r>
          </a:p>
        </p:txBody>
      </p:sp>
      <p:sp>
        <p:nvSpPr>
          <p:cNvPr id="3" name="Marcador de contenido 2">
            <a:extLst>
              <a:ext uri="{FF2B5EF4-FFF2-40B4-BE49-F238E27FC236}">
                <a16:creationId xmlns:a16="http://schemas.microsoft.com/office/drawing/2014/main" id="{D9D037A2-B766-47B5-BF2E-D2BF740CDD29}"/>
              </a:ext>
            </a:extLst>
          </p:cNvPr>
          <p:cNvSpPr>
            <a:spLocks noGrp="1"/>
          </p:cNvSpPr>
          <p:nvPr>
            <p:ph idx="1"/>
          </p:nvPr>
        </p:nvSpPr>
        <p:spPr>
          <a:xfrm>
            <a:off x="838199" y="1825624"/>
            <a:ext cx="11058427" cy="4791991"/>
          </a:xfrm>
        </p:spPr>
        <p:txBody>
          <a:bodyPr>
            <a:normAutofit/>
          </a:bodyPr>
          <a:lstStyle/>
          <a:p>
            <a:pPr marL="0" lvl="0" indent="0" algn="just" rtl="0">
              <a:lnSpc>
                <a:spcPct val="107000"/>
              </a:lnSpc>
              <a:buNone/>
            </a:pPr>
            <a:r>
              <a:rPr lang="es-ES" sz="2800" dirty="0">
                <a:latin typeface="Calibri" panose="020F0502020204030204" pitchFamily="34" charset="0"/>
                <a:ea typeface="Calibri" panose="020F0502020204030204" pitchFamily="34" charset="0"/>
                <a:cs typeface="Arial" panose="020B0604020202020204" pitchFamily="34" charset="0"/>
              </a:rPr>
              <a:t>Necesidad de Reflexión </a:t>
            </a:r>
            <a:r>
              <a:rPr lang="es-ES" sz="1800" b="1" dirty="0">
                <a:effectLst/>
                <a:latin typeface="Calibri" panose="020F0502020204030204" pitchFamily="34" charset="0"/>
                <a:ea typeface="Calibri" panose="020F0502020204030204" pitchFamily="34" charset="0"/>
                <a:cs typeface="Arial" panose="020B0604020202020204" pitchFamily="34" charset="0"/>
              </a:rPr>
              <a:t>Pero si ampliamos la visión y hablamos del conjunto de operadores que hoy operan en el mercado</a:t>
            </a:r>
            <a:r>
              <a:rPr lang="es-ES" sz="1800" dirty="0">
                <a:effectLst/>
                <a:latin typeface="Calibri" panose="020F0502020204030204" pitchFamily="34" charset="0"/>
                <a:ea typeface="Calibri" panose="020F0502020204030204" pitchFamily="34" charset="0"/>
                <a:cs typeface="Arial" panose="020B0604020202020204" pitchFamily="34" charset="0"/>
              </a:rPr>
              <a:t>, vemos como los potenciales </a:t>
            </a:r>
            <a:r>
              <a:rPr lang="es-ES" sz="1800" b="1" dirty="0">
                <a:effectLst/>
                <a:latin typeface="Calibri" panose="020F0502020204030204" pitchFamily="34" charset="0"/>
                <a:ea typeface="Calibri" panose="020F0502020204030204" pitchFamily="34" charset="0"/>
                <a:cs typeface="Arial" panose="020B0604020202020204" pitchFamily="34" charset="0"/>
              </a:rPr>
              <a:t>demandantes derechos </a:t>
            </a:r>
            <a:r>
              <a:rPr lang="es-ES" sz="1800" dirty="0">
                <a:effectLst/>
                <a:latin typeface="Calibri" panose="020F0502020204030204" pitchFamily="34" charset="0"/>
                <a:ea typeface="Calibri" panose="020F0502020204030204" pitchFamily="34" charset="0"/>
                <a:cs typeface="Arial" panose="020B0604020202020204" pitchFamily="34" charset="0"/>
              </a:rPr>
              <a:t>se han ampliado. </a:t>
            </a:r>
            <a:r>
              <a:rPr lang="es-ES" sz="1800" b="1" dirty="0">
                <a:effectLst/>
                <a:latin typeface="Calibri" panose="020F0502020204030204" pitchFamily="34" charset="0"/>
                <a:ea typeface="Calibri" panose="020F0502020204030204" pitchFamily="34" charset="0"/>
                <a:cs typeface="Arial" panose="020B0604020202020204" pitchFamily="34" charset="0"/>
              </a:rPr>
              <a:t>Compiten por el mercado publicitario</a:t>
            </a:r>
            <a:r>
              <a:rPr lang="es-ES" sz="1800" dirty="0">
                <a:effectLst/>
                <a:latin typeface="Calibri" panose="020F0502020204030204" pitchFamily="34" charset="0"/>
                <a:ea typeface="Calibri" panose="020F0502020204030204" pitchFamily="34" charset="0"/>
                <a:cs typeface="Arial" panose="020B0604020202020204" pitchFamily="34" charset="0"/>
              </a:rPr>
              <a:t>.</a:t>
            </a:r>
            <a:endParaRPr lang="es-ES" sz="1800" dirty="0">
              <a:latin typeface="Calibri" panose="020F0502020204030204" pitchFamily="34" charset="0"/>
              <a:ea typeface="Calibri" panose="020F0502020204030204" pitchFamily="34" charset="0"/>
              <a:cs typeface="Arial" panose="020B0604020202020204" pitchFamily="34" charset="0"/>
            </a:endParaRPr>
          </a:p>
          <a:p>
            <a:pPr marL="0" lvl="0" indent="0" algn="just" rtl="0">
              <a:lnSpc>
                <a:spcPct val="107000"/>
              </a:lnSpc>
              <a:buNone/>
            </a:pP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buFont typeface="Wingdings" panose="05000000000000000000" pitchFamily="2" charset="2"/>
              <a:buChar char="§"/>
            </a:pPr>
            <a:r>
              <a:rPr lang="es-E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Prominencia de contenidos [Cultural, informativa, …]</a:t>
            </a:r>
          </a:p>
          <a:p>
            <a:pPr lvl="1" algn="just">
              <a:lnSpc>
                <a:spcPct val="107000"/>
              </a:lnSpc>
              <a:buFont typeface="Wingdings" panose="05000000000000000000" pitchFamily="2" charset="2"/>
              <a:buChar char="§"/>
            </a:pPr>
            <a:r>
              <a:rPr lang="es-E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Obligaciones respecto a los agregadores de servicios</a:t>
            </a:r>
          </a:p>
          <a:p>
            <a:pPr lvl="1" algn="just">
              <a:lnSpc>
                <a:spcPct val="107000"/>
              </a:lnSpc>
              <a:buFont typeface="Wingdings" panose="05000000000000000000" pitchFamily="2" charset="2"/>
              <a:buChar char="§"/>
            </a:pPr>
            <a:endParaRPr lang="es-E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lvl="1" algn="just">
              <a:lnSpc>
                <a:spcPct val="107000"/>
              </a:lnSpc>
              <a:buFont typeface="Wingdings" panose="05000000000000000000" pitchFamily="2" charset="2"/>
              <a:buChar char="§"/>
            </a:pPr>
            <a:r>
              <a:rPr lang="es-ES" sz="2000" b="1" dirty="0">
                <a:solidFill>
                  <a:srgbClr val="0070C0"/>
                </a:solidFill>
                <a:latin typeface="Calibri" panose="020F0502020204030204" pitchFamily="34" charset="0"/>
                <a:ea typeface="Calibri" panose="020F0502020204030204" pitchFamily="34" charset="0"/>
                <a:cs typeface="Arial" panose="020B0604020202020204" pitchFamily="34" charset="0"/>
              </a:rPr>
              <a:t>Obligaciones de financiación limitadas a operadores (&lt;2% mercado)</a:t>
            </a:r>
            <a:endParaRPr lang="es-E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lvl="1" algn="just">
              <a:lnSpc>
                <a:spcPct val="107000"/>
              </a:lnSpc>
              <a:buFont typeface="Wingdings" panose="05000000000000000000" pitchFamily="2" charset="2"/>
              <a:buChar char="§"/>
            </a:pPr>
            <a:r>
              <a:rPr lang="es-ES" sz="2000" b="1" dirty="0">
                <a:solidFill>
                  <a:schemeClr val="accent6">
                    <a:lumMod val="50000"/>
                  </a:schemeClr>
                </a:solidFill>
                <a:latin typeface="Calibri" panose="020F0502020204030204" pitchFamily="34" charset="0"/>
                <a:cs typeface="Arial" panose="020B0604020202020204" pitchFamily="34" charset="0"/>
              </a:rPr>
              <a:t>Regulación de los </a:t>
            </a:r>
            <a:r>
              <a:rPr lang="es-ES" sz="2000" b="1" dirty="0" err="1">
                <a:solidFill>
                  <a:schemeClr val="accent6">
                    <a:lumMod val="50000"/>
                  </a:schemeClr>
                </a:solidFill>
                <a:latin typeface="Calibri" panose="020F0502020204030204" pitchFamily="34" charset="0"/>
                <a:cs typeface="Arial" panose="020B0604020202020204" pitchFamily="34" charset="0"/>
              </a:rPr>
              <a:t>Influencers</a:t>
            </a:r>
            <a:r>
              <a:rPr lang="es-ES" sz="2000" b="1" dirty="0">
                <a:solidFill>
                  <a:schemeClr val="accent6">
                    <a:lumMod val="50000"/>
                  </a:schemeClr>
                </a:solidFill>
                <a:latin typeface="Calibri" panose="020F0502020204030204" pitchFamily="34" charset="0"/>
                <a:cs typeface="Arial" panose="020B0604020202020204" pitchFamily="34" charset="0"/>
              </a:rPr>
              <a:t> ( &gt; 1 M </a:t>
            </a:r>
            <a:r>
              <a:rPr lang="es-ES" sz="2000" b="1" dirty="0" err="1">
                <a:solidFill>
                  <a:schemeClr val="accent6">
                    <a:lumMod val="50000"/>
                  </a:schemeClr>
                </a:solidFill>
                <a:latin typeface="Calibri" panose="020F0502020204030204" pitchFamily="34" charset="0"/>
                <a:cs typeface="Arial" panose="020B0604020202020204" pitchFamily="34" charset="0"/>
              </a:rPr>
              <a:t>folowers</a:t>
            </a:r>
            <a:r>
              <a:rPr lang="es-ES" sz="2000" b="1" dirty="0">
                <a:solidFill>
                  <a:schemeClr val="accent6">
                    <a:lumMod val="50000"/>
                  </a:schemeClr>
                </a:solidFill>
                <a:latin typeface="Calibri" panose="020F0502020204030204" pitchFamily="34" charset="0"/>
                <a:cs typeface="Arial" panose="020B0604020202020204" pitchFamily="34" charset="0"/>
              </a:rPr>
              <a:t>  &amp; &gt; 300.000 euros anuales)</a:t>
            </a:r>
            <a:endParaRPr lang="es-ES" dirty="0"/>
          </a:p>
        </p:txBody>
      </p:sp>
    </p:spTree>
    <p:extLst>
      <p:ext uri="{BB962C8B-B14F-4D97-AF65-F5344CB8AC3E}">
        <p14:creationId xmlns:p14="http://schemas.microsoft.com/office/powerpoint/2010/main" val="34181275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F66854-412D-46E1-8AB9-42C9DB82F90F}"/>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D849DFF3-646B-4050-B800-4267EB727BD9}"/>
              </a:ext>
            </a:extLst>
          </p:cNvPr>
          <p:cNvSpPr>
            <a:spLocks noGrp="1"/>
          </p:cNvSpPr>
          <p:nvPr>
            <p:ph idx="1"/>
          </p:nvPr>
        </p:nvSpPr>
        <p:spPr>
          <a:xfrm>
            <a:off x="838200" y="618994"/>
            <a:ext cx="10515600" cy="4351338"/>
          </a:xfrm>
        </p:spPr>
        <p:txBody>
          <a:bodyPr/>
          <a:lstStyle/>
          <a:p>
            <a:pPr marL="0" indent="0">
              <a:buNone/>
            </a:pPr>
            <a:endParaRPr lang="es-ES" dirty="0"/>
          </a:p>
          <a:p>
            <a:pPr marL="0" indent="0">
              <a:buNone/>
            </a:pPr>
            <a:endParaRPr lang="es-ES" dirty="0"/>
          </a:p>
          <a:p>
            <a:pPr marL="0" indent="0">
              <a:buNone/>
            </a:pPr>
            <a:endParaRPr lang="es-ES" dirty="0"/>
          </a:p>
          <a:p>
            <a:pPr marL="0" indent="0" algn="ctr">
              <a:buNone/>
            </a:pPr>
            <a:r>
              <a:rPr lang="es-ES" sz="5400" dirty="0"/>
              <a:t>Muchas Gracias!</a:t>
            </a:r>
          </a:p>
          <a:p>
            <a:pPr marL="0" indent="0" algn="ctr">
              <a:buNone/>
            </a:pPr>
            <a:r>
              <a:rPr lang="es-ES" sz="5400" dirty="0"/>
              <a:t>¿Preguntas?</a:t>
            </a:r>
          </a:p>
        </p:txBody>
      </p:sp>
    </p:spTree>
    <p:extLst>
      <p:ext uri="{BB962C8B-B14F-4D97-AF65-F5344CB8AC3E}">
        <p14:creationId xmlns:p14="http://schemas.microsoft.com/office/powerpoint/2010/main" val="26045313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F9FF17-A3FF-46CF-8372-F63CF62EB8A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14520488-CF74-480B-8D10-3824E21C65CF}"/>
              </a:ext>
            </a:extLst>
          </p:cNvPr>
          <p:cNvSpPr>
            <a:spLocks noGrp="1"/>
          </p:cNvSpPr>
          <p:nvPr>
            <p:ph idx="1"/>
          </p:nvPr>
        </p:nvSpPr>
        <p:spPr/>
        <p:txBody>
          <a:bodyPr>
            <a:normAutofit fontScale="40000" lnSpcReduction="20000"/>
          </a:bodyPr>
          <a:lstStyle/>
          <a:p>
            <a:pPr algn="l"/>
            <a:r>
              <a:rPr lang="es-ES" dirty="0"/>
              <a:t>d) A estos efectos, se considera canal premium aquél que incluya algún contenido</a:t>
            </a:r>
          </a:p>
          <a:p>
            <a:pPr algn="l"/>
            <a:r>
              <a:rPr lang="es-ES" dirty="0"/>
              <a:t>audiovisual no deportivo de estreno de los grupos empresariales denominados</a:t>
            </a:r>
          </a:p>
          <a:p>
            <a:pPr algn="l"/>
            <a:r>
              <a:rPr lang="es-ES" dirty="0"/>
              <a:t>15</a:t>
            </a:r>
          </a:p>
          <a:p>
            <a:pPr algn="l"/>
            <a:r>
              <a:rPr lang="es-ES" dirty="0"/>
              <a:t>Majors3 sobre el que la entidad resultante disponga de derechos de emisión en</a:t>
            </a:r>
          </a:p>
          <a:p>
            <a:pPr algn="l"/>
            <a:r>
              <a:rPr lang="es-ES" dirty="0"/>
              <a:t>exclusiva en España, tal como se ha definido en el apartado 2.2.a)4, o algún</a:t>
            </a:r>
          </a:p>
          <a:p>
            <a:pPr algn="l"/>
            <a:r>
              <a:rPr lang="es-ES" dirty="0"/>
              <a:t>evento deportivo en directo de la Liga de Primera División de Fútbol, Copa de</a:t>
            </a:r>
          </a:p>
          <a:p>
            <a:pPr algn="l"/>
            <a:r>
              <a:rPr lang="es-ES" dirty="0"/>
              <a:t>S.M. el Rey de Fútbol, Champions League de Fútbol, Europa League de</a:t>
            </a:r>
          </a:p>
          <a:p>
            <a:pPr algn="l"/>
            <a:r>
              <a:rPr lang="es-ES" dirty="0"/>
              <a:t>Fútbol, Campeonato del Mundo de Fútbol, Campeonato Mundial de</a:t>
            </a:r>
          </a:p>
          <a:p>
            <a:pPr algn="l"/>
            <a:r>
              <a:rPr lang="es-ES" dirty="0"/>
              <a:t>Baloncesto, Fórmula 1, Moto GP y los Juegos Olímpicos, sobre el que la</a:t>
            </a:r>
          </a:p>
          <a:p>
            <a:pPr algn="l"/>
            <a:r>
              <a:rPr lang="es-ES" dirty="0"/>
              <a:t>entidad resultante disponga de derechos de emisión en exclusiva en España.</a:t>
            </a:r>
          </a:p>
          <a:p>
            <a:pPr algn="l"/>
            <a:r>
              <a:rPr lang="es-ES" dirty="0"/>
              <a:t>En el caso en que la entidad resultante no sea titular de la totalidad de los</a:t>
            </a:r>
          </a:p>
          <a:p>
            <a:pPr algn="l"/>
            <a:r>
              <a:rPr lang="es-ES" dirty="0"/>
              <a:t>derechos de emisión en España correspondientes a las competiciones de la</a:t>
            </a:r>
          </a:p>
          <a:p>
            <a:pPr algn="l"/>
            <a:r>
              <a:rPr lang="es-ES" dirty="0"/>
              <a:t>Liga de Primera División de Fútbol y Copa de S.M. el Rey de Fútbol, no estará</a:t>
            </a:r>
          </a:p>
          <a:p>
            <a:pPr algn="l"/>
            <a:r>
              <a:rPr lang="es-ES" dirty="0"/>
              <a:t>obligada a poner a disposición los derechos que disfrute a aquellos grupos</a:t>
            </a:r>
          </a:p>
          <a:p>
            <a:pPr algn="l"/>
            <a:r>
              <a:rPr lang="es-ES" dirty="0"/>
              <a:t>empresariales que, siendo igualmente titulares de derechos de emisión en</a:t>
            </a:r>
          </a:p>
          <a:p>
            <a:pPr algn="l"/>
            <a:r>
              <a:rPr lang="es-ES" dirty="0"/>
              <a:t>exclusiva en la misma competición y temporada, no cedan recíprocamente a la</a:t>
            </a:r>
          </a:p>
          <a:p>
            <a:pPr algn="l"/>
            <a:r>
              <a:rPr lang="es-ES" dirty="0"/>
              <a:t>entidad resultante sus correspondientes derechos en condiciones equivalentes.</a:t>
            </a:r>
          </a:p>
        </p:txBody>
      </p:sp>
    </p:spTree>
    <p:extLst>
      <p:ext uri="{BB962C8B-B14F-4D97-AF65-F5344CB8AC3E}">
        <p14:creationId xmlns:p14="http://schemas.microsoft.com/office/powerpoint/2010/main" val="37399767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2D8DE245-303B-47CD-BA8A-EAE873BB8BA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9305" y="520699"/>
            <a:ext cx="8504696" cy="5603875"/>
          </a:xfrm>
          <a:prstGeom prst="rect">
            <a:avLst/>
          </a:prstGeom>
          <a:noFill/>
          <a:ln>
            <a:noFill/>
          </a:ln>
        </p:spPr>
      </p:pic>
    </p:spTree>
    <p:extLst>
      <p:ext uri="{BB962C8B-B14F-4D97-AF65-F5344CB8AC3E}">
        <p14:creationId xmlns:p14="http://schemas.microsoft.com/office/powerpoint/2010/main" val="8107619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E92434-DF7F-43F8-98D5-1AA56133C09F}"/>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91C480D1-EE74-4D5E-8772-D1B0C48C28AF}"/>
              </a:ext>
            </a:extLst>
          </p:cNvPr>
          <p:cNvSpPr>
            <a:spLocks noGrp="1"/>
          </p:cNvSpPr>
          <p:nvPr>
            <p:ph idx="1"/>
          </p:nvPr>
        </p:nvSpPr>
        <p:spPr/>
        <p:txBody>
          <a:bodyPr/>
          <a:lstStyle/>
          <a:p>
            <a:endParaRPr lang="es-ES"/>
          </a:p>
        </p:txBody>
      </p:sp>
      <p:pic>
        <p:nvPicPr>
          <p:cNvPr id="4" name="Imagen 3">
            <a:extLst>
              <a:ext uri="{FF2B5EF4-FFF2-40B4-BE49-F238E27FC236}">
                <a16:creationId xmlns:a16="http://schemas.microsoft.com/office/drawing/2014/main" id="{D6A642D8-6407-4326-93FF-151DB4C7830D}"/>
              </a:ext>
            </a:extLst>
          </p:cNvPr>
          <p:cNvPicPr/>
          <p:nvPr/>
        </p:nvPicPr>
        <p:blipFill rotWithShape="1">
          <a:blip r:embed="rId2">
            <a:extLst>
              <a:ext uri="{28A0092B-C50C-407E-A947-70E740481C1C}">
                <a14:useLocalDpi xmlns:a14="http://schemas.microsoft.com/office/drawing/2010/main" val="0"/>
              </a:ext>
            </a:extLst>
          </a:blip>
          <a:srcRect l="3119" t="3086" r="6711"/>
          <a:stretch/>
        </p:blipFill>
        <p:spPr bwMode="auto">
          <a:xfrm>
            <a:off x="2291130" y="2356168"/>
            <a:ext cx="7356690" cy="38207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36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04D86-0EB7-49A7-9CD8-3D0E26A7F3B3}"/>
              </a:ext>
            </a:extLst>
          </p:cNvPr>
          <p:cNvSpPr>
            <a:spLocks noGrp="1"/>
          </p:cNvSpPr>
          <p:nvPr>
            <p:ph type="title"/>
          </p:nvPr>
        </p:nvSpPr>
        <p:spPr/>
        <p:txBody>
          <a:bodyPr>
            <a:noAutofit/>
          </a:bodyPr>
          <a:lstStyle/>
          <a:p>
            <a:r>
              <a:rPr lang="es-ES" sz="2400" b="1" dirty="0">
                <a:effectLst/>
                <a:latin typeface="Arial" panose="020B0604020202020204" pitchFamily="34" charset="0"/>
                <a:ea typeface="Times New Roman" panose="02020603050405020304" pitchFamily="18" charset="0"/>
                <a:cs typeface="Arial" panose="020B0604020202020204" pitchFamily="34" charset="0"/>
              </a:rPr>
              <a:t>PUBLICIDAD ENCUBIERTA</a:t>
            </a:r>
            <a:br>
              <a:rPr lang="es-ES" sz="2400" b="1" dirty="0">
                <a:effectLst/>
                <a:latin typeface="Arial" panose="020B0604020202020204" pitchFamily="34" charset="0"/>
                <a:ea typeface="Times New Roman" panose="02020603050405020304" pitchFamily="18" charset="0"/>
                <a:cs typeface="Arial" panose="020B0604020202020204" pitchFamily="34" charset="0"/>
              </a:rPr>
            </a:br>
            <a:r>
              <a:rPr lang="es-ES" sz="2400" b="1" dirty="0">
                <a:effectLst/>
                <a:latin typeface="Arial" panose="020B0604020202020204" pitchFamily="34" charset="0"/>
                <a:ea typeface="Times New Roman" panose="02020603050405020304" pitchFamily="18" charset="0"/>
                <a:cs typeface="Arial" panose="020B0604020202020204" pitchFamily="34" charset="0"/>
              </a:rPr>
              <a:t>PROGRAMA, “EL HORMIGUERO”, DEL DÍA 3 DE OCTUBRE DE 2019</a:t>
            </a:r>
            <a:br>
              <a:rPr lang="es-ES" sz="2400" dirty="0">
                <a:effectLst/>
                <a:latin typeface="Arial" panose="020B0604020202020204" pitchFamily="34" charset="0"/>
                <a:ea typeface="Times New Roman" panose="02020603050405020304" pitchFamily="18" charset="0"/>
                <a:cs typeface="Times New Roman" panose="02020603050405020304" pitchFamily="18" charset="0"/>
              </a:rPr>
            </a:br>
            <a:r>
              <a:rPr lang="es-ES" sz="2400" dirty="0">
                <a:effectLst/>
                <a:latin typeface="Arial" panose="020B0604020202020204" pitchFamily="34" charset="0"/>
                <a:ea typeface="Times New Roman" panose="02020603050405020304" pitchFamily="18" charset="0"/>
              </a:rPr>
              <a:t> </a:t>
            </a:r>
            <a:br>
              <a:rPr lang="es-ES" sz="2400" dirty="0">
                <a:effectLst/>
                <a:latin typeface="Arial" panose="020B0604020202020204" pitchFamily="34" charset="0"/>
                <a:ea typeface="Times New Roman" panose="02020603050405020304" pitchFamily="18" charset="0"/>
              </a:rPr>
            </a:br>
            <a:r>
              <a:rPr lang="la-Latn" sz="2400" b="1" dirty="0">
                <a:effectLst/>
                <a:latin typeface="Arial" panose="020B0604020202020204" pitchFamily="34" charset="0"/>
                <a:ea typeface="Times New Roman" panose="02020603050405020304" pitchFamily="18" charset="0"/>
                <a:cs typeface="Times New Roman" panose="02020603050405020304" pitchFamily="18" charset="0"/>
              </a:rPr>
              <a:t>SNC/DTSA/128/19</a:t>
            </a:r>
            <a:endParaRPr lang="es-E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Marcador de contenido 3">
            <a:extLst>
              <a:ext uri="{FF2B5EF4-FFF2-40B4-BE49-F238E27FC236}">
                <a16:creationId xmlns:a16="http://schemas.microsoft.com/office/drawing/2014/main" id="{F3B865DC-6AA7-42E0-92B5-9210E600974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5344" y="2152327"/>
            <a:ext cx="5556777" cy="3158591"/>
          </a:xfrm>
          <a:prstGeom prst="rect">
            <a:avLst/>
          </a:prstGeom>
          <a:noFill/>
          <a:ln>
            <a:noFill/>
          </a:ln>
        </p:spPr>
      </p:pic>
      <p:sp>
        <p:nvSpPr>
          <p:cNvPr id="5" name="Elipse 4">
            <a:extLst>
              <a:ext uri="{FF2B5EF4-FFF2-40B4-BE49-F238E27FC236}">
                <a16:creationId xmlns:a16="http://schemas.microsoft.com/office/drawing/2014/main" id="{0DCBC1CD-59C9-4D41-8939-329368E5AAAC}"/>
              </a:ext>
            </a:extLst>
          </p:cNvPr>
          <p:cNvSpPr/>
          <p:nvPr/>
        </p:nvSpPr>
        <p:spPr>
          <a:xfrm>
            <a:off x="4643022" y="3997171"/>
            <a:ext cx="493820" cy="8704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832922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18638</TotalTime>
  <Words>8871</Words>
  <Application>Microsoft Office PowerPoint</Application>
  <PresentationFormat>Panorámica</PresentationFormat>
  <Paragraphs>646</Paragraphs>
  <Slides>88</Slides>
  <Notes>0</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88</vt:i4>
      </vt:variant>
    </vt:vector>
  </HeadingPairs>
  <TitlesOfParts>
    <vt:vector size="104" baseType="lpstr">
      <vt:lpstr>Arial</vt:lpstr>
      <vt:lpstr>Arial Unicode MS</vt:lpstr>
      <vt:lpstr>ArialMT</vt:lpstr>
      <vt:lpstr>Arimo</vt:lpstr>
      <vt:lpstr>Calibri</vt:lpstr>
      <vt:lpstr>Calibri Light</vt:lpstr>
      <vt:lpstr>Courier New</vt:lpstr>
      <vt:lpstr>helnt</vt:lpstr>
      <vt:lpstr>inherit</vt:lpstr>
      <vt:lpstr>Neue-Helvetica</vt:lpstr>
      <vt:lpstr>Source Sans Pro</vt:lpstr>
      <vt:lpstr>Symbol</vt:lpstr>
      <vt:lpstr>TiemposHeadline</vt:lpstr>
      <vt:lpstr>Times New Roman</vt:lpstr>
      <vt:lpstr>Wingdings</vt:lpstr>
      <vt:lpstr>Tema de Office</vt:lpstr>
      <vt:lpstr>REGULACIÓN Y COMPETENCIA EN EL SECTOR AUDIVISUAL De la protección de menores a la Superliga </vt:lpstr>
      <vt:lpstr>¿Qué es la CNMC?</vt:lpstr>
      <vt:lpstr>Índice</vt:lpstr>
      <vt:lpstr>Estadísticas CNMC 2020 </vt:lpstr>
      <vt:lpstr>Estadísticas CNMC 2022</vt:lpstr>
      <vt:lpstr>Estadísticas CNMC 2024</vt:lpstr>
      <vt:lpstr>Presentación de PowerPoint</vt:lpstr>
      <vt:lpstr>Protección al menor</vt:lpstr>
      <vt:lpstr>PUBLICIDAD ENCUBIERTA PROGRAMA, “EL HORMIGUERO”, DEL DÍA 3 DE OCTUBRE DE 2019   SNC/DTSA/128/19</vt:lpstr>
      <vt:lpstr>Presentación de PowerPoint</vt:lpstr>
      <vt:lpstr>Artículos 19 y 20 de la LGCA (2010)</vt:lpstr>
      <vt:lpstr>Consideraciones desde la Regulación</vt:lpstr>
      <vt:lpstr>Presentación de PowerPoint</vt:lpstr>
      <vt:lpstr>Protección al menor [LGACA 2022]</vt:lpstr>
      <vt:lpstr>Artículo 88. 1. Los prestadores del servicio de intercambio de vídeos a través de plataforma, para proteger a los menores y al público en general de los contenidos audiovisuales indicados en el artículo anterior, tomarán las siguientes medidas: […] e) Establecer y operar sistemas de verificación de edad para los usuarios con respecto a los contenidos que puedan perjudicar el desarrollo físico, mental o moral de los menores que, en todo caso, impidan el acceso de estos a los contenidos audiovisuales más nocivos, como la violencia gratuita o la pornografía.</vt:lpstr>
      <vt:lpstr>CUMLOUDER</vt:lpstr>
      <vt:lpstr>Consideraciones (en 2020)</vt:lpstr>
      <vt:lpstr>Situación Regulatoria 2024</vt:lpstr>
      <vt:lpstr>Cambio de paradigma</vt:lpstr>
      <vt:lpstr>Consideraciones (en 2024)</vt:lpstr>
      <vt:lpstr>Obligaciones de códigos de conducta Autorregulación/ Corregulación  </vt:lpstr>
      <vt:lpstr>TÍTULO VI Obligaciones de los prestadores del servicio de comunicación audiovisual televisivo</vt:lpstr>
      <vt:lpstr>TÍTULO VI Obligaciones de los prestadores del servicio de comunicación audiovisual televisivo</vt:lpstr>
      <vt:lpstr>Derechos audiovisuales</vt:lpstr>
      <vt:lpstr>Derechos audiovisuales</vt:lpstr>
      <vt:lpstr>Derechos audiovisuales deportivos</vt:lpstr>
      <vt:lpstr>Derechos audiovisuales Deportivos</vt:lpstr>
      <vt:lpstr>Derechos audiovisuales</vt:lpstr>
      <vt:lpstr>Consideraciones desde Competencia</vt:lpstr>
      <vt:lpstr>Competencia y Derechos Audiovisuales</vt:lpstr>
      <vt:lpstr>Operaciones de concentración Operadores clásicos de TV (broadcasting) </vt:lpstr>
      <vt:lpstr>Operaciones de concentración Operadores clásicos de TV (broadcasting) </vt:lpstr>
      <vt:lpstr>Operaciones de concentración Operadores clásicos de TV (broadcasting) </vt:lpstr>
      <vt:lpstr>Concentraciones</vt:lpstr>
      <vt:lpstr>ACUERDO POR EL QUE SE AUTORIZA LA OPERACIÓN DE CONCENTRACIÓN ECONÓMICA ANTENA 3/LA SEXTA Y SE IMPONEN CONDICIONES A LA MISMA [Consejo de ministros] “Tercera Fase”</vt:lpstr>
      <vt:lpstr>Concentraciones</vt:lpstr>
      <vt:lpstr>Concentraciones</vt:lpstr>
      <vt:lpstr>Sancionador Mercado Publicidad Expdte. S/DC/0617/17 ATRESMEDIA/MEDIASET </vt:lpstr>
      <vt:lpstr>Sancionador:  Expdte. S/DC/0617/17 ATRESMEDIA/MEDIASET </vt:lpstr>
      <vt:lpstr>Sancionador:  Expdte. S/DC/0617/17 ATRESMEDIA/MEDIASET Resolución</vt:lpstr>
      <vt:lpstr>Sancionador:  Expdte. S/DC/0617/17 ATRESMEDIA/MEDIASET Tipo infrator y sanción</vt:lpstr>
      <vt:lpstr>Operaciones de concentración Operador telecomunicaciones +  </vt:lpstr>
      <vt:lpstr>Operaciones de concentración Operador telecomunicaciones + Operador televisión de pago Expte. C/0612/14 TELEFÓNICA/DTS (25 de abril de 2015.)</vt:lpstr>
      <vt:lpstr>Operaciones de concentración Operador telecomunicaciones + Operador televisión de pago Expte. C/0612/14 TELEFÓNICA/DTS</vt:lpstr>
      <vt:lpstr>Presentación de PowerPoint</vt:lpstr>
      <vt:lpstr>Presentación de PowerPoint</vt:lpstr>
      <vt:lpstr>Evolución mercados afectados operación Telefónica / DTS</vt:lpstr>
      <vt:lpstr>Evolución Mercado TV Pago (ingresos trimestrales)</vt:lpstr>
      <vt:lpstr>Presentación de PowerPoint</vt:lpstr>
      <vt:lpstr>Empaquetamiento de servicios finales  CNMC data 01/01/2022 </vt:lpstr>
      <vt:lpstr>Sancionadores </vt:lpstr>
      <vt:lpstr>Empaquetamiento de servicios finales  CNMC data 01/01/2024</vt:lpstr>
      <vt:lpstr>Ingresos Contenidos Audiovisuales CNMC data 01/01/2024</vt:lpstr>
      <vt:lpstr>Ingresos plataformas streaming</vt:lpstr>
      <vt:lpstr>¿El fin de una era?</vt:lpstr>
      <vt:lpstr>INFORMES</vt:lpstr>
      <vt:lpstr>Situación Previa al RDL 5/2015</vt:lpstr>
      <vt:lpstr>Situación Previa al RDL 5/2015</vt:lpstr>
      <vt:lpstr>RDL 5/2015</vt:lpstr>
      <vt:lpstr>RDL 5/2015</vt:lpstr>
      <vt:lpstr>Las actuaciones atribuidas a la CNMC en el RDL 5/2015, y modificaciones introducidas en el real decreto 15/2020</vt:lpstr>
      <vt:lpstr>Las actuaciones atribuidas a la CNMC en el RDL 5/2015, y modificaciones introducidas en el real decreto 15/2020</vt:lpstr>
      <vt:lpstr>Las actuaciones atribuidas a la CNMC en el RDL 5/2015, y modificaciones introducidas en el real decreto 15/2020</vt:lpstr>
      <vt:lpstr>Las actuaciones atribuidas a la CNMC en el RDL 5/2015, y modificaciones introducidas en el real decreto 15/2020</vt:lpstr>
      <vt:lpstr>Reserva actuaciones CNMC</vt:lpstr>
      <vt:lpstr>Las actuaciones atribuidas a la CNMC en el RDL 5/2015, y posteriormente las modificaciones introducidas en el real decreto 15/2020</vt:lpstr>
      <vt:lpstr>Actuaciones derivadas del RDL 15/2020</vt:lpstr>
      <vt:lpstr>Situación en 2024</vt:lpstr>
      <vt:lpstr>Sentencia del TJUE de 21 de diciembre de 2023 Cuestión prejudicial C-333/21 EUROPEAN SUPERLEAGUE COMPANY </vt:lpstr>
      <vt:lpstr>C-333/21 EUROPEAN SUPERLEAGUE COMPANY</vt:lpstr>
      <vt:lpstr>C-333/21 EUROPEAN SUPERLEAGUE COMPANY</vt:lpstr>
      <vt:lpstr>C-333/21 EUROPEAN SUPERLEAGUE COMPANY</vt:lpstr>
      <vt:lpstr>C-333/21 EUROPEAN SUPERLEAGUE COMPANY</vt:lpstr>
      <vt:lpstr>Presentación de PowerPoint</vt:lpstr>
      <vt:lpstr>Presentación de PowerPoint</vt:lpstr>
      <vt:lpstr>Tipologías de contratos operadore comunicación </vt:lpstr>
      <vt:lpstr>Extracto ingresos Contenidos Audiovisaules</vt:lpstr>
      <vt:lpstr>Evolución del mercado</vt:lpstr>
      <vt:lpstr>Batalla por la atención.  </vt:lpstr>
      <vt:lpstr>Batalla por la atención.  </vt:lpstr>
      <vt:lpstr>Presentación de PowerPoint</vt:lpstr>
      <vt:lpstr>Presentación de PowerPoint</vt:lpstr>
      <vt:lpstr>Consideraciones desde Competencia</vt:lpstr>
      <vt:lpstr>Consideraciones desde Regulación</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REGULACIÓN Y COMPETENCIA EN EL SECTOR AUDIVISUAL. ANÁLISIS DE CASOS</dc:title>
  <dc:creator>Aguilar Paredes, Carlos</dc:creator>
  <cp:lastModifiedBy>Aguilar Paredes, Carlos</cp:lastModifiedBy>
  <cp:revision>60</cp:revision>
  <dcterms:created xsi:type="dcterms:W3CDTF">2022-03-30T11:41:13Z</dcterms:created>
  <dcterms:modified xsi:type="dcterms:W3CDTF">2024-04-24T10:30:58Z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58aaffc-186e-450b-9166-22662fc28ad1_Enabled">
    <vt:lpwstr>true</vt:lpwstr>
  </property>
  <property fmtid="{D5CDD505-2E9C-101B-9397-08002B2CF9AE}" pid="3" name="MSIP_Label_858aaffc-186e-450b-9166-22662fc28ad1_SetDate">
    <vt:lpwstr>2024-04-12T07:37:02Z</vt:lpwstr>
  </property>
  <property fmtid="{D5CDD505-2E9C-101B-9397-08002B2CF9AE}" pid="4" name="MSIP_Label_858aaffc-186e-450b-9166-22662fc28ad1_Method">
    <vt:lpwstr>Standard</vt:lpwstr>
  </property>
  <property fmtid="{D5CDD505-2E9C-101B-9397-08002B2CF9AE}" pid="5" name="MSIP_Label_858aaffc-186e-450b-9166-22662fc28ad1_Name">
    <vt:lpwstr>INTERNA</vt:lpwstr>
  </property>
  <property fmtid="{D5CDD505-2E9C-101B-9397-08002B2CF9AE}" pid="6" name="MSIP_Label_858aaffc-186e-450b-9166-22662fc28ad1_SiteId">
    <vt:lpwstr>6aa9af7d-66e3-4309-b8d7-e4aef08e5761</vt:lpwstr>
  </property>
  <property fmtid="{D5CDD505-2E9C-101B-9397-08002B2CF9AE}" pid="7" name="MSIP_Label_858aaffc-186e-450b-9166-22662fc28ad1_ActionId">
    <vt:lpwstr>09f7b0f2-63e3-469c-bb88-254199039367</vt:lpwstr>
  </property>
  <property fmtid="{D5CDD505-2E9C-101B-9397-08002B2CF9AE}" pid="8" name="MSIP_Label_858aaffc-186e-450b-9166-22662fc28ad1_ContentBits">
    <vt:lpwstr>0</vt:lpwstr>
  </property>
</Properties>
</file>