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30" r:id="rId1"/>
  </p:sldMasterIdLst>
  <p:notesMasterIdLst>
    <p:notesMasterId r:id="rId28"/>
  </p:notesMasterIdLst>
  <p:sldIdLst>
    <p:sldId id="256" r:id="rId2"/>
    <p:sldId id="266" r:id="rId3"/>
    <p:sldId id="267" r:id="rId4"/>
    <p:sldId id="268" r:id="rId5"/>
    <p:sldId id="269" r:id="rId6"/>
    <p:sldId id="270" r:id="rId7"/>
    <p:sldId id="271" r:id="rId8"/>
    <p:sldId id="289" r:id="rId9"/>
    <p:sldId id="272" r:id="rId10"/>
    <p:sldId id="273" r:id="rId11"/>
    <p:sldId id="275" r:id="rId12"/>
    <p:sldId id="290" r:id="rId13"/>
    <p:sldId id="274" r:id="rId14"/>
    <p:sldId id="280" r:id="rId15"/>
    <p:sldId id="281" r:id="rId16"/>
    <p:sldId id="282" r:id="rId17"/>
    <p:sldId id="276" r:id="rId18"/>
    <p:sldId id="278" r:id="rId19"/>
    <p:sldId id="283" r:id="rId20"/>
    <p:sldId id="277" r:id="rId21"/>
    <p:sldId id="279" r:id="rId22"/>
    <p:sldId id="284" r:id="rId23"/>
    <p:sldId id="285" r:id="rId24"/>
    <p:sldId id="286" r:id="rId25"/>
    <p:sldId id="287" r:id="rId26"/>
    <p:sldId id="288"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s&#250;s%20Heredia\Desktop\Memoria%20tesis%2010.08.19\00.%20Memoria%20de%20la%20Tesis%20-%20Agosto%202019\Gr&#225;ficos%2011.08.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s&#250;s%20Heredia\Desktop\Memoria%20tesis%2010.08.19\00.%20Memoria%20de%20la%20Tesis%20-%20Agosto%202019\Gr&#225;ficos%2011.08.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s&#250;s%20Heredia\Desktop\Memoria%20tesis%2010.08.19\00.%20Memoria%20de%20la%20Tesis%20-%20Agosto%202019\Gr&#225;ficos%2011.08.1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Gráficos!$A$4</c:f>
              <c:strCache>
                <c:ptCount val="1"/>
                <c:pt idx="0">
                  <c:v>Bajo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Gráficos!$B$2:$G$3</c:f>
              <c:multiLvlStrCache>
                <c:ptCount val="6"/>
                <c:lvl>
                  <c:pt idx="0">
                    <c:v>Espectadores</c:v>
                  </c:pt>
                  <c:pt idx="1">
                    <c:v>Expertos</c:v>
                  </c:pt>
                  <c:pt idx="2">
                    <c:v>Espectadores</c:v>
                  </c:pt>
                  <c:pt idx="3">
                    <c:v>Expertos</c:v>
                  </c:pt>
                  <c:pt idx="4">
                    <c:v>Espectadores</c:v>
                  </c:pt>
                  <c:pt idx="5">
                    <c:v>Expertos</c:v>
                  </c:pt>
                </c:lvl>
                <c:lvl>
                  <c:pt idx="0">
                    <c:v>Acervo Cultural</c:v>
                  </c:pt>
                  <c:pt idx="2">
                    <c:v>Autor</c:v>
                  </c:pt>
                  <c:pt idx="4">
                    <c:v>Intérprete</c:v>
                  </c:pt>
                </c:lvl>
              </c:multiLvlStrCache>
            </c:multiLvlStrRef>
          </c:cat>
          <c:val>
            <c:numRef>
              <c:f>Gráficos!$B$4:$G$4</c:f>
              <c:numCache>
                <c:formatCode>0.00</c:formatCode>
                <c:ptCount val="6"/>
                <c:pt idx="0">
                  <c:v>15.017064846416382</c:v>
                </c:pt>
                <c:pt idx="1">
                  <c:v>29.09090909090909</c:v>
                </c:pt>
                <c:pt idx="2">
                  <c:v>32.423208191126278</c:v>
                </c:pt>
                <c:pt idx="3">
                  <c:v>43.636363636363633</c:v>
                </c:pt>
                <c:pt idx="4">
                  <c:v>10.921501706484642</c:v>
                </c:pt>
                <c:pt idx="5">
                  <c:v>5.4545454545454541</c:v>
                </c:pt>
              </c:numCache>
            </c:numRef>
          </c:val>
          <c:extLst>
            <c:ext xmlns:c16="http://schemas.microsoft.com/office/drawing/2014/chart" uri="{C3380CC4-5D6E-409C-BE32-E72D297353CC}">
              <c16:uniqueId val="{00000000-8A08-41E5-9F9C-2FF5658A98B9}"/>
            </c:ext>
          </c:extLst>
        </c:ser>
        <c:ser>
          <c:idx val="1"/>
          <c:order val="1"/>
          <c:tx>
            <c:strRef>
              <c:f>Gráficos!$A$5</c:f>
              <c:strCache>
                <c:ptCount val="1"/>
                <c:pt idx="0">
                  <c:v>Indiferente</c:v>
                </c:pt>
              </c:strCache>
            </c:strRef>
          </c:tx>
          <c:spPr>
            <a:solidFill>
              <a:schemeClr val="accent2"/>
            </a:solidFill>
            <a:ln>
              <a:noFill/>
            </a:ln>
            <a:effectLst/>
          </c:spPr>
          <c:invertIfNegative val="0"/>
          <c:cat>
            <c:multiLvlStrRef>
              <c:f>Gráficos!$B$2:$G$3</c:f>
              <c:multiLvlStrCache>
                <c:ptCount val="6"/>
                <c:lvl>
                  <c:pt idx="0">
                    <c:v>Espectadores</c:v>
                  </c:pt>
                  <c:pt idx="1">
                    <c:v>Expertos</c:v>
                  </c:pt>
                  <c:pt idx="2">
                    <c:v>Espectadores</c:v>
                  </c:pt>
                  <c:pt idx="3">
                    <c:v>Expertos</c:v>
                  </c:pt>
                  <c:pt idx="4">
                    <c:v>Espectadores</c:v>
                  </c:pt>
                  <c:pt idx="5">
                    <c:v>Expertos</c:v>
                  </c:pt>
                </c:lvl>
                <c:lvl>
                  <c:pt idx="0">
                    <c:v>Acervo Cultural</c:v>
                  </c:pt>
                  <c:pt idx="2">
                    <c:v>Autor</c:v>
                  </c:pt>
                  <c:pt idx="4">
                    <c:v>Intérprete</c:v>
                  </c:pt>
                </c:lvl>
              </c:multiLvlStrCache>
            </c:multiLvlStrRef>
          </c:cat>
          <c:val>
            <c:numRef>
              <c:f>Gráficos!$B$5:$G$5</c:f>
              <c:numCache>
                <c:formatCode>0.00</c:formatCode>
                <c:ptCount val="6"/>
                <c:pt idx="0">
                  <c:v>13.139931740614335</c:v>
                </c:pt>
                <c:pt idx="1">
                  <c:v>19.09090909090909</c:v>
                </c:pt>
                <c:pt idx="2">
                  <c:v>20.648464163822524</c:v>
                </c:pt>
                <c:pt idx="3">
                  <c:v>23.636363636363637</c:v>
                </c:pt>
                <c:pt idx="4">
                  <c:v>9.7269624573378834</c:v>
                </c:pt>
                <c:pt idx="5">
                  <c:v>2.7272727272727271</c:v>
                </c:pt>
              </c:numCache>
            </c:numRef>
          </c:val>
          <c:extLst>
            <c:ext xmlns:c16="http://schemas.microsoft.com/office/drawing/2014/chart" uri="{C3380CC4-5D6E-409C-BE32-E72D297353CC}">
              <c16:uniqueId val="{00000001-8A08-41E5-9F9C-2FF5658A98B9}"/>
            </c:ext>
          </c:extLst>
        </c:ser>
        <c:ser>
          <c:idx val="2"/>
          <c:order val="2"/>
          <c:tx>
            <c:strRef>
              <c:f>Gráficos!$A$6</c:f>
              <c:strCache>
                <c:ptCount val="1"/>
                <c:pt idx="0">
                  <c:v>Alto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Gráficos!$B$2:$G$3</c:f>
              <c:multiLvlStrCache>
                <c:ptCount val="6"/>
                <c:lvl>
                  <c:pt idx="0">
                    <c:v>Espectadores</c:v>
                  </c:pt>
                  <c:pt idx="1">
                    <c:v>Expertos</c:v>
                  </c:pt>
                  <c:pt idx="2">
                    <c:v>Espectadores</c:v>
                  </c:pt>
                  <c:pt idx="3">
                    <c:v>Expertos</c:v>
                  </c:pt>
                  <c:pt idx="4">
                    <c:v>Espectadores</c:v>
                  </c:pt>
                  <c:pt idx="5">
                    <c:v>Expertos</c:v>
                  </c:pt>
                </c:lvl>
                <c:lvl>
                  <c:pt idx="0">
                    <c:v>Acervo Cultural</c:v>
                  </c:pt>
                  <c:pt idx="2">
                    <c:v>Autor</c:v>
                  </c:pt>
                  <c:pt idx="4">
                    <c:v>Intérprete</c:v>
                  </c:pt>
                </c:lvl>
              </c:multiLvlStrCache>
            </c:multiLvlStrRef>
          </c:cat>
          <c:val>
            <c:numRef>
              <c:f>Gráficos!$B$6:$G$6</c:f>
              <c:numCache>
                <c:formatCode>0.00</c:formatCode>
                <c:ptCount val="6"/>
                <c:pt idx="0">
                  <c:v>65.699658703071677</c:v>
                </c:pt>
                <c:pt idx="1">
                  <c:v>48.18181818181818</c:v>
                </c:pt>
                <c:pt idx="2">
                  <c:v>42.150170648464162</c:v>
                </c:pt>
                <c:pt idx="3">
                  <c:v>30.90909090909091</c:v>
                </c:pt>
                <c:pt idx="4">
                  <c:v>71.843003412969281</c:v>
                </c:pt>
                <c:pt idx="5">
                  <c:v>84.545454545454547</c:v>
                </c:pt>
              </c:numCache>
            </c:numRef>
          </c:val>
          <c:extLst>
            <c:ext xmlns:c16="http://schemas.microsoft.com/office/drawing/2014/chart" uri="{C3380CC4-5D6E-409C-BE32-E72D297353CC}">
              <c16:uniqueId val="{00000002-8A08-41E5-9F9C-2FF5658A98B9}"/>
            </c:ext>
          </c:extLst>
        </c:ser>
        <c:ser>
          <c:idx val="3"/>
          <c:order val="3"/>
          <c:tx>
            <c:strRef>
              <c:f>Gráficos!$A$7</c:f>
              <c:strCache>
                <c:ptCount val="1"/>
                <c:pt idx="0">
                  <c:v>NS/NC</c:v>
                </c:pt>
              </c:strCache>
            </c:strRef>
          </c:tx>
          <c:spPr>
            <a:solidFill>
              <a:schemeClr val="accent4"/>
            </a:solidFill>
            <a:ln>
              <a:noFill/>
            </a:ln>
            <a:effectLst/>
          </c:spPr>
          <c:invertIfNegative val="0"/>
          <c:cat>
            <c:multiLvlStrRef>
              <c:f>Gráficos!$B$2:$G$3</c:f>
              <c:multiLvlStrCache>
                <c:ptCount val="6"/>
                <c:lvl>
                  <c:pt idx="0">
                    <c:v>Espectadores</c:v>
                  </c:pt>
                  <c:pt idx="1">
                    <c:v>Expertos</c:v>
                  </c:pt>
                  <c:pt idx="2">
                    <c:v>Espectadores</c:v>
                  </c:pt>
                  <c:pt idx="3">
                    <c:v>Expertos</c:v>
                  </c:pt>
                  <c:pt idx="4">
                    <c:v>Espectadores</c:v>
                  </c:pt>
                  <c:pt idx="5">
                    <c:v>Expertos</c:v>
                  </c:pt>
                </c:lvl>
                <c:lvl>
                  <c:pt idx="0">
                    <c:v>Acervo Cultural</c:v>
                  </c:pt>
                  <c:pt idx="2">
                    <c:v>Autor</c:v>
                  </c:pt>
                  <c:pt idx="4">
                    <c:v>Intérprete</c:v>
                  </c:pt>
                </c:lvl>
              </c:multiLvlStrCache>
            </c:multiLvlStrRef>
          </c:cat>
          <c:val>
            <c:numRef>
              <c:f>Gráficos!$B$7:$G$7</c:f>
              <c:numCache>
                <c:formatCode>0.00</c:formatCode>
                <c:ptCount val="6"/>
                <c:pt idx="0">
                  <c:v>6.1433447098976108</c:v>
                </c:pt>
                <c:pt idx="1">
                  <c:v>3.6363636363636362</c:v>
                </c:pt>
                <c:pt idx="2">
                  <c:v>4.7781569965870307</c:v>
                </c:pt>
                <c:pt idx="3">
                  <c:v>1.8181818181818181</c:v>
                </c:pt>
                <c:pt idx="4">
                  <c:v>7.5085324232081909</c:v>
                </c:pt>
                <c:pt idx="5">
                  <c:v>7.2727272727272725</c:v>
                </c:pt>
              </c:numCache>
            </c:numRef>
          </c:val>
          <c:extLst>
            <c:ext xmlns:c16="http://schemas.microsoft.com/office/drawing/2014/chart" uri="{C3380CC4-5D6E-409C-BE32-E72D297353CC}">
              <c16:uniqueId val="{00000003-8A08-41E5-9F9C-2FF5658A98B9}"/>
            </c:ext>
          </c:extLst>
        </c:ser>
        <c:dLbls>
          <c:showLegendKey val="0"/>
          <c:showVal val="0"/>
          <c:showCatName val="0"/>
          <c:showSerName val="0"/>
          <c:showPercent val="0"/>
          <c:showBubbleSize val="0"/>
        </c:dLbls>
        <c:gapWidth val="150"/>
        <c:overlap val="100"/>
        <c:axId val="118671872"/>
        <c:axId val="118672656"/>
      </c:barChart>
      <c:catAx>
        <c:axId val="11867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18672656"/>
        <c:crosses val="autoZero"/>
        <c:auto val="1"/>
        <c:lblAlgn val="ctr"/>
        <c:lblOffset val="100"/>
        <c:noMultiLvlLbl val="0"/>
      </c:catAx>
      <c:valAx>
        <c:axId val="118672656"/>
        <c:scaling>
          <c:orientation val="minMax"/>
        </c:scaling>
        <c:delete val="1"/>
        <c:axPos val="b"/>
        <c:numFmt formatCode="0.00" sourceLinked="1"/>
        <c:majorTickMark val="none"/>
        <c:minorTickMark val="none"/>
        <c:tickLblPos val="nextTo"/>
        <c:crossAx val="11867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Espectadores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bar"/>
        <c:grouping val="stacked"/>
        <c:varyColors val="0"/>
        <c:ser>
          <c:idx val="0"/>
          <c:order val="0"/>
          <c:tx>
            <c:strRef>
              <c:f>'Gráficos Apreciaciones'!$A$4</c:f>
              <c:strCache>
                <c:ptCount val="1"/>
                <c:pt idx="0">
                  <c:v>Bajo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Apreciaciones'!$B$2:$G$3</c:f>
              <c:strCache>
                <c:ptCount val="6"/>
                <c:pt idx="0">
                  <c:v>Esencial</c:v>
                </c:pt>
                <c:pt idx="1">
                  <c:v>Elección</c:v>
                </c:pt>
                <c:pt idx="2">
                  <c:v>Obra de arte</c:v>
                </c:pt>
                <c:pt idx="3">
                  <c:v>Fracaso/Éxito</c:v>
                </c:pt>
                <c:pt idx="4">
                  <c:v>Activo Proc. Creación</c:v>
                </c:pt>
                <c:pt idx="5">
                  <c:v>Figura Central</c:v>
                </c:pt>
              </c:strCache>
            </c:strRef>
          </c:cat>
          <c:val>
            <c:numRef>
              <c:f>'Gráficos Apreciaciones'!$B$4:$G$4</c:f>
              <c:numCache>
                <c:formatCode>0.00</c:formatCode>
                <c:ptCount val="6"/>
                <c:pt idx="0">
                  <c:v>4.9488054607508536</c:v>
                </c:pt>
                <c:pt idx="1">
                  <c:v>8.1911262798634805</c:v>
                </c:pt>
                <c:pt idx="2">
                  <c:v>3.9249146757679183</c:v>
                </c:pt>
                <c:pt idx="3">
                  <c:v>10.580204778156997</c:v>
                </c:pt>
                <c:pt idx="4">
                  <c:v>5.802047781569966</c:v>
                </c:pt>
                <c:pt idx="5">
                  <c:v>10.409556313993175</c:v>
                </c:pt>
              </c:numCache>
            </c:numRef>
          </c:val>
          <c:extLst>
            <c:ext xmlns:c16="http://schemas.microsoft.com/office/drawing/2014/chart" uri="{C3380CC4-5D6E-409C-BE32-E72D297353CC}">
              <c16:uniqueId val="{00000000-D6B5-4F5E-8967-6462C6908BAC}"/>
            </c:ext>
          </c:extLst>
        </c:ser>
        <c:ser>
          <c:idx val="1"/>
          <c:order val="1"/>
          <c:tx>
            <c:strRef>
              <c:f>'Gráficos Apreciaciones'!$A$5</c:f>
              <c:strCache>
                <c:ptCount val="1"/>
                <c:pt idx="0">
                  <c:v>Indiferente</c:v>
                </c:pt>
              </c:strCache>
            </c:strRef>
          </c:tx>
          <c:spPr>
            <a:solidFill>
              <a:schemeClr val="accent2"/>
            </a:solidFill>
            <a:ln>
              <a:noFill/>
            </a:ln>
            <a:effectLst/>
          </c:spPr>
          <c:invertIfNegative val="0"/>
          <c:cat>
            <c:strRef>
              <c:f>'Gráficos Apreciaciones'!$B$2:$G$3</c:f>
              <c:strCache>
                <c:ptCount val="6"/>
                <c:pt idx="0">
                  <c:v>Esencial</c:v>
                </c:pt>
                <c:pt idx="1">
                  <c:v>Elección</c:v>
                </c:pt>
                <c:pt idx="2">
                  <c:v>Obra de arte</c:v>
                </c:pt>
                <c:pt idx="3">
                  <c:v>Fracaso/Éxito</c:v>
                </c:pt>
                <c:pt idx="4">
                  <c:v>Activo Proc. Creación</c:v>
                </c:pt>
                <c:pt idx="5">
                  <c:v>Figura Central</c:v>
                </c:pt>
              </c:strCache>
            </c:strRef>
          </c:cat>
          <c:val>
            <c:numRef>
              <c:f>'Gráficos Apreciaciones'!$B$5:$G$5</c:f>
              <c:numCache>
                <c:formatCode>0.00</c:formatCode>
                <c:ptCount val="6"/>
                <c:pt idx="0">
                  <c:v>4.7781569965870307</c:v>
                </c:pt>
                <c:pt idx="1">
                  <c:v>6.6552901023890785</c:v>
                </c:pt>
                <c:pt idx="2">
                  <c:v>5.2901023890784984</c:v>
                </c:pt>
                <c:pt idx="3">
                  <c:v>9.5563139931740615</c:v>
                </c:pt>
                <c:pt idx="4">
                  <c:v>8.1911262798634805</c:v>
                </c:pt>
                <c:pt idx="5">
                  <c:v>11.945392491467576</c:v>
                </c:pt>
              </c:numCache>
            </c:numRef>
          </c:val>
          <c:extLst>
            <c:ext xmlns:c16="http://schemas.microsoft.com/office/drawing/2014/chart" uri="{C3380CC4-5D6E-409C-BE32-E72D297353CC}">
              <c16:uniqueId val="{00000001-D6B5-4F5E-8967-6462C6908BAC}"/>
            </c:ext>
          </c:extLst>
        </c:ser>
        <c:ser>
          <c:idx val="2"/>
          <c:order val="2"/>
          <c:tx>
            <c:strRef>
              <c:f>'Gráficos Apreciaciones'!$A$6</c:f>
              <c:strCache>
                <c:ptCount val="1"/>
                <c:pt idx="0">
                  <c:v>Alto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Apreciaciones'!$B$2:$G$3</c:f>
              <c:strCache>
                <c:ptCount val="6"/>
                <c:pt idx="0">
                  <c:v>Esencial</c:v>
                </c:pt>
                <c:pt idx="1">
                  <c:v>Elección</c:v>
                </c:pt>
                <c:pt idx="2">
                  <c:v>Obra de arte</c:v>
                </c:pt>
                <c:pt idx="3">
                  <c:v>Fracaso/Éxito</c:v>
                </c:pt>
                <c:pt idx="4">
                  <c:v>Activo Proc. Creación</c:v>
                </c:pt>
                <c:pt idx="5">
                  <c:v>Figura Central</c:v>
                </c:pt>
              </c:strCache>
            </c:strRef>
          </c:cat>
          <c:val>
            <c:numRef>
              <c:f>'Gráficos Apreciaciones'!$B$6:$G$6</c:f>
              <c:numCache>
                <c:formatCode>0.00</c:formatCode>
                <c:ptCount val="6"/>
                <c:pt idx="0">
                  <c:v>82.081911262798641</c:v>
                </c:pt>
                <c:pt idx="1">
                  <c:v>76.962457337883961</c:v>
                </c:pt>
                <c:pt idx="2">
                  <c:v>87.030716723549489</c:v>
                </c:pt>
                <c:pt idx="3">
                  <c:v>75.597269624573386</c:v>
                </c:pt>
                <c:pt idx="4">
                  <c:v>82.081911262798641</c:v>
                </c:pt>
                <c:pt idx="5">
                  <c:v>74.232081911262796</c:v>
                </c:pt>
              </c:numCache>
            </c:numRef>
          </c:val>
          <c:extLst>
            <c:ext xmlns:c16="http://schemas.microsoft.com/office/drawing/2014/chart" uri="{C3380CC4-5D6E-409C-BE32-E72D297353CC}">
              <c16:uniqueId val="{00000002-D6B5-4F5E-8967-6462C6908BAC}"/>
            </c:ext>
          </c:extLst>
        </c:ser>
        <c:ser>
          <c:idx val="3"/>
          <c:order val="3"/>
          <c:tx>
            <c:strRef>
              <c:f>'Gráficos Apreciaciones'!$A$7</c:f>
              <c:strCache>
                <c:ptCount val="1"/>
                <c:pt idx="0">
                  <c:v>NS/NC</c:v>
                </c:pt>
              </c:strCache>
            </c:strRef>
          </c:tx>
          <c:spPr>
            <a:solidFill>
              <a:schemeClr val="accent4"/>
            </a:solidFill>
            <a:ln>
              <a:noFill/>
            </a:ln>
            <a:effectLst/>
          </c:spPr>
          <c:invertIfNegative val="0"/>
          <c:cat>
            <c:strRef>
              <c:f>'Gráficos Apreciaciones'!$B$2:$G$3</c:f>
              <c:strCache>
                <c:ptCount val="6"/>
                <c:pt idx="0">
                  <c:v>Esencial</c:v>
                </c:pt>
                <c:pt idx="1">
                  <c:v>Elección</c:v>
                </c:pt>
                <c:pt idx="2">
                  <c:v>Obra de arte</c:v>
                </c:pt>
                <c:pt idx="3">
                  <c:v>Fracaso/Éxito</c:v>
                </c:pt>
                <c:pt idx="4">
                  <c:v>Activo Proc. Creación</c:v>
                </c:pt>
                <c:pt idx="5">
                  <c:v>Figura Central</c:v>
                </c:pt>
              </c:strCache>
            </c:strRef>
          </c:cat>
          <c:val>
            <c:numRef>
              <c:f>'Gráficos Apreciaciones'!$B$7:$G$7</c:f>
              <c:numCache>
                <c:formatCode>0.00</c:formatCode>
                <c:ptCount val="6"/>
                <c:pt idx="0">
                  <c:v>8.1911262798634805</c:v>
                </c:pt>
                <c:pt idx="1">
                  <c:v>8.1911262798634805</c:v>
                </c:pt>
                <c:pt idx="2">
                  <c:v>3.7542662116040955</c:v>
                </c:pt>
                <c:pt idx="3">
                  <c:v>4.2662116040955631</c:v>
                </c:pt>
                <c:pt idx="4">
                  <c:v>3.9249146757679183</c:v>
                </c:pt>
                <c:pt idx="5">
                  <c:v>3.4129692832764507</c:v>
                </c:pt>
              </c:numCache>
            </c:numRef>
          </c:val>
          <c:extLst>
            <c:ext xmlns:c16="http://schemas.microsoft.com/office/drawing/2014/chart" uri="{C3380CC4-5D6E-409C-BE32-E72D297353CC}">
              <c16:uniqueId val="{00000003-D6B5-4F5E-8967-6462C6908BAC}"/>
            </c:ext>
          </c:extLst>
        </c:ser>
        <c:dLbls>
          <c:showLegendKey val="0"/>
          <c:showVal val="0"/>
          <c:showCatName val="0"/>
          <c:showSerName val="0"/>
          <c:showPercent val="0"/>
          <c:showBubbleSize val="0"/>
        </c:dLbls>
        <c:gapWidth val="150"/>
        <c:overlap val="100"/>
        <c:axId val="1929785584"/>
        <c:axId val="1938474624"/>
      </c:barChart>
      <c:catAx>
        <c:axId val="192978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938474624"/>
        <c:crosses val="autoZero"/>
        <c:auto val="1"/>
        <c:lblAlgn val="ctr"/>
        <c:lblOffset val="100"/>
        <c:noMultiLvlLbl val="0"/>
      </c:catAx>
      <c:valAx>
        <c:axId val="1938474624"/>
        <c:scaling>
          <c:orientation val="minMax"/>
        </c:scaling>
        <c:delete val="1"/>
        <c:axPos val="b"/>
        <c:numFmt formatCode="0.00" sourceLinked="1"/>
        <c:majorTickMark val="none"/>
        <c:minorTickMark val="none"/>
        <c:tickLblPos val="nextTo"/>
        <c:crossAx val="192978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Expertos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title>
    <c:autoTitleDeleted val="0"/>
    <c:plotArea>
      <c:layout/>
      <c:barChart>
        <c:barDir val="bar"/>
        <c:grouping val="stacked"/>
        <c:varyColors val="0"/>
        <c:ser>
          <c:idx val="0"/>
          <c:order val="0"/>
          <c:tx>
            <c:strRef>
              <c:f>'Gráficos Apreciaciones'!$A$18</c:f>
              <c:strCache>
                <c:ptCount val="1"/>
                <c:pt idx="0">
                  <c:v>Bajo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Apreciaciones'!$B$17:$G$17</c:f>
              <c:strCache>
                <c:ptCount val="6"/>
                <c:pt idx="0">
                  <c:v>Esencial</c:v>
                </c:pt>
                <c:pt idx="1">
                  <c:v>Elección</c:v>
                </c:pt>
                <c:pt idx="2">
                  <c:v>Obra de arte</c:v>
                </c:pt>
                <c:pt idx="3">
                  <c:v>Fracaso/Éxito</c:v>
                </c:pt>
                <c:pt idx="4">
                  <c:v>Activo Proc. Creación</c:v>
                </c:pt>
                <c:pt idx="5">
                  <c:v>Figura Central</c:v>
                </c:pt>
              </c:strCache>
            </c:strRef>
          </c:cat>
          <c:val>
            <c:numRef>
              <c:f>'Gráficos Apreciaciones'!$B$18:$G$18</c:f>
              <c:numCache>
                <c:formatCode>0.00</c:formatCode>
                <c:ptCount val="6"/>
                <c:pt idx="0">
                  <c:v>1.8181818181818181</c:v>
                </c:pt>
                <c:pt idx="1">
                  <c:v>9.0909090909090917</c:v>
                </c:pt>
                <c:pt idx="2">
                  <c:v>2.7272727272727271</c:v>
                </c:pt>
                <c:pt idx="3">
                  <c:v>9.0909090909090917</c:v>
                </c:pt>
                <c:pt idx="4">
                  <c:v>4.5454545454545459</c:v>
                </c:pt>
                <c:pt idx="5">
                  <c:v>3.6363636363636362</c:v>
                </c:pt>
              </c:numCache>
            </c:numRef>
          </c:val>
          <c:extLst>
            <c:ext xmlns:c16="http://schemas.microsoft.com/office/drawing/2014/chart" uri="{C3380CC4-5D6E-409C-BE32-E72D297353CC}">
              <c16:uniqueId val="{00000000-C5FC-4572-9528-6DE091B0B26E}"/>
            </c:ext>
          </c:extLst>
        </c:ser>
        <c:ser>
          <c:idx val="1"/>
          <c:order val="1"/>
          <c:tx>
            <c:strRef>
              <c:f>'Gráficos Apreciaciones'!$A$19</c:f>
              <c:strCache>
                <c:ptCount val="1"/>
                <c:pt idx="0">
                  <c:v>Indiferente</c:v>
                </c:pt>
              </c:strCache>
            </c:strRef>
          </c:tx>
          <c:spPr>
            <a:solidFill>
              <a:schemeClr val="accent2"/>
            </a:solidFill>
            <a:ln>
              <a:noFill/>
            </a:ln>
            <a:effectLst/>
          </c:spPr>
          <c:invertIfNegative val="0"/>
          <c:cat>
            <c:strRef>
              <c:f>'Gráficos Apreciaciones'!$B$17:$G$17</c:f>
              <c:strCache>
                <c:ptCount val="6"/>
                <c:pt idx="0">
                  <c:v>Esencial</c:v>
                </c:pt>
                <c:pt idx="1">
                  <c:v>Elección</c:v>
                </c:pt>
                <c:pt idx="2">
                  <c:v>Obra de arte</c:v>
                </c:pt>
                <c:pt idx="3">
                  <c:v>Fracaso/Éxito</c:v>
                </c:pt>
                <c:pt idx="4">
                  <c:v>Activo Proc. Creación</c:v>
                </c:pt>
                <c:pt idx="5">
                  <c:v>Figura Central</c:v>
                </c:pt>
              </c:strCache>
            </c:strRef>
          </c:cat>
          <c:val>
            <c:numRef>
              <c:f>'Gráficos Apreciaciones'!$B$19:$G$19</c:f>
              <c:numCache>
                <c:formatCode>0.00</c:formatCode>
                <c:ptCount val="6"/>
                <c:pt idx="0">
                  <c:v>2.7272727272727271</c:v>
                </c:pt>
                <c:pt idx="1">
                  <c:v>7.2727272727272725</c:v>
                </c:pt>
                <c:pt idx="2">
                  <c:v>0.90909090909090906</c:v>
                </c:pt>
                <c:pt idx="3">
                  <c:v>16.363636363636363</c:v>
                </c:pt>
                <c:pt idx="4">
                  <c:v>10</c:v>
                </c:pt>
                <c:pt idx="5">
                  <c:v>12.727272727272727</c:v>
                </c:pt>
              </c:numCache>
            </c:numRef>
          </c:val>
          <c:extLst>
            <c:ext xmlns:c16="http://schemas.microsoft.com/office/drawing/2014/chart" uri="{C3380CC4-5D6E-409C-BE32-E72D297353CC}">
              <c16:uniqueId val="{00000001-C5FC-4572-9528-6DE091B0B26E}"/>
            </c:ext>
          </c:extLst>
        </c:ser>
        <c:ser>
          <c:idx val="2"/>
          <c:order val="2"/>
          <c:tx>
            <c:strRef>
              <c:f>'Gráficos Apreciaciones'!$A$20</c:f>
              <c:strCache>
                <c:ptCount val="1"/>
                <c:pt idx="0">
                  <c:v>Alto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Apreciaciones'!$B$17:$G$17</c:f>
              <c:strCache>
                <c:ptCount val="6"/>
                <c:pt idx="0">
                  <c:v>Esencial</c:v>
                </c:pt>
                <c:pt idx="1">
                  <c:v>Elección</c:v>
                </c:pt>
                <c:pt idx="2">
                  <c:v>Obra de arte</c:v>
                </c:pt>
                <c:pt idx="3">
                  <c:v>Fracaso/Éxito</c:v>
                </c:pt>
                <c:pt idx="4">
                  <c:v>Activo Proc. Creación</c:v>
                </c:pt>
                <c:pt idx="5">
                  <c:v>Figura Central</c:v>
                </c:pt>
              </c:strCache>
            </c:strRef>
          </c:cat>
          <c:val>
            <c:numRef>
              <c:f>'Gráficos Apreciaciones'!$B$20:$G$20</c:f>
              <c:numCache>
                <c:formatCode>0.00</c:formatCode>
                <c:ptCount val="6"/>
                <c:pt idx="0">
                  <c:v>85.454545454545453</c:v>
                </c:pt>
                <c:pt idx="1">
                  <c:v>75.454545454545453</c:v>
                </c:pt>
                <c:pt idx="2">
                  <c:v>94.545454545454547</c:v>
                </c:pt>
                <c:pt idx="3">
                  <c:v>72.727272727272734</c:v>
                </c:pt>
                <c:pt idx="4">
                  <c:v>82.727272727272734</c:v>
                </c:pt>
                <c:pt idx="5">
                  <c:v>80</c:v>
                </c:pt>
              </c:numCache>
            </c:numRef>
          </c:val>
          <c:extLst>
            <c:ext xmlns:c16="http://schemas.microsoft.com/office/drawing/2014/chart" uri="{C3380CC4-5D6E-409C-BE32-E72D297353CC}">
              <c16:uniqueId val="{00000002-C5FC-4572-9528-6DE091B0B26E}"/>
            </c:ext>
          </c:extLst>
        </c:ser>
        <c:ser>
          <c:idx val="3"/>
          <c:order val="3"/>
          <c:tx>
            <c:strRef>
              <c:f>'Gráficos Apreciaciones'!$A$21</c:f>
              <c:strCache>
                <c:ptCount val="1"/>
                <c:pt idx="0">
                  <c:v>NS/NC</c:v>
                </c:pt>
              </c:strCache>
            </c:strRef>
          </c:tx>
          <c:spPr>
            <a:solidFill>
              <a:schemeClr val="accent4"/>
            </a:solidFill>
            <a:ln>
              <a:noFill/>
            </a:ln>
            <a:effectLst/>
          </c:spPr>
          <c:invertIfNegative val="0"/>
          <c:cat>
            <c:strRef>
              <c:f>'Gráficos Apreciaciones'!$B$17:$G$17</c:f>
              <c:strCache>
                <c:ptCount val="6"/>
                <c:pt idx="0">
                  <c:v>Esencial</c:v>
                </c:pt>
                <c:pt idx="1">
                  <c:v>Elección</c:v>
                </c:pt>
                <c:pt idx="2">
                  <c:v>Obra de arte</c:v>
                </c:pt>
                <c:pt idx="3">
                  <c:v>Fracaso/Éxito</c:v>
                </c:pt>
                <c:pt idx="4">
                  <c:v>Activo Proc. Creación</c:v>
                </c:pt>
                <c:pt idx="5">
                  <c:v>Figura Central</c:v>
                </c:pt>
              </c:strCache>
            </c:strRef>
          </c:cat>
          <c:val>
            <c:numRef>
              <c:f>'Gráficos Apreciaciones'!$B$21:$G$21</c:f>
              <c:numCache>
                <c:formatCode>0.00</c:formatCode>
                <c:ptCount val="6"/>
                <c:pt idx="0">
                  <c:v>10</c:v>
                </c:pt>
                <c:pt idx="1">
                  <c:v>8.1818181818181817</c:v>
                </c:pt>
                <c:pt idx="2">
                  <c:v>1.8181818181818181</c:v>
                </c:pt>
                <c:pt idx="3">
                  <c:v>1.8181818181818181</c:v>
                </c:pt>
                <c:pt idx="4">
                  <c:v>2.7272727272727271</c:v>
                </c:pt>
                <c:pt idx="5">
                  <c:v>3.6363636363636362</c:v>
                </c:pt>
              </c:numCache>
            </c:numRef>
          </c:val>
          <c:extLst>
            <c:ext xmlns:c16="http://schemas.microsoft.com/office/drawing/2014/chart" uri="{C3380CC4-5D6E-409C-BE32-E72D297353CC}">
              <c16:uniqueId val="{00000003-C5FC-4572-9528-6DE091B0B26E}"/>
            </c:ext>
          </c:extLst>
        </c:ser>
        <c:dLbls>
          <c:showLegendKey val="0"/>
          <c:showVal val="0"/>
          <c:showCatName val="0"/>
          <c:showSerName val="0"/>
          <c:showPercent val="0"/>
          <c:showBubbleSize val="0"/>
        </c:dLbls>
        <c:gapWidth val="150"/>
        <c:overlap val="100"/>
        <c:axId val="1933723648"/>
        <c:axId val="1938455488"/>
      </c:barChart>
      <c:catAx>
        <c:axId val="193372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1938455488"/>
        <c:crosses val="autoZero"/>
        <c:auto val="1"/>
        <c:lblAlgn val="ctr"/>
        <c:lblOffset val="100"/>
        <c:noMultiLvlLbl val="0"/>
      </c:catAx>
      <c:valAx>
        <c:axId val="1938455488"/>
        <c:scaling>
          <c:orientation val="minMax"/>
        </c:scaling>
        <c:delete val="1"/>
        <c:axPos val="b"/>
        <c:numFmt formatCode="0.00" sourceLinked="1"/>
        <c:majorTickMark val="none"/>
        <c:minorTickMark val="none"/>
        <c:tickLblPos val="nextTo"/>
        <c:crossAx val="193372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24D46-F8DB-4573-BA4D-B7B37ADDADC8}" type="datetimeFigureOut">
              <a:rPr lang="es-ES" smtClean="0"/>
              <a:t>28/11/2023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35B73-DC0F-4ACA-AAAB-80E9DA3B189B}" type="slidenum">
              <a:rPr lang="es-ES" smtClean="0"/>
              <a:t>‹Nº›</a:t>
            </a:fld>
            <a:endParaRPr lang="es-ES"/>
          </a:p>
        </p:txBody>
      </p:sp>
    </p:spTree>
    <p:extLst>
      <p:ext uri="{BB962C8B-B14F-4D97-AF65-F5344CB8AC3E}">
        <p14:creationId xmlns:p14="http://schemas.microsoft.com/office/powerpoint/2010/main" val="289528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78737-A8D6-4760-9E6B-6C6EC1528D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2555F13-E63E-4D53-9673-55587A224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D404AF4-3ACE-4789-B69A-54333426C659}"/>
              </a:ext>
            </a:extLst>
          </p:cNvPr>
          <p:cNvSpPr>
            <a:spLocks noGrp="1"/>
          </p:cNvSpPr>
          <p:nvPr>
            <p:ph type="dt" sz="half" idx="10"/>
          </p:nvPr>
        </p:nvSpPr>
        <p:spPr/>
        <p:txBody>
          <a:bodyPr/>
          <a:lstStyle/>
          <a:p>
            <a:fld id="{AA8942D4-0BCD-4C0F-80D8-2928C503185E}" type="datetime1">
              <a:rPr lang="es-ES" smtClean="0"/>
              <a:t>28/11/2023</a:t>
            </a:fld>
            <a:endParaRPr lang="es-ES"/>
          </a:p>
        </p:txBody>
      </p:sp>
      <p:sp>
        <p:nvSpPr>
          <p:cNvPr id="5" name="Marcador de pie de página 4">
            <a:extLst>
              <a:ext uri="{FF2B5EF4-FFF2-40B4-BE49-F238E27FC236}">
                <a16:creationId xmlns:a16="http://schemas.microsoft.com/office/drawing/2014/main" id="{1963D3C4-6E99-463E-8934-EF4D10877B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6E0406-FEC8-46CC-AEF4-3323268B6375}"/>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270884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6B818-6F03-4E1E-9166-E254052BA4A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473BD4-BB35-4C96-970A-97DF0BA9022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202D01-E04F-4BB5-9B8A-892C77D5E304}"/>
              </a:ext>
            </a:extLst>
          </p:cNvPr>
          <p:cNvSpPr>
            <a:spLocks noGrp="1"/>
          </p:cNvSpPr>
          <p:nvPr>
            <p:ph type="dt" sz="half" idx="10"/>
          </p:nvPr>
        </p:nvSpPr>
        <p:spPr/>
        <p:txBody>
          <a:bodyPr/>
          <a:lstStyle/>
          <a:p>
            <a:fld id="{16F9921A-5581-4D93-926A-18997BF5E3DB}" type="datetime1">
              <a:rPr lang="es-ES" smtClean="0"/>
              <a:t>28/11/2023</a:t>
            </a:fld>
            <a:endParaRPr lang="es-ES"/>
          </a:p>
        </p:txBody>
      </p:sp>
      <p:sp>
        <p:nvSpPr>
          <p:cNvPr id="5" name="Marcador de pie de página 4">
            <a:extLst>
              <a:ext uri="{FF2B5EF4-FFF2-40B4-BE49-F238E27FC236}">
                <a16:creationId xmlns:a16="http://schemas.microsoft.com/office/drawing/2014/main" id="{F6C6ED10-B3A1-4A2F-B594-3FC3143D7A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C4639F-D235-4BE1-BF0F-1708ED7935C7}"/>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197907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90256E-5B3E-4120-8372-1EA4DBF03D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C032ED-79AC-4647-A89E-3B6A140E0C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6276A7-47FF-4563-B1E8-021A5A68DC9E}"/>
              </a:ext>
            </a:extLst>
          </p:cNvPr>
          <p:cNvSpPr>
            <a:spLocks noGrp="1"/>
          </p:cNvSpPr>
          <p:nvPr>
            <p:ph type="dt" sz="half" idx="10"/>
          </p:nvPr>
        </p:nvSpPr>
        <p:spPr/>
        <p:txBody>
          <a:bodyPr/>
          <a:lstStyle/>
          <a:p>
            <a:fld id="{F9571E4A-A203-44BA-93A5-20E3F4F002E3}" type="datetime1">
              <a:rPr lang="es-ES" smtClean="0"/>
              <a:t>28/11/2023</a:t>
            </a:fld>
            <a:endParaRPr lang="es-ES"/>
          </a:p>
        </p:txBody>
      </p:sp>
      <p:sp>
        <p:nvSpPr>
          <p:cNvPr id="5" name="Marcador de pie de página 4">
            <a:extLst>
              <a:ext uri="{FF2B5EF4-FFF2-40B4-BE49-F238E27FC236}">
                <a16:creationId xmlns:a16="http://schemas.microsoft.com/office/drawing/2014/main" id="{A1524B6F-01F6-423A-B757-F7E690DDF7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AD6851-D844-4C35-8ABC-B0402C6D04D1}"/>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244344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0E44E-C9C0-4AA3-8A62-C978374E09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246C77-0393-4BE6-AEF4-8EC16194B49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E47B55-2DDC-49F1-9D6B-C6D5CDE9D2C3}"/>
              </a:ext>
            </a:extLst>
          </p:cNvPr>
          <p:cNvSpPr>
            <a:spLocks noGrp="1"/>
          </p:cNvSpPr>
          <p:nvPr>
            <p:ph type="dt" sz="half" idx="10"/>
          </p:nvPr>
        </p:nvSpPr>
        <p:spPr/>
        <p:txBody>
          <a:bodyPr/>
          <a:lstStyle/>
          <a:p>
            <a:fld id="{509AEEBD-2A5F-43F1-86F5-E846F917F8F9}" type="datetime1">
              <a:rPr lang="es-ES" smtClean="0"/>
              <a:t>28/11/2023</a:t>
            </a:fld>
            <a:endParaRPr lang="es-ES"/>
          </a:p>
        </p:txBody>
      </p:sp>
      <p:sp>
        <p:nvSpPr>
          <p:cNvPr id="5" name="Marcador de pie de página 4">
            <a:extLst>
              <a:ext uri="{FF2B5EF4-FFF2-40B4-BE49-F238E27FC236}">
                <a16:creationId xmlns:a16="http://schemas.microsoft.com/office/drawing/2014/main" id="{D554E312-D84E-4155-BD2C-D66744E467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7325E-5ED9-4981-9A80-5A64FFE581B9}"/>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157647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9CB92-AD91-4C00-B8C8-011AEE4A6C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DBF872-D6DE-4CD9-BF67-2BD26D717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55A9FA1-01C6-4499-A10C-30CFB3D6F773}"/>
              </a:ext>
            </a:extLst>
          </p:cNvPr>
          <p:cNvSpPr>
            <a:spLocks noGrp="1"/>
          </p:cNvSpPr>
          <p:nvPr>
            <p:ph type="dt" sz="half" idx="10"/>
          </p:nvPr>
        </p:nvSpPr>
        <p:spPr/>
        <p:txBody>
          <a:bodyPr/>
          <a:lstStyle/>
          <a:p>
            <a:fld id="{F08FF10F-5C6C-4E3E-A1EB-964F17BB4C4D}" type="datetime1">
              <a:rPr lang="es-ES" smtClean="0"/>
              <a:t>28/11/2023</a:t>
            </a:fld>
            <a:endParaRPr lang="es-ES"/>
          </a:p>
        </p:txBody>
      </p:sp>
      <p:sp>
        <p:nvSpPr>
          <p:cNvPr id="5" name="Marcador de pie de página 4">
            <a:extLst>
              <a:ext uri="{FF2B5EF4-FFF2-40B4-BE49-F238E27FC236}">
                <a16:creationId xmlns:a16="http://schemas.microsoft.com/office/drawing/2014/main" id="{F0759ABC-7976-483D-BFEC-A0F2E75D7F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18AEAE-3CC9-4FEB-85CC-EE24D135FDC8}"/>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87088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17168-6FCF-493B-9EE9-00B04CF0EF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0A52F-D77A-4713-869F-79013DED61E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4610D6-672F-456B-9DD5-AE243EAB2B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8693AF9-26A8-4D93-817F-0874A2D428B7}"/>
              </a:ext>
            </a:extLst>
          </p:cNvPr>
          <p:cNvSpPr>
            <a:spLocks noGrp="1"/>
          </p:cNvSpPr>
          <p:nvPr>
            <p:ph type="dt" sz="half" idx="10"/>
          </p:nvPr>
        </p:nvSpPr>
        <p:spPr/>
        <p:txBody>
          <a:bodyPr/>
          <a:lstStyle/>
          <a:p>
            <a:fld id="{15535B93-A641-4A18-BD7D-48282E544437}" type="datetime1">
              <a:rPr lang="es-ES" smtClean="0"/>
              <a:t>28/11/2023</a:t>
            </a:fld>
            <a:endParaRPr lang="es-ES"/>
          </a:p>
        </p:txBody>
      </p:sp>
      <p:sp>
        <p:nvSpPr>
          <p:cNvPr id="6" name="Marcador de pie de página 5">
            <a:extLst>
              <a:ext uri="{FF2B5EF4-FFF2-40B4-BE49-F238E27FC236}">
                <a16:creationId xmlns:a16="http://schemas.microsoft.com/office/drawing/2014/main" id="{CDCD803F-D8AA-4FA7-B400-0AF40F45F1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1F428-8025-4E91-9E38-F8D60CB37B58}"/>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288724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D8F73-B3D0-4B4F-9D7D-4A5392D13E2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4193BD-6DF9-4467-97D5-7EAD5E9BE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82DD17-3434-4C8B-92DF-8684A559EC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B5EC039-5058-4C4B-826B-7845B565B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A68DEBE-8082-4D0B-9B5E-1FB54D98796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9481806-E76B-4AA0-A5A0-3368E39C3E69}"/>
              </a:ext>
            </a:extLst>
          </p:cNvPr>
          <p:cNvSpPr>
            <a:spLocks noGrp="1"/>
          </p:cNvSpPr>
          <p:nvPr>
            <p:ph type="dt" sz="half" idx="10"/>
          </p:nvPr>
        </p:nvSpPr>
        <p:spPr/>
        <p:txBody>
          <a:bodyPr/>
          <a:lstStyle/>
          <a:p>
            <a:fld id="{AF685ED6-8228-4B34-9DF9-4678AAAEEE77}" type="datetime1">
              <a:rPr lang="es-ES" smtClean="0"/>
              <a:t>28/11/2023</a:t>
            </a:fld>
            <a:endParaRPr lang="es-ES"/>
          </a:p>
        </p:txBody>
      </p:sp>
      <p:sp>
        <p:nvSpPr>
          <p:cNvPr id="8" name="Marcador de pie de página 7">
            <a:extLst>
              <a:ext uri="{FF2B5EF4-FFF2-40B4-BE49-F238E27FC236}">
                <a16:creationId xmlns:a16="http://schemas.microsoft.com/office/drawing/2014/main" id="{F79F3693-AA2C-4294-B101-CE3723D4999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204F843-D01F-43DD-982E-8C08AAD78E1A}"/>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241287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D84BE-21EC-4075-9929-DD2DF72E4FC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791CF9B-CB09-41FA-9C96-698C2DA75569}"/>
              </a:ext>
            </a:extLst>
          </p:cNvPr>
          <p:cNvSpPr>
            <a:spLocks noGrp="1"/>
          </p:cNvSpPr>
          <p:nvPr>
            <p:ph type="dt" sz="half" idx="10"/>
          </p:nvPr>
        </p:nvSpPr>
        <p:spPr/>
        <p:txBody>
          <a:bodyPr/>
          <a:lstStyle/>
          <a:p>
            <a:fld id="{E0C29BA2-C009-47F6-AF28-470494F045B3}" type="datetime1">
              <a:rPr lang="es-ES" smtClean="0"/>
              <a:t>28/11/2023</a:t>
            </a:fld>
            <a:endParaRPr lang="es-ES"/>
          </a:p>
        </p:txBody>
      </p:sp>
      <p:sp>
        <p:nvSpPr>
          <p:cNvPr id="4" name="Marcador de pie de página 3">
            <a:extLst>
              <a:ext uri="{FF2B5EF4-FFF2-40B4-BE49-F238E27FC236}">
                <a16:creationId xmlns:a16="http://schemas.microsoft.com/office/drawing/2014/main" id="{1437BE79-B622-48A8-9999-41CC7C78FFB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3A53CF7-42CA-48E7-BD0C-530D6B72172F}"/>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22574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383AE5-27A9-4614-A32E-4D179A2E44A5}"/>
              </a:ext>
            </a:extLst>
          </p:cNvPr>
          <p:cNvSpPr>
            <a:spLocks noGrp="1"/>
          </p:cNvSpPr>
          <p:nvPr>
            <p:ph type="dt" sz="half" idx="10"/>
          </p:nvPr>
        </p:nvSpPr>
        <p:spPr/>
        <p:txBody>
          <a:bodyPr/>
          <a:lstStyle/>
          <a:p>
            <a:fld id="{0FBCE959-B1FD-4DA1-B781-F0AABD7A12D5}" type="datetime1">
              <a:rPr lang="es-ES" smtClean="0"/>
              <a:t>28/11/2023</a:t>
            </a:fld>
            <a:endParaRPr lang="es-ES"/>
          </a:p>
        </p:txBody>
      </p:sp>
      <p:sp>
        <p:nvSpPr>
          <p:cNvPr id="3" name="Marcador de pie de página 2">
            <a:extLst>
              <a:ext uri="{FF2B5EF4-FFF2-40B4-BE49-F238E27FC236}">
                <a16:creationId xmlns:a16="http://schemas.microsoft.com/office/drawing/2014/main" id="{D71C0EA1-5453-4364-95CA-8F08ACF464B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3178A6-C46A-403F-8B13-F2BBEAD8B5CF}"/>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308932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632CC-C544-493F-9E85-8546F383B4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F7C35B-1FDE-459E-B05B-DF71A99E9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0972DB-81E2-4691-84C8-206483F08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CC4210-572A-42BC-9EA9-DC91DC61A01B}"/>
              </a:ext>
            </a:extLst>
          </p:cNvPr>
          <p:cNvSpPr>
            <a:spLocks noGrp="1"/>
          </p:cNvSpPr>
          <p:nvPr>
            <p:ph type="dt" sz="half" idx="10"/>
          </p:nvPr>
        </p:nvSpPr>
        <p:spPr/>
        <p:txBody>
          <a:bodyPr/>
          <a:lstStyle/>
          <a:p>
            <a:fld id="{19A43759-AAA4-4634-87C4-E10625CAA6BD}" type="datetime1">
              <a:rPr lang="es-ES" smtClean="0"/>
              <a:t>28/11/2023</a:t>
            </a:fld>
            <a:endParaRPr lang="es-ES"/>
          </a:p>
        </p:txBody>
      </p:sp>
      <p:sp>
        <p:nvSpPr>
          <p:cNvPr id="6" name="Marcador de pie de página 5">
            <a:extLst>
              <a:ext uri="{FF2B5EF4-FFF2-40B4-BE49-F238E27FC236}">
                <a16:creationId xmlns:a16="http://schemas.microsoft.com/office/drawing/2014/main" id="{7AB33F6E-1596-4913-8CFE-CD3B95AF891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DC2EAD-7948-43C2-830A-A92B8F294A96}"/>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343482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1BBA4-0370-4290-86DF-1CDF595B6B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36319B5-A208-4996-850C-7699FC10C0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7C9D17C-E1D0-4089-8D30-4E061BEFF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60F88-7686-43F5-870E-E614856D4648}"/>
              </a:ext>
            </a:extLst>
          </p:cNvPr>
          <p:cNvSpPr>
            <a:spLocks noGrp="1"/>
          </p:cNvSpPr>
          <p:nvPr>
            <p:ph type="dt" sz="half" idx="10"/>
          </p:nvPr>
        </p:nvSpPr>
        <p:spPr/>
        <p:txBody>
          <a:bodyPr/>
          <a:lstStyle/>
          <a:p>
            <a:fld id="{B789DFA7-778D-4940-84CC-DF598A2BABED}" type="datetime1">
              <a:rPr lang="es-ES" smtClean="0"/>
              <a:t>28/11/2023</a:t>
            </a:fld>
            <a:endParaRPr lang="es-ES"/>
          </a:p>
        </p:txBody>
      </p:sp>
      <p:sp>
        <p:nvSpPr>
          <p:cNvPr id="6" name="Marcador de pie de página 5">
            <a:extLst>
              <a:ext uri="{FF2B5EF4-FFF2-40B4-BE49-F238E27FC236}">
                <a16:creationId xmlns:a16="http://schemas.microsoft.com/office/drawing/2014/main" id="{FF241B36-1E90-48C6-B7B5-C4F376A0EE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339273-A574-4FE5-BD5C-9A72422100D5}"/>
              </a:ext>
            </a:extLst>
          </p:cNvPr>
          <p:cNvSpPr>
            <a:spLocks noGrp="1"/>
          </p:cNvSpPr>
          <p:nvPr>
            <p:ph type="sldNum" sz="quarter" idx="12"/>
          </p:nvPr>
        </p:nvSpPr>
        <p:spPr/>
        <p:txBody>
          <a:bodyPr/>
          <a:lstStyle/>
          <a:p>
            <a:fld id="{D993259D-1AA1-47BC-920A-D8682BE488BE}" type="slidenum">
              <a:rPr lang="es-ES" smtClean="0"/>
              <a:t>‹Nº›</a:t>
            </a:fld>
            <a:endParaRPr lang="es-ES"/>
          </a:p>
        </p:txBody>
      </p:sp>
    </p:spTree>
    <p:extLst>
      <p:ext uri="{BB962C8B-B14F-4D97-AF65-F5344CB8AC3E}">
        <p14:creationId xmlns:p14="http://schemas.microsoft.com/office/powerpoint/2010/main" val="32530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F07654-6C4E-4575-9B19-BBC1F4108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F8CA718-858F-4DB6-B61E-E8B9A7B8E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EF290D-3486-4A6B-94C3-CBC404A27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B5DC6-C22E-4088-81D7-9B35F91FB195}" type="datetime1">
              <a:rPr lang="es-ES" smtClean="0"/>
              <a:t>28/11/2023</a:t>
            </a:fld>
            <a:endParaRPr lang="es-ES"/>
          </a:p>
        </p:txBody>
      </p:sp>
      <p:sp>
        <p:nvSpPr>
          <p:cNvPr id="5" name="Marcador de pie de página 4">
            <a:extLst>
              <a:ext uri="{FF2B5EF4-FFF2-40B4-BE49-F238E27FC236}">
                <a16:creationId xmlns:a16="http://schemas.microsoft.com/office/drawing/2014/main" id="{475C0440-21E3-4016-BCB1-16A0DEF35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D697223-438D-4E3E-AFFA-BCAB30C54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3259D-1AA1-47BC-920A-D8682BE488BE}" type="slidenum">
              <a:rPr lang="es-ES" smtClean="0"/>
              <a:t>‹Nº›</a:t>
            </a:fld>
            <a:endParaRPr lang="es-ES"/>
          </a:p>
        </p:txBody>
      </p:sp>
    </p:spTree>
    <p:extLst>
      <p:ext uri="{BB962C8B-B14F-4D97-AF65-F5344CB8AC3E}">
        <p14:creationId xmlns:p14="http://schemas.microsoft.com/office/powerpoint/2010/main" val="16131710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p:txBody>
          <a:bodyPr/>
          <a:lstStyle/>
          <a:p>
            <a:r>
              <a:rPr lang="es-ES" sz="3000" b="1" dirty="0">
                <a:effectLst/>
                <a:latin typeface="Times New Roman" panose="02020603050405020304" pitchFamily="18" charset="0"/>
                <a:ea typeface="Times New Roman" panose="02020603050405020304" pitchFamily="18" charset="0"/>
                <a:cs typeface="Times New Roman" panose="02020603050405020304" pitchFamily="18" charset="0"/>
              </a:rPr>
              <a:t>FLAMENCO Y DERECHOS DE AUTOR. UNA PERSPECTIVA DESDE LA ECONOMÍA DE LA CULTURA</a:t>
            </a:r>
            <a:br>
              <a:rPr lang="es-E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p:txBody>
          <a:bodyPr/>
          <a:lstStyle/>
          <a:p>
            <a:pPr>
              <a:spcBef>
                <a:spcPts val="2400"/>
              </a:spcBef>
            </a:pPr>
            <a:r>
              <a:rPr lang="es-ES" sz="1800" b="1" dirty="0">
                <a:latin typeface="Times New Roman" panose="02020603050405020304" pitchFamily="18" charset="0"/>
                <a:ea typeface="Times New Roman" panose="02020603050405020304" pitchFamily="18" charset="0"/>
                <a:cs typeface="Times New Roman" panose="02020603050405020304" pitchFamily="18" charset="0"/>
              </a:rPr>
              <a:t>Prof. Dr.</a:t>
            </a:r>
            <a:r>
              <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rPr>
              <a:t> Jesús Heredia Carroza</a:t>
            </a:r>
          </a:p>
          <a:p>
            <a:pPr>
              <a:spcBef>
                <a:spcPts val="2400"/>
              </a:spcBef>
            </a:pPr>
            <a:r>
              <a:rPr lang="es-ES" sz="1800" b="1" i="1" dirty="0">
                <a:latin typeface="Times New Roman" panose="02020603050405020304" pitchFamily="18" charset="0"/>
                <a:ea typeface="Times New Roman" panose="02020603050405020304" pitchFamily="18" charset="0"/>
                <a:cs typeface="Times New Roman" panose="02020603050405020304" pitchFamily="18" charset="0"/>
              </a:rPr>
              <a:t>Departamento de Economía e Historia Económica</a:t>
            </a:r>
          </a:p>
          <a:p>
            <a:pPr>
              <a:spcBef>
                <a:spcPts val="2400"/>
              </a:spcBef>
            </a:pPr>
            <a:r>
              <a:rPr lang="es-ES" sz="1800" b="1" i="1" dirty="0">
                <a:effectLst/>
                <a:latin typeface="Times New Roman" panose="02020603050405020304" pitchFamily="18" charset="0"/>
                <a:ea typeface="Times New Roman" panose="02020603050405020304" pitchFamily="18" charset="0"/>
                <a:cs typeface="Times New Roman" panose="02020603050405020304" pitchFamily="18" charset="0"/>
              </a:rPr>
              <a:t>Universidad de Sevilla</a:t>
            </a:r>
            <a:endParaRPr lang="es-ES" sz="1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349796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10" name="Tabla 9">
            <a:extLst>
              <a:ext uri="{FF2B5EF4-FFF2-40B4-BE49-F238E27FC236}">
                <a16:creationId xmlns:a16="http://schemas.microsoft.com/office/drawing/2014/main" id="{E46640D3-8406-49D1-96AC-46B922D1ED25}"/>
              </a:ext>
            </a:extLst>
          </p:cNvPr>
          <p:cNvGraphicFramePr>
            <a:graphicFrameLocks noGrp="1"/>
          </p:cNvGraphicFramePr>
          <p:nvPr>
            <p:extLst>
              <p:ext uri="{D42A27DB-BD31-4B8C-83A1-F6EECF244321}">
                <p14:modId xmlns:p14="http://schemas.microsoft.com/office/powerpoint/2010/main" val="447840236"/>
              </p:ext>
            </p:extLst>
          </p:nvPr>
        </p:nvGraphicFramePr>
        <p:xfrm>
          <a:off x="2348752" y="959225"/>
          <a:ext cx="7628963" cy="4294093"/>
        </p:xfrm>
        <a:graphic>
          <a:graphicData uri="http://schemas.openxmlformats.org/drawingml/2006/table">
            <a:tbl>
              <a:tblPr firstRow="1" firstCol="1" bandRow="1"/>
              <a:tblGrid>
                <a:gridCol w="478109">
                  <a:extLst>
                    <a:ext uri="{9D8B030D-6E8A-4147-A177-3AD203B41FA5}">
                      <a16:colId xmlns:a16="http://schemas.microsoft.com/office/drawing/2014/main" val="2376994754"/>
                    </a:ext>
                  </a:extLst>
                </a:gridCol>
                <a:gridCol w="623622">
                  <a:extLst>
                    <a:ext uri="{9D8B030D-6E8A-4147-A177-3AD203B41FA5}">
                      <a16:colId xmlns:a16="http://schemas.microsoft.com/office/drawing/2014/main" val="1976715257"/>
                    </a:ext>
                  </a:extLst>
                </a:gridCol>
                <a:gridCol w="498896">
                  <a:extLst>
                    <a:ext uri="{9D8B030D-6E8A-4147-A177-3AD203B41FA5}">
                      <a16:colId xmlns:a16="http://schemas.microsoft.com/office/drawing/2014/main" val="2724451800"/>
                    </a:ext>
                  </a:extLst>
                </a:gridCol>
                <a:gridCol w="498896">
                  <a:extLst>
                    <a:ext uri="{9D8B030D-6E8A-4147-A177-3AD203B41FA5}">
                      <a16:colId xmlns:a16="http://schemas.microsoft.com/office/drawing/2014/main" val="4246202345"/>
                    </a:ext>
                  </a:extLst>
                </a:gridCol>
                <a:gridCol w="519684">
                  <a:extLst>
                    <a:ext uri="{9D8B030D-6E8A-4147-A177-3AD203B41FA5}">
                      <a16:colId xmlns:a16="http://schemas.microsoft.com/office/drawing/2014/main" val="2871721425"/>
                    </a:ext>
                  </a:extLst>
                </a:gridCol>
                <a:gridCol w="1434330">
                  <a:extLst>
                    <a:ext uri="{9D8B030D-6E8A-4147-A177-3AD203B41FA5}">
                      <a16:colId xmlns:a16="http://schemas.microsoft.com/office/drawing/2014/main" val="4144905753"/>
                    </a:ext>
                  </a:extLst>
                </a:gridCol>
                <a:gridCol w="977006">
                  <a:extLst>
                    <a:ext uri="{9D8B030D-6E8A-4147-A177-3AD203B41FA5}">
                      <a16:colId xmlns:a16="http://schemas.microsoft.com/office/drawing/2014/main" val="346439116"/>
                    </a:ext>
                  </a:extLst>
                </a:gridCol>
                <a:gridCol w="478109">
                  <a:extLst>
                    <a:ext uri="{9D8B030D-6E8A-4147-A177-3AD203B41FA5}">
                      <a16:colId xmlns:a16="http://schemas.microsoft.com/office/drawing/2014/main" val="3061445723"/>
                    </a:ext>
                  </a:extLst>
                </a:gridCol>
                <a:gridCol w="623622">
                  <a:extLst>
                    <a:ext uri="{9D8B030D-6E8A-4147-A177-3AD203B41FA5}">
                      <a16:colId xmlns:a16="http://schemas.microsoft.com/office/drawing/2014/main" val="2450534661"/>
                    </a:ext>
                  </a:extLst>
                </a:gridCol>
                <a:gridCol w="478109">
                  <a:extLst>
                    <a:ext uri="{9D8B030D-6E8A-4147-A177-3AD203B41FA5}">
                      <a16:colId xmlns:a16="http://schemas.microsoft.com/office/drawing/2014/main" val="1377018138"/>
                    </a:ext>
                  </a:extLst>
                </a:gridCol>
                <a:gridCol w="498896">
                  <a:extLst>
                    <a:ext uri="{9D8B030D-6E8A-4147-A177-3AD203B41FA5}">
                      <a16:colId xmlns:a16="http://schemas.microsoft.com/office/drawing/2014/main" val="697915285"/>
                    </a:ext>
                  </a:extLst>
                </a:gridCol>
                <a:gridCol w="519684">
                  <a:extLst>
                    <a:ext uri="{9D8B030D-6E8A-4147-A177-3AD203B41FA5}">
                      <a16:colId xmlns:a16="http://schemas.microsoft.com/office/drawing/2014/main" val="2367695910"/>
                    </a:ext>
                  </a:extLst>
                </a:gridCol>
              </a:tblGrid>
              <a:tr h="313314">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15219478"/>
                  </a:ext>
                </a:extLst>
              </a:tr>
              <a:tr h="581869">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270316"/>
                  </a:ext>
                </a:extLst>
              </a:tr>
              <a:tr h="298394">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Mujer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95269621"/>
                  </a:ext>
                </a:extLst>
              </a:tr>
              <a:tr h="298394">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Hombre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325046183"/>
                  </a:ext>
                </a:extLst>
              </a:tr>
              <a:tr h="49821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583574295"/>
                  </a:ext>
                </a:extLst>
              </a:tr>
              <a:tr h="49821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académico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72253675"/>
                  </a:ext>
                </a:extLst>
              </a:tr>
              <a:tr h="753645">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Conocimiento sobre flamenco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Gestores Culturales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97701242"/>
                  </a:ext>
                </a:extLst>
              </a:tr>
              <a:tr h="753645">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Tiempo consumiendo flamenco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Críticos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544032"/>
                  </a:ext>
                </a:extLst>
              </a:tr>
              <a:tr h="298394">
                <a:tc gridSpan="12">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 a partir de los datos de la encuesta</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96713463"/>
                  </a:ext>
                </a:extLst>
              </a:tr>
            </a:tbl>
          </a:graphicData>
        </a:graphic>
      </p:graphicFrame>
    </p:spTree>
    <p:extLst>
      <p:ext uri="{BB962C8B-B14F-4D97-AF65-F5344CB8AC3E}">
        <p14:creationId xmlns:p14="http://schemas.microsoft.com/office/powerpoint/2010/main" val="155967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13" name="Tabla 12">
            <a:extLst>
              <a:ext uri="{FF2B5EF4-FFF2-40B4-BE49-F238E27FC236}">
                <a16:creationId xmlns:a16="http://schemas.microsoft.com/office/drawing/2014/main" id="{5D139406-90F8-4E8D-B883-C339DDDF2749}"/>
              </a:ext>
            </a:extLst>
          </p:cNvPr>
          <p:cNvGraphicFramePr>
            <a:graphicFrameLocks noGrp="1"/>
          </p:cNvGraphicFramePr>
          <p:nvPr>
            <p:extLst>
              <p:ext uri="{D42A27DB-BD31-4B8C-83A1-F6EECF244321}">
                <p14:modId xmlns:p14="http://schemas.microsoft.com/office/powerpoint/2010/main" val="3393423656"/>
              </p:ext>
            </p:extLst>
          </p:nvPr>
        </p:nvGraphicFramePr>
        <p:xfrm>
          <a:off x="2554941" y="312719"/>
          <a:ext cx="7566212" cy="6545281"/>
        </p:xfrm>
        <a:graphic>
          <a:graphicData uri="http://schemas.openxmlformats.org/drawingml/2006/table">
            <a:tbl>
              <a:tblPr firstRow="1" firstCol="1" bandRow="1"/>
              <a:tblGrid>
                <a:gridCol w="474177">
                  <a:extLst>
                    <a:ext uri="{9D8B030D-6E8A-4147-A177-3AD203B41FA5}">
                      <a16:colId xmlns:a16="http://schemas.microsoft.com/office/drawing/2014/main" val="3287959791"/>
                    </a:ext>
                  </a:extLst>
                </a:gridCol>
                <a:gridCol w="618491">
                  <a:extLst>
                    <a:ext uri="{9D8B030D-6E8A-4147-A177-3AD203B41FA5}">
                      <a16:colId xmlns:a16="http://schemas.microsoft.com/office/drawing/2014/main" val="446215087"/>
                    </a:ext>
                  </a:extLst>
                </a:gridCol>
                <a:gridCol w="494793">
                  <a:extLst>
                    <a:ext uri="{9D8B030D-6E8A-4147-A177-3AD203B41FA5}">
                      <a16:colId xmlns:a16="http://schemas.microsoft.com/office/drawing/2014/main" val="145529283"/>
                    </a:ext>
                  </a:extLst>
                </a:gridCol>
                <a:gridCol w="494793">
                  <a:extLst>
                    <a:ext uri="{9D8B030D-6E8A-4147-A177-3AD203B41FA5}">
                      <a16:colId xmlns:a16="http://schemas.microsoft.com/office/drawing/2014/main" val="720002579"/>
                    </a:ext>
                  </a:extLst>
                </a:gridCol>
                <a:gridCol w="515409">
                  <a:extLst>
                    <a:ext uri="{9D8B030D-6E8A-4147-A177-3AD203B41FA5}">
                      <a16:colId xmlns:a16="http://schemas.microsoft.com/office/drawing/2014/main" val="321346298"/>
                    </a:ext>
                  </a:extLst>
                </a:gridCol>
                <a:gridCol w="1422531">
                  <a:extLst>
                    <a:ext uri="{9D8B030D-6E8A-4147-A177-3AD203B41FA5}">
                      <a16:colId xmlns:a16="http://schemas.microsoft.com/office/drawing/2014/main" val="3205764739"/>
                    </a:ext>
                  </a:extLst>
                </a:gridCol>
                <a:gridCol w="968971">
                  <a:extLst>
                    <a:ext uri="{9D8B030D-6E8A-4147-A177-3AD203B41FA5}">
                      <a16:colId xmlns:a16="http://schemas.microsoft.com/office/drawing/2014/main" val="776677574"/>
                    </a:ext>
                  </a:extLst>
                </a:gridCol>
                <a:gridCol w="474177">
                  <a:extLst>
                    <a:ext uri="{9D8B030D-6E8A-4147-A177-3AD203B41FA5}">
                      <a16:colId xmlns:a16="http://schemas.microsoft.com/office/drawing/2014/main" val="2649652315"/>
                    </a:ext>
                  </a:extLst>
                </a:gridCol>
                <a:gridCol w="618491">
                  <a:extLst>
                    <a:ext uri="{9D8B030D-6E8A-4147-A177-3AD203B41FA5}">
                      <a16:colId xmlns:a16="http://schemas.microsoft.com/office/drawing/2014/main" val="1737659601"/>
                    </a:ext>
                  </a:extLst>
                </a:gridCol>
                <a:gridCol w="474177">
                  <a:extLst>
                    <a:ext uri="{9D8B030D-6E8A-4147-A177-3AD203B41FA5}">
                      <a16:colId xmlns:a16="http://schemas.microsoft.com/office/drawing/2014/main" val="2180788386"/>
                    </a:ext>
                  </a:extLst>
                </a:gridCol>
                <a:gridCol w="494793">
                  <a:extLst>
                    <a:ext uri="{9D8B030D-6E8A-4147-A177-3AD203B41FA5}">
                      <a16:colId xmlns:a16="http://schemas.microsoft.com/office/drawing/2014/main" val="1062243103"/>
                    </a:ext>
                  </a:extLst>
                </a:gridCol>
                <a:gridCol w="515409">
                  <a:extLst>
                    <a:ext uri="{9D8B030D-6E8A-4147-A177-3AD203B41FA5}">
                      <a16:colId xmlns:a16="http://schemas.microsoft.com/office/drawing/2014/main" val="2207927052"/>
                    </a:ext>
                  </a:extLst>
                </a:gridCol>
              </a:tblGrid>
              <a:tr h="169712">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28781" marR="28781" marT="0" marB="0" anchor="b">
                    <a:lnL>
                      <a:noFill/>
                    </a:lnL>
                    <a:lnR>
                      <a:noFill/>
                    </a:lnR>
                    <a:lnT>
                      <a:noFill/>
                    </a:lnT>
                    <a:lnB>
                      <a:noFill/>
                    </a:lnB>
                  </a:tcPr>
                </a:tc>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0503377"/>
                  </a:ext>
                </a:extLst>
              </a:tr>
              <a:tr h="315179">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84514"/>
                  </a:ext>
                </a:extLst>
              </a:tr>
              <a:tr h="169712">
                <a:tc gridSpan="1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Agentes Creativos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50964070"/>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Acervo cultural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4030970753"/>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2089031288"/>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Intérprete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1582732660"/>
                  </a:ext>
                </a:extLst>
              </a:tr>
              <a:tr h="169712">
                <a:tc gridSpan="1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Aspectos de la obra flamenca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710309091"/>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Obra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4179003318"/>
                  </a:ext>
                </a:extLst>
              </a:tr>
              <a:tr h="16163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4238190853"/>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453721550"/>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872157412"/>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659311084"/>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Distintivo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618186899"/>
                  </a:ext>
                </a:extLst>
              </a:tr>
              <a:tr h="269869">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109775708"/>
                  </a:ext>
                </a:extLst>
              </a:tr>
              <a:tr h="290935">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620585359"/>
                  </a:ext>
                </a:extLst>
              </a:tr>
              <a:tr h="290935">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 del discurso artístico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2976000433"/>
                  </a:ext>
                </a:extLst>
              </a:tr>
              <a:tr h="282852">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 del discurso artístico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1576580626"/>
                  </a:ext>
                </a:extLst>
              </a:tr>
              <a:tr h="290935">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Producir emoción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solidFill>
                      <a:srgbClr val="FFFFFF"/>
                    </a:solidFill>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2971434455"/>
                  </a:ext>
                </a:extLst>
              </a:tr>
              <a:tr h="282852">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348789025"/>
                  </a:ext>
                </a:extLst>
              </a:tr>
              <a:tr h="282852">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el flamenco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a:noFill/>
                    </a:lnB>
                  </a:tcPr>
                </a:tc>
                <a:extLst>
                  <a:ext uri="{0D108BD9-81ED-4DB2-BD59-A6C34878D82A}">
                    <a16:rowId xmlns:a16="http://schemas.microsoft.com/office/drawing/2014/main" val="4041301196"/>
                  </a:ext>
                </a:extLst>
              </a:tr>
              <a:tr h="27477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el flamenco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15907"/>
                  </a:ext>
                </a:extLst>
              </a:tr>
              <a:tr h="290935">
                <a:tc gridSpan="12">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 a partir de los datos de la encuesta</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8781" marR="2878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727560220"/>
                  </a:ext>
                </a:extLst>
              </a:tr>
            </a:tbl>
          </a:graphicData>
        </a:graphic>
      </p:graphicFrame>
      <p:sp>
        <p:nvSpPr>
          <p:cNvPr id="18" name="CuadroTexto 17">
            <a:extLst>
              <a:ext uri="{FF2B5EF4-FFF2-40B4-BE49-F238E27FC236}">
                <a16:creationId xmlns:a16="http://schemas.microsoft.com/office/drawing/2014/main" id="{8B94F4AF-0B34-44F4-A1A9-FCC95B5D6B65}"/>
              </a:ext>
            </a:extLst>
          </p:cNvPr>
          <p:cNvSpPr txBox="1"/>
          <p:nvPr/>
        </p:nvSpPr>
        <p:spPr>
          <a:xfrm>
            <a:off x="10327341" y="2846695"/>
            <a:ext cx="1900517" cy="1477328"/>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Valores perdidos del 4% para espectadores y del 2,89% para expertos</a:t>
            </a:r>
          </a:p>
        </p:txBody>
      </p:sp>
    </p:spTree>
    <p:extLst>
      <p:ext uri="{BB962C8B-B14F-4D97-AF65-F5344CB8AC3E}">
        <p14:creationId xmlns:p14="http://schemas.microsoft.com/office/powerpoint/2010/main" val="267028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11" name="Gráfico 10">
            <a:extLst>
              <a:ext uri="{FF2B5EF4-FFF2-40B4-BE49-F238E27FC236}">
                <a16:creationId xmlns:a16="http://schemas.microsoft.com/office/drawing/2014/main" id="{00000000-0008-0000-0000-000007000000}"/>
              </a:ext>
            </a:extLst>
          </p:cNvPr>
          <p:cNvGraphicFramePr/>
          <p:nvPr>
            <p:extLst>
              <p:ext uri="{D42A27DB-BD31-4B8C-83A1-F6EECF244321}">
                <p14:modId xmlns:p14="http://schemas.microsoft.com/office/powerpoint/2010/main" val="2534033777"/>
              </p:ext>
            </p:extLst>
          </p:nvPr>
        </p:nvGraphicFramePr>
        <p:xfrm>
          <a:off x="1757082" y="381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6A151200-72BC-4949-9D5C-D6A55C64615A}"/>
              </a:ext>
            </a:extLst>
          </p:cNvPr>
          <p:cNvGraphicFramePr/>
          <p:nvPr>
            <p:extLst>
              <p:ext uri="{D42A27DB-BD31-4B8C-83A1-F6EECF244321}">
                <p14:modId xmlns:p14="http://schemas.microsoft.com/office/powerpoint/2010/main" val="4023411759"/>
              </p:ext>
            </p:extLst>
          </p:nvPr>
        </p:nvGraphicFramePr>
        <p:xfrm>
          <a:off x="6866964" y="381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C0F47340-8C2A-40D1-86D2-BF7391BA5BFF}"/>
              </a:ext>
            </a:extLst>
          </p:cNvPr>
          <p:cNvGraphicFramePr/>
          <p:nvPr>
            <p:extLst>
              <p:ext uri="{D42A27DB-BD31-4B8C-83A1-F6EECF244321}">
                <p14:modId xmlns:p14="http://schemas.microsoft.com/office/powerpoint/2010/main" val="1536978577"/>
              </p:ext>
            </p:extLst>
          </p:nvPr>
        </p:nvGraphicFramePr>
        <p:xfrm>
          <a:off x="6866964" y="3671047"/>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5" name="Imagen 14">
            <a:extLst>
              <a:ext uri="{FF2B5EF4-FFF2-40B4-BE49-F238E27FC236}">
                <a16:creationId xmlns:a16="http://schemas.microsoft.com/office/drawing/2014/main" id="{C47BDC11-8D8A-4F81-B22E-551C5C1C462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042" y="3124200"/>
            <a:ext cx="5400040" cy="3209925"/>
          </a:xfrm>
          <a:prstGeom prst="rect">
            <a:avLst/>
          </a:prstGeom>
          <a:noFill/>
          <a:ln>
            <a:noFill/>
          </a:ln>
        </p:spPr>
      </p:pic>
      <p:sp>
        <p:nvSpPr>
          <p:cNvPr id="8" name="CuadroTexto 7">
            <a:extLst>
              <a:ext uri="{FF2B5EF4-FFF2-40B4-BE49-F238E27FC236}">
                <a16:creationId xmlns:a16="http://schemas.microsoft.com/office/drawing/2014/main" id="{FA625D91-3595-490E-80D9-6B8783E04423}"/>
              </a:ext>
            </a:extLst>
          </p:cNvPr>
          <p:cNvSpPr txBox="1"/>
          <p:nvPr/>
        </p:nvSpPr>
        <p:spPr>
          <a:xfrm>
            <a:off x="3836893" y="6427694"/>
            <a:ext cx="6060141" cy="646331"/>
          </a:xfrm>
          <a:prstGeom prst="rect">
            <a:avLst/>
          </a:prstGeom>
          <a:noFill/>
        </p:spPr>
        <p:txBody>
          <a:bodyPr wrap="square" rtlCol="0">
            <a:spAutoFit/>
          </a:bodyPr>
          <a:lstStyle/>
          <a:p>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 a partir de los datos de la encuesta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81406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10" name="Tabla 9">
            <a:extLst>
              <a:ext uri="{FF2B5EF4-FFF2-40B4-BE49-F238E27FC236}">
                <a16:creationId xmlns:a16="http://schemas.microsoft.com/office/drawing/2014/main" id="{2E8CF91B-C404-457E-91F1-839F7BE66AD5}"/>
              </a:ext>
            </a:extLst>
          </p:cNvPr>
          <p:cNvGraphicFramePr>
            <a:graphicFrameLocks noGrp="1"/>
          </p:cNvGraphicFramePr>
          <p:nvPr>
            <p:extLst>
              <p:ext uri="{D42A27DB-BD31-4B8C-83A1-F6EECF244321}">
                <p14:modId xmlns:p14="http://schemas.microsoft.com/office/powerpoint/2010/main" val="3923219311"/>
              </p:ext>
            </p:extLst>
          </p:nvPr>
        </p:nvGraphicFramePr>
        <p:xfrm>
          <a:off x="1021976" y="352425"/>
          <a:ext cx="11170023" cy="6505574"/>
        </p:xfrm>
        <a:graphic>
          <a:graphicData uri="http://schemas.openxmlformats.org/drawingml/2006/table">
            <a:tbl>
              <a:tblPr firstRow="1" firstCol="1" bandRow="1"/>
              <a:tblGrid>
                <a:gridCol w="1275587">
                  <a:extLst>
                    <a:ext uri="{9D8B030D-6E8A-4147-A177-3AD203B41FA5}">
                      <a16:colId xmlns:a16="http://schemas.microsoft.com/office/drawing/2014/main" val="2857204928"/>
                    </a:ext>
                  </a:extLst>
                </a:gridCol>
                <a:gridCol w="706746">
                  <a:extLst>
                    <a:ext uri="{9D8B030D-6E8A-4147-A177-3AD203B41FA5}">
                      <a16:colId xmlns:a16="http://schemas.microsoft.com/office/drawing/2014/main" val="1815392091"/>
                    </a:ext>
                  </a:extLst>
                </a:gridCol>
                <a:gridCol w="603319">
                  <a:extLst>
                    <a:ext uri="{9D8B030D-6E8A-4147-A177-3AD203B41FA5}">
                      <a16:colId xmlns:a16="http://schemas.microsoft.com/office/drawing/2014/main" val="2157070614"/>
                    </a:ext>
                  </a:extLst>
                </a:gridCol>
                <a:gridCol w="672270">
                  <a:extLst>
                    <a:ext uri="{9D8B030D-6E8A-4147-A177-3AD203B41FA5}">
                      <a16:colId xmlns:a16="http://schemas.microsoft.com/office/drawing/2014/main" val="1899097682"/>
                    </a:ext>
                  </a:extLst>
                </a:gridCol>
                <a:gridCol w="603319">
                  <a:extLst>
                    <a:ext uri="{9D8B030D-6E8A-4147-A177-3AD203B41FA5}">
                      <a16:colId xmlns:a16="http://schemas.microsoft.com/office/drawing/2014/main" val="497532448"/>
                    </a:ext>
                  </a:extLst>
                </a:gridCol>
                <a:gridCol w="810171">
                  <a:extLst>
                    <a:ext uri="{9D8B030D-6E8A-4147-A177-3AD203B41FA5}">
                      <a16:colId xmlns:a16="http://schemas.microsoft.com/office/drawing/2014/main" val="4152673378"/>
                    </a:ext>
                  </a:extLst>
                </a:gridCol>
                <a:gridCol w="655032">
                  <a:extLst>
                    <a:ext uri="{9D8B030D-6E8A-4147-A177-3AD203B41FA5}">
                      <a16:colId xmlns:a16="http://schemas.microsoft.com/office/drawing/2014/main" val="4066272925"/>
                    </a:ext>
                  </a:extLst>
                </a:gridCol>
                <a:gridCol w="1068737">
                  <a:extLst>
                    <a:ext uri="{9D8B030D-6E8A-4147-A177-3AD203B41FA5}">
                      <a16:colId xmlns:a16="http://schemas.microsoft.com/office/drawing/2014/main" val="1149102105"/>
                    </a:ext>
                  </a:extLst>
                </a:gridCol>
                <a:gridCol w="879122">
                  <a:extLst>
                    <a:ext uri="{9D8B030D-6E8A-4147-A177-3AD203B41FA5}">
                      <a16:colId xmlns:a16="http://schemas.microsoft.com/office/drawing/2014/main" val="2833543594"/>
                    </a:ext>
                  </a:extLst>
                </a:gridCol>
                <a:gridCol w="896360">
                  <a:extLst>
                    <a:ext uri="{9D8B030D-6E8A-4147-A177-3AD203B41FA5}">
                      <a16:colId xmlns:a16="http://schemas.microsoft.com/office/drawing/2014/main" val="629185696"/>
                    </a:ext>
                  </a:extLst>
                </a:gridCol>
                <a:gridCol w="723983">
                  <a:extLst>
                    <a:ext uri="{9D8B030D-6E8A-4147-A177-3AD203B41FA5}">
                      <a16:colId xmlns:a16="http://schemas.microsoft.com/office/drawing/2014/main" val="1321216427"/>
                    </a:ext>
                  </a:extLst>
                </a:gridCol>
                <a:gridCol w="775697">
                  <a:extLst>
                    <a:ext uri="{9D8B030D-6E8A-4147-A177-3AD203B41FA5}">
                      <a16:colId xmlns:a16="http://schemas.microsoft.com/office/drawing/2014/main" val="1976603048"/>
                    </a:ext>
                  </a:extLst>
                </a:gridCol>
                <a:gridCol w="775697">
                  <a:extLst>
                    <a:ext uri="{9D8B030D-6E8A-4147-A177-3AD203B41FA5}">
                      <a16:colId xmlns:a16="http://schemas.microsoft.com/office/drawing/2014/main" val="1965734337"/>
                    </a:ext>
                  </a:extLst>
                </a:gridCol>
                <a:gridCol w="723983">
                  <a:extLst>
                    <a:ext uri="{9D8B030D-6E8A-4147-A177-3AD203B41FA5}">
                      <a16:colId xmlns:a16="http://schemas.microsoft.com/office/drawing/2014/main" val="884352097"/>
                    </a:ext>
                  </a:extLst>
                </a:gridCol>
              </a:tblGrid>
              <a:tr h="909141">
                <a:tc>
                  <a:txBody>
                    <a:bodyPr/>
                    <a:lstStyle/>
                    <a:p>
                      <a:pPr algn="ctr">
                        <a:lnSpc>
                          <a:spcPct val="107000"/>
                        </a:lnSpc>
                        <a:spcAft>
                          <a:spcPts val="800"/>
                        </a:spcAft>
                      </a:pPr>
                      <a:r>
                        <a:rPr lang="es-ES" sz="129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Distintivo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Emoción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208154"/>
                  </a:ext>
                </a:extLst>
              </a:tr>
              <a:tr h="219908">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6272277"/>
                  </a:ext>
                </a:extLst>
              </a:tr>
              <a:tr h="219908">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0,5749</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2959535202"/>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0,6070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0,7720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260710464"/>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0,3985*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0,4279*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0,5658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1205423509"/>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0,4070*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0,4683*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0,4791*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0,3055*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528612577"/>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0,4279*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0,3998*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0,6180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4118325160"/>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0,4330*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0,5295</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0,4926*</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0,2808*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0,6578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0,6138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936067880"/>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0,4168*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0,3374*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0,3220*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0,5351</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0,5285</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0,5438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4110549930"/>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0,3165*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0,3534*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0,3427*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0,5749</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0,5440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0,6106</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0,5745</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550291829"/>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Emoción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0,4055*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0,4467*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0,4681*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0,3167*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0,5884</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0,4974*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0,5226</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0,4134*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100979137"/>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0,3162*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0,4008*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0,4217*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0,3352*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0,4537*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0,4185*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0,4639*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0,4070*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0,3880*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0,6362</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012991400"/>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0,4098*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0,4756*</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0,4671*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0,3295*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0,5864</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0,4924*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0,5430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0,4259*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0,3949*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0,7102</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0,5895</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2459809784"/>
                  </a:ext>
                </a:extLst>
              </a:tr>
              <a:tr h="448895">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0,4218*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0,4893*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0,5057</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0,6021</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0,5097</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0,5803</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0,4299*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0,4032*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0,7718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0,6040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0,9201</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937185"/>
                  </a:ext>
                </a:extLst>
              </a:tr>
              <a:tr h="218772">
                <a:tc gridSpan="14">
                  <a:txBody>
                    <a:bodyPr/>
                    <a:lstStyle/>
                    <a:p>
                      <a:pPr>
                        <a:lnSpc>
                          <a:spcPct val="107000"/>
                        </a:lnSpc>
                        <a:spcAft>
                          <a:spcPts val="800"/>
                        </a:spcAft>
                      </a:pPr>
                      <a:r>
                        <a:rPr lang="es-ES" sz="129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 de nivel de significancia Fuentes propias</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737330511"/>
                  </a:ext>
                </a:extLst>
              </a:tr>
            </a:tbl>
          </a:graphicData>
        </a:graphic>
      </p:graphicFrame>
    </p:spTree>
    <p:extLst>
      <p:ext uri="{BB962C8B-B14F-4D97-AF65-F5344CB8AC3E}">
        <p14:creationId xmlns:p14="http://schemas.microsoft.com/office/powerpoint/2010/main" val="273702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3" name="Tabla 2">
            <a:extLst>
              <a:ext uri="{FF2B5EF4-FFF2-40B4-BE49-F238E27FC236}">
                <a16:creationId xmlns:a16="http://schemas.microsoft.com/office/drawing/2014/main" id="{D1389F94-A50A-49D8-94DA-70D4A89F2A9F}"/>
              </a:ext>
            </a:extLst>
          </p:cNvPr>
          <p:cNvGraphicFramePr>
            <a:graphicFrameLocks noGrp="1"/>
          </p:cNvGraphicFramePr>
          <p:nvPr>
            <p:extLst>
              <p:ext uri="{D42A27DB-BD31-4B8C-83A1-F6EECF244321}">
                <p14:modId xmlns:p14="http://schemas.microsoft.com/office/powerpoint/2010/main" val="1141451939"/>
              </p:ext>
            </p:extLst>
          </p:nvPr>
        </p:nvGraphicFramePr>
        <p:xfrm>
          <a:off x="1021976" y="295275"/>
          <a:ext cx="11074773" cy="6380074"/>
        </p:xfrm>
        <a:graphic>
          <a:graphicData uri="http://schemas.openxmlformats.org/drawingml/2006/table">
            <a:tbl>
              <a:tblPr firstRow="1" firstCol="1" bandRow="1"/>
              <a:tblGrid>
                <a:gridCol w="1264711">
                  <a:extLst>
                    <a:ext uri="{9D8B030D-6E8A-4147-A177-3AD203B41FA5}">
                      <a16:colId xmlns:a16="http://schemas.microsoft.com/office/drawing/2014/main" val="4171093774"/>
                    </a:ext>
                  </a:extLst>
                </a:gridCol>
                <a:gridCol w="700719">
                  <a:extLst>
                    <a:ext uri="{9D8B030D-6E8A-4147-A177-3AD203B41FA5}">
                      <a16:colId xmlns:a16="http://schemas.microsoft.com/office/drawing/2014/main" val="3297037881"/>
                    </a:ext>
                  </a:extLst>
                </a:gridCol>
                <a:gridCol w="598174">
                  <a:extLst>
                    <a:ext uri="{9D8B030D-6E8A-4147-A177-3AD203B41FA5}">
                      <a16:colId xmlns:a16="http://schemas.microsoft.com/office/drawing/2014/main" val="1143908413"/>
                    </a:ext>
                  </a:extLst>
                </a:gridCol>
                <a:gridCol w="666538">
                  <a:extLst>
                    <a:ext uri="{9D8B030D-6E8A-4147-A177-3AD203B41FA5}">
                      <a16:colId xmlns:a16="http://schemas.microsoft.com/office/drawing/2014/main" val="4108070242"/>
                    </a:ext>
                  </a:extLst>
                </a:gridCol>
                <a:gridCol w="598174">
                  <a:extLst>
                    <a:ext uri="{9D8B030D-6E8A-4147-A177-3AD203B41FA5}">
                      <a16:colId xmlns:a16="http://schemas.microsoft.com/office/drawing/2014/main" val="4285579161"/>
                    </a:ext>
                  </a:extLst>
                </a:gridCol>
                <a:gridCol w="803262">
                  <a:extLst>
                    <a:ext uri="{9D8B030D-6E8A-4147-A177-3AD203B41FA5}">
                      <a16:colId xmlns:a16="http://schemas.microsoft.com/office/drawing/2014/main" val="3301280084"/>
                    </a:ext>
                  </a:extLst>
                </a:gridCol>
                <a:gridCol w="649446">
                  <a:extLst>
                    <a:ext uri="{9D8B030D-6E8A-4147-A177-3AD203B41FA5}">
                      <a16:colId xmlns:a16="http://schemas.microsoft.com/office/drawing/2014/main" val="523184717"/>
                    </a:ext>
                  </a:extLst>
                </a:gridCol>
                <a:gridCol w="1059624">
                  <a:extLst>
                    <a:ext uri="{9D8B030D-6E8A-4147-A177-3AD203B41FA5}">
                      <a16:colId xmlns:a16="http://schemas.microsoft.com/office/drawing/2014/main" val="3826222599"/>
                    </a:ext>
                  </a:extLst>
                </a:gridCol>
                <a:gridCol w="871625">
                  <a:extLst>
                    <a:ext uri="{9D8B030D-6E8A-4147-A177-3AD203B41FA5}">
                      <a16:colId xmlns:a16="http://schemas.microsoft.com/office/drawing/2014/main" val="1735688647"/>
                    </a:ext>
                  </a:extLst>
                </a:gridCol>
                <a:gridCol w="888716">
                  <a:extLst>
                    <a:ext uri="{9D8B030D-6E8A-4147-A177-3AD203B41FA5}">
                      <a16:colId xmlns:a16="http://schemas.microsoft.com/office/drawing/2014/main" val="2430407844"/>
                    </a:ext>
                  </a:extLst>
                </a:gridCol>
                <a:gridCol w="717810">
                  <a:extLst>
                    <a:ext uri="{9D8B030D-6E8A-4147-A177-3AD203B41FA5}">
                      <a16:colId xmlns:a16="http://schemas.microsoft.com/office/drawing/2014/main" val="3176872729"/>
                    </a:ext>
                  </a:extLst>
                </a:gridCol>
                <a:gridCol w="769082">
                  <a:extLst>
                    <a:ext uri="{9D8B030D-6E8A-4147-A177-3AD203B41FA5}">
                      <a16:colId xmlns:a16="http://schemas.microsoft.com/office/drawing/2014/main" val="1520768421"/>
                    </a:ext>
                  </a:extLst>
                </a:gridCol>
                <a:gridCol w="769082">
                  <a:extLst>
                    <a:ext uri="{9D8B030D-6E8A-4147-A177-3AD203B41FA5}">
                      <a16:colId xmlns:a16="http://schemas.microsoft.com/office/drawing/2014/main" val="878207445"/>
                    </a:ext>
                  </a:extLst>
                </a:gridCol>
                <a:gridCol w="717810">
                  <a:extLst>
                    <a:ext uri="{9D8B030D-6E8A-4147-A177-3AD203B41FA5}">
                      <a16:colId xmlns:a16="http://schemas.microsoft.com/office/drawing/2014/main" val="2887258288"/>
                    </a:ext>
                  </a:extLst>
                </a:gridCol>
              </a:tblGrid>
              <a:tr h="882430">
                <a:tc>
                  <a:txBody>
                    <a:bodyPr/>
                    <a:lstStyle/>
                    <a:p>
                      <a:pPr algn="ctr">
                        <a:lnSpc>
                          <a:spcPct val="107000"/>
                        </a:lnSpc>
                        <a:spcAft>
                          <a:spcPts val="800"/>
                        </a:spcAft>
                      </a:pPr>
                      <a:r>
                        <a:rPr lang="es-ES" sz="129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Distintivo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Emoción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18032"/>
                  </a:ext>
                </a:extLst>
              </a:tr>
              <a:tr h="234820">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9900205"/>
                  </a:ext>
                </a:extLst>
              </a:tr>
              <a:tr h="234820">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0,5978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175766693"/>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0,5967</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0,6750</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661373451"/>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0,3058*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0,3548*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0,4569*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514157753"/>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0,2627*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0,2365*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0,3512*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0,2910*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1073741549"/>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0,2448*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0,2821*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0,1185*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0,4540*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2304865037"/>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0,1966*</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0,2864*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0,4853*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0,5849</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297449174"/>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0,2488*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0,2302*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0,3032*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0,2003*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0,3909*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0,2651*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0,4034*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1283807977"/>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0,1301*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0,0538*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0,3465*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0,2048*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0,5065</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0,4718*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0,5244</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0,4773*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3657710294"/>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Emoción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0,2580*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0,3837*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0,3125*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0,3098*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0,4641*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0,2061*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0,2698*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0,4880*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0,2563*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2622923309"/>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0,1369*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0,1590*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0,3098*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0,2794*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0,1283*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0,2359*</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0,4502*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0,3227*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0,5089</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540075628"/>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0,2865*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0,3473*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0,3273*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0,2868*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0,4562*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0,2764*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0,3082*</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0,3520*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0,3024*</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0,5792</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0,4548*</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tc>
                  <a:txBody>
                    <a:bodyPr/>
                    <a:lstStyle/>
                    <a:p>
                      <a:pPr>
                        <a:lnSpc>
                          <a:spcPct val="107000"/>
                        </a:lnSpc>
                      </a:pPr>
                      <a:endParaRPr lang="es-ES" sz="1290">
                        <a:effectLst/>
                        <a:latin typeface="Calibri" panose="020F0502020204030204" pitchFamily="34" charset="0"/>
                        <a:cs typeface="Times New Roman" panose="02020603050405020304" pitchFamily="18" charset="0"/>
                      </a:endParaRPr>
                    </a:p>
                  </a:txBody>
                  <a:tcPr marL="41026" marR="41026" marT="0" marB="0" anchor="ctr">
                    <a:lnL>
                      <a:noFill/>
                    </a:lnL>
                    <a:lnR>
                      <a:noFill/>
                    </a:lnR>
                    <a:lnT>
                      <a:noFill/>
                    </a:lnT>
                    <a:lnB>
                      <a:noFill/>
                    </a:lnB>
                  </a:tcPr>
                </a:tc>
                <a:extLst>
                  <a:ext uri="{0D108BD9-81ED-4DB2-BD59-A6C34878D82A}">
                    <a16:rowId xmlns:a16="http://schemas.microsoft.com/office/drawing/2014/main" val="2467583269"/>
                  </a:ext>
                </a:extLst>
              </a:tr>
              <a:tr h="435744">
                <a:tc>
                  <a:txBody>
                    <a:bodyPr/>
                    <a:lstStyle/>
                    <a:p>
                      <a:pPr algn="ctr">
                        <a:lnSpc>
                          <a:spcPct val="107000"/>
                        </a:lnSpc>
                        <a:spcAft>
                          <a:spcPts val="800"/>
                        </a:spcAft>
                      </a:pPr>
                      <a:r>
                        <a:rPr lang="es-ES" sz="129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flamenco</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0,4087*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0,4725*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0,4375*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0,3081*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0,4057*</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0,2441*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0,2893*</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0,3290*</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0,2285*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0,6908</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0,4525*</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0,8551</a:t>
                      </a:r>
                      <a:r>
                        <a:rPr lang="es-ES" sz="129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9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9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592773"/>
                  </a:ext>
                </a:extLst>
              </a:tr>
              <a:tr h="234820">
                <a:tc gridSpan="14">
                  <a:txBody>
                    <a:bodyPr/>
                    <a:lstStyle/>
                    <a:p>
                      <a:pPr>
                        <a:lnSpc>
                          <a:spcPct val="107000"/>
                        </a:lnSpc>
                        <a:spcAft>
                          <a:spcPts val="800"/>
                        </a:spcAft>
                      </a:pPr>
                      <a:r>
                        <a:rPr lang="es-ES" sz="129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 de nivel de significancia  Fuentes propias</a:t>
                      </a:r>
                      <a:endParaRPr lang="es-ES" sz="1290" dirty="0">
                        <a:effectLst/>
                        <a:latin typeface="Calibri" panose="020F0502020204030204" pitchFamily="34" charset="0"/>
                        <a:ea typeface="Calibri" panose="020F0502020204030204" pitchFamily="34" charset="0"/>
                        <a:cs typeface="Times New Roman" panose="02020603050405020304" pitchFamily="18" charset="0"/>
                      </a:endParaRPr>
                    </a:p>
                  </a:txBody>
                  <a:tcPr marL="41026" marR="41026"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66113062"/>
                  </a:ext>
                </a:extLst>
              </a:tr>
            </a:tbl>
          </a:graphicData>
        </a:graphic>
      </p:graphicFrame>
    </p:spTree>
    <p:extLst>
      <p:ext uri="{BB962C8B-B14F-4D97-AF65-F5344CB8AC3E}">
        <p14:creationId xmlns:p14="http://schemas.microsoft.com/office/powerpoint/2010/main" val="317785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3" name="Tabla 2">
            <a:extLst>
              <a:ext uri="{FF2B5EF4-FFF2-40B4-BE49-F238E27FC236}">
                <a16:creationId xmlns:a16="http://schemas.microsoft.com/office/drawing/2014/main" id="{F4101D09-BC15-43E5-90F0-074D5E43CCA7}"/>
              </a:ext>
            </a:extLst>
          </p:cNvPr>
          <p:cNvGraphicFramePr>
            <a:graphicFrameLocks noGrp="1"/>
          </p:cNvGraphicFramePr>
          <p:nvPr>
            <p:extLst>
              <p:ext uri="{D42A27DB-BD31-4B8C-83A1-F6EECF244321}">
                <p14:modId xmlns:p14="http://schemas.microsoft.com/office/powerpoint/2010/main" val="2631300377"/>
              </p:ext>
            </p:extLst>
          </p:nvPr>
        </p:nvGraphicFramePr>
        <p:xfrm>
          <a:off x="1162051" y="370247"/>
          <a:ext cx="10832071" cy="6173421"/>
        </p:xfrm>
        <a:graphic>
          <a:graphicData uri="http://schemas.openxmlformats.org/drawingml/2006/table">
            <a:tbl>
              <a:tblPr firstRow="1" firstCol="1" bandRow="1"/>
              <a:tblGrid>
                <a:gridCol w="1123327">
                  <a:extLst>
                    <a:ext uri="{9D8B030D-6E8A-4147-A177-3AD203B41FA5}">
                      <a16:colId xmlns:a16="http://schemas.microsoft.com/office/drawing/2014/main" val="570876482"/>
                    </a:ext>
                  </a:extLst>
                </a:gridCol>
                <a:gridCol w="1043088">
                  <a:extLst>
                    <a:ext uri="{9D8B030D-6E8A-4147-A177-3AD203B41FA5}">
                      <a16:colId xmlns:a16="http://schemas.microsoft.com/office/drawing/2014/main" val="3889077471"/>
                    </a:ext>
                  </a:extLst>
                </a:gridCol>
                <a:gridCol w="1343978">
                  <a:extLst>
                    <a:ext uri="{9D8B030D-6E8A-4147-A177-3AD203B41FA5}">
                      <a16:colId xmlns:a16="http://schemas.microsoft.com/office/drawing/2014/main" val="4103658988"/>
                    </a:ext>
                  </a:extLst>
                </a:gridCol>
                <a:gridCol w="1203564">
                  <a:extLst>
                    <a:ext uri="{9D8B030D-6E8A-4147-A177-3AD203B41FA5}">
                      <a16:colId xmlns:a16="http://schemas.microsoft.com/office/drawing/2014/main" val="1025314117"/>
                    </a:ext>
                  </a:extLst>
                </a:gridCol>
                <a:gridCol w="2607721">
                  <a:extLst>
                    <a:ext uri="{9D8B030D-6E8A-4147-A177-3AD203B41FA5}">
                      <a16:colId xmlns:a16="http://schemas.microsoft.com/office/drawing/2014/main" val="2449064245"/>
                    </a:ext>
                  </a:extLst>
                </a:gridCol>
                <a:gridCol w="1123327">
                  <a:extLst>
                    <a:ext uri="{9D8B030D-6E8A-4147-A177-3AD203B41FA5}">
                      <a16:colId xmlns:a16="http://schemas.microsoft.com/office/drawing/2014/main" val="1969242714"/>
                    </a:ext>
                  </a:extLst>
                </a:gridCol>
                <a:gridCol w="1043088">
                  <a:extLst>
                    <a:ext uri="{9D8B030D-6E8A-4147-A177-3AD203B41FA5}">
                      <a16:colId xmlns:a16="http://schemas.microsoft.com/office/drawing/2014/main" val="3191280394"/>
                    </a:ext>
                  </a:extLst>
                </a:gridCol>
                <a:gridCol w="1343978">
                  <a:extLst>
                    <a:ext uri="{9D8B030D-6E8A-4147-A177-3AD203B41FA5}">
                      <a16:colId xmlns:a16="http://schemas.microsoft.com/office/drawing/2014/main" val="3430039728"/>
                    </a:ext>
                  </a:extLst>
                </a:gridCol>
              </a:tblGrid>
              <a:tr h="248311">
                <a:tc gridSpan="3">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3">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42596233"/>
                  </a:ext>
                </a:extLst>
              </a:tr>
              <a:tr h="595727">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Elementos de la Composición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Elementos de la Composición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547515"/>
                  </a:ext>
                </a:extLst>
              </a:tr>
              <a:tr h="247010">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0,8147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0,2565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Producir emoción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20673889"/>
                  </a:ext>
                </a:extLst>
              </a:tr>
              <a:tr h="247010">
                <a:tc>
                  <a:txBody>
                    <a:bodyPr/>
                    <a:lstStyle/>
                    <a:p>
                      <a:pPr algn="ctr">
                        <a:lnSpc>
                          <a:spcPct val="107000"/>
                        </a:lnSpc>
                        <a:spcAft>
                          <a:spcPts val="800"/>
                        </a:spcAft>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0,7079</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0,2061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0,1702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2116189584"/>
                  </a:ext>
                </a:extLst>
              </a:tr>
              <a:tr h="247010">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0,8632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0,2304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el flamenco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141680810"/>
                  </a:ext>
                </a:extLst>
              </a:tr>
              <a:tr h="247010">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0,8792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el flamenco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0,3756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1082351300"/>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0,6393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0,2396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Distintivo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197956674"/>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0,7018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0,1965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0,0192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0,1934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1639846335"/>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0,3884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0,1291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0,7858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3470228402"/>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 del discurso artístico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4117552164"/>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0,8152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 del discurso artístico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2381194127"/>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0,0971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extLst>
                  <a:ext uri="{0D108BD9-81ED-4DB2-BD59-A6C34878D82A}">
                    <a16:rowId xmlns:a16="http://schemas.microsoft.com/office/drawing/2014/main" val="117163235"/>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0,2963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0,2106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0,7748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0,2463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0,0302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extLst>
                  <a:ext uri="{0D108BD9-81ED-4DB2-BD59-A6C34878D82A}">
                    <a16:rowId xmlns:a16="http://schemas.microsoft.com/office/drawing/2014/main" val="2757852236"/>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0,2985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0,2827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extLst>
                  <a:ext uri="{0D108BD9-81ED-4DB2-BD59-A6C34878D82A}">
                    <a16:rowId xmlns:a16="http://schemas.microsoft.com/office/drawing/2014/main" val="802917011"/>
                  </a:ext>
                </a:extLst>
              </a:tr>
              <a:tr h="389183">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 </a:t>
                      </a: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189948035"/>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6,76612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1,31861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1,13158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Eigenvalue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5,23831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1,68661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1,46155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3259689219"/>
                  </a:ext>
                </a:extLst>
              </a:tr>
              <a:tr h="247010">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de Varianza Explicada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extLst>
                  <a:ext uri="{0D108BD9-81ED-4DB2-BD59-A6C34878D82A}">
                    <a16:rowId xmlns:a16="http://schemas.microsoft.com/office/drawing/2014/main" val="3471308559"/>
                  </a:ext>
                </a:extLst>
              </a:tr>
              <a:tr h="247010">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70,89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Varianza Explicada Total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70272178"/>
                  </a:ext>
                </a:extLst>
              </a:tr>
              <a:tr h="247010">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χ²=5140,724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tc rowSpan="3"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 de esfericidad de Bartlett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rowSpan="3" hMerge="1">
                  <a:txBody>
                    <a:bodyPr/>
                    <a:lstStyle/>
                    <a:p>
                      <a:endParaRPr lang="es-ES"/>
                    </a:p>
                  </a:txBody>
                  <a:tcPr/>
                </a:tc>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χ²=696,747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ctr">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07976612"/>
                  </a:ext>
                </a:extLst>
              </a:tr>
              <a:tr h="247010">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 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 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357017"/>
                  </a:ext>
                </a:extLst>
              </a:tr>
              <a:tr h="247010">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0,000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tc gridSpan="2" vMerge="1">
                  <a:txBody>
                    <a:bodyPr/>
                    <a:lstStyle/>
                    <a:p>
                      <a:endParaRPr lang="es-ES"/>
                    </a:p>
                  </a:txBody>
                  <a:tcPr/>
                </a:tc>
                <a:tc hMerge="1" vMerge="1">
                  <a:txBody>
                    <a:bodyPr/>
                    <a:lstStyle/>
                    <a:p>
                      <a:endParaRPr lang="es-ES"/>
                    </a:p>
                  </a:txBody>
                  <a:tcPr/>
                </a:tc>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0,000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160825348"/>
                  </a:ext>
                </a:extLst>
              </a:tr>
              <a:tr h="247010">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12812564"/>
                  </a:ext>
                </a:extLst>
              </a:tr>
              <a:tr h="247010">
                <a:tc gridSpan="8">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Fuentes Propias</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0329" marR="4032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78088358"/>
                  </a:ext>
                </a:extLst>
              </a:tr>
            </a:tbl>
          </a:graphicData>
        </a:graphic>
      </p:graphicFrame>
    </p:spTree>
    <p:extLst>
      <p:ext uri="{BB962C8B-B14F-4D97-AF65-F5344CB8AC3E}">
        <p14:creationId xmlns:p14="http://schemas.microsoft.com/office/powerpoint/2010/main" val="420454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3" name="Tabla 2">
            <a:extLst>
              <a:ext uri="{FF2B5EF4-FFF2-40B4-BE49-F238E27FC236}">
                <a16:creationId xmlns:a16="http://schemas.microsoft.com/office/drawing/2014/main" id="{A448F5E2-9C4B-49FC-BD50-1BFA10BFE5F0}"/>
              </a:ext>
            </a:extLst>
          </p:cNvPr>
          <p:cNvGraphicFramePr>
            <a:graphicFrameLocks noGrp="1"/>
          </p:cNvGraphicFramePr>
          <p:nvPr>
            <p:extLst>
              <p:ext uri="{D42A27DB-BD31-4B8C-83A1-F6EECF244321}">
                <p14:modId xmlns:p14="http://schemas.microsoft.com/office/powerpoint/2010/main" val="1336425751"/>
              </p:ext>
            </p:extLst>
          </p:nvPr>
        </p:nvGraphicFramePr>
        <p:xfrm>
          <a:off x="1021976" y="514350"/>
          <a:ext cx="11084300" cy="6303233"/>
        </p:xfrm>
        <a:graphic>
          <a:graphicData uri="http://schemas.openxmlformats.org/drawingml/2006/table">
            <a:tbl>
              <a:tblPr firstRow="1" firstCol="1" bandRow="1"/>
              <a:tblGrid>
                <a:gridCol w="1445155">
                  <a:extLst>
                    <a:ext uri="{9D8B030D-6E8A-4147-A177-3AD203B41FA5}">
                      <a16:colId xmlns:a16="http://schemas.microsoft.com/office/drawing/2014/main" val="921688916"/>
                    </a:ext>
                  </a:extLst>
                </a:gridCol>
                <a:gridCol w="1650245">
                  <a:extLst>
                    <a:ext uri="{9D8B030D-6E8A-4147-A177-3AD203B41FA5}">
                      <a16:colId xmlns:a16="http://schemas.microsoft.com/office/drawing/2014/main" val="27711064"/>
                    </a:ext>
                  </a:extLst>
                </a:gridCol>
                <a:gridCol w="1445155">
                  <a:extLst>
                    <a:ext uri="{9D8B030D-6E8A-4147-A177-3AD203B41FA5}">
                      <a16:colId xmlns:a16="http://schemas.microsoft.com/office/drawing/2014/main" val="515942493"/>
                    </a:ext>
                  </a:extLst>
                </a:gridCol>
                <a:gridCol w="1411770">
                  <a:extLst>
                    <a:ext uri="{9D8B030D-6E8A-4147-A177-3AD203B41FA5}">
                      <a16:colId xmlns:a16="http://schemas.microsoft.com/office/drawing/2014/main" val="2768429621"/>
                    </a:ext>
                  </a:extLst>
                </a:gridCol>
                <a:gridCol w="1411770">
                  <a:extLst>
                    <a:ext uri="{9D8B030D-6E8A-4147-A177-3AD203B41FA5}">
                      <a16:colId xmlns:a16="http://schemas.microsoft.com/office/drawing/2014/main" val="552855076"/>
                    </a:ext>
                  </a:extLst>
                </a:gridCol>
                <a:gridCol w="1184743">
                  <a:extLst>
                    <a:ext uri="{9D8B030D-6E8A-4147-A177-3AD203B41FA5}">
                      <a16:colId xmlns:a16="http://schemas.microsoft.com/office/drawing/2014/main" val="1552944087"/>
                    </a:ext>
                  </a:extLst>
                </a:gridCol>
                <a:gridCol w="1351675">
                  <a:extLst>
                    <a:ext uri="{9D8B030D-6E8A-4147-A177-3AD203B41FA5}">
                      <a16:colId xmlns:a16="http://schemas.microsoft.com/office/drawing/2014/main" val="1061156278"/>
                    </a:ext>
                  </a:extLst>
                </a:gridCol>
                <a:gridCol w="1183787">
                  <a:extLst>
                    <a:ext uri="{9D8B030D-6E8A-4147-A177-3AD203B41FA5}">
                      <a16:colId xmlns:a16="http://schemas.microsoft.com/office/drawing/2014/main" val="1960846223"/>
                    </a:ext>
                  </a:extLst>
                </a:gridCol>
              </a:tblGrid>
              <a:tr h="226777">
                <a:tc gridSpan="3">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3">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25399340"/>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2941635415"/>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0,4477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s-ES" sz="15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0,3977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3355533411"/>
                  </a:ext>
                </a:extLst>
              </a:tr>
              <a:tr h="378644">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 Lineal</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Logit ordenado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 Robusta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 Lineal</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Logit ordenado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 Robusta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ctr">
                    <a:lnL>
                      <a:noFill/>
                    </a:lnL>
                    <a:lnR>
                      <a:noFill/>
                    </a:lnR>
                    <a:lnT>
                      <a:noFill/>
                    </a:lnT>
                    <a:lnB>
                      <a:noFill/>
                    </a:lnB>
                  </a:tcPr>
                </a:tc>
                <a:extLst>
                  <a:ext uri="{0D108BD9-81ED-4DB2-BD59-A6C34878D82A}">
                    <a16:rowId xmlns:a16="http://schemas.microsoft.com/office/drawing/2014/main" val="2029644846"/>
                  </a:ext>
                </a:extLst>
              </a:tr>
              <a:tr h="737028">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 dependiente: Valor de la obra flamenca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444714"/>
                  </a:ext>
                </a:extLst>
              </a:tr>
              <a:tr h="226777">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0248249"/>
                  </a:ext>
                </a:extLst>
              </a:tr>
              <a:tr h="378644">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0,3396411***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0,4939533***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0,3608422***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0,2778844***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0,5409601***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0,2703789***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358468169"/>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(0,0444903)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(0,0792684)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(0,0409782)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(0,0993359)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0,1736584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(0,0951134)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556936600"/>
                  </a:ext>
                </a:extLst>
              </a:tr>
              <a:tr h="378644">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0,828037***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1,465827***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0,8679119***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0,7340068***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1,5647***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0,8237146***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2398559213"/>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(0,0451035)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(0,0977795)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(0,041543)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(0,0985932)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0,23431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(0,0944023)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195455177"/>
                  </a:ext>
                </a:extLst>
              </a:tr>
              <a:tr h="226777">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0,3386129***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0,6122309***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0,3490082***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Elementos de la Composición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0,1983685**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0,4107753**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0,2025744**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1389731564"/>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0,0464422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(0,0814511)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(0,042776)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(0,0991217)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0,1830843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(0,0949083)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20784541"/>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-0,0278981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-0,0693057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-0,0438568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0,0768725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0,2180318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0,1041949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1658239516"/>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(0,0361073)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(0,0623217)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(0,33257)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(0,1033007)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(0,1830106)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(0,0989097)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638138745"/>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-0,1349488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-0,2539644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-0,113777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Referencia: ser mujer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0,0420091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0,670803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0,0287756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4071929112"/>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(0,0921024)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(0,1574576)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(0,0848318)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(0,2311185)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(0,4390784)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(0,2212943)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277426330"/>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-0,0335647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-0,084864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-0,0219642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académico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0,1626367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0,33654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0,2148113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2647819642"/>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(0,0413425)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(0,0725101)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(0,380789)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(0,1936989)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(0,3862578)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(0,1854653)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4097439804"/>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-0,0381205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-0,0305647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0,0039566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gridSpan="2">
                  <a:txBody>
                    <a:bodyPr/>
                    <a:lstStyle/>
                    <a:p>
                      <a:pPr algn="ctr">
                        <a:lnSpc>
                          <a:spcPct val="107000"/>
                        </a:lnSpc>
                        <a:spcAft>
                          <a:spcPts val="800"/>
                        </a:spcAft>
                      </a:pPr>
                      <a:r>
                        <a:rPr lang="es-ES" sz="1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Conocimiento sobre flamenco</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extLst>
                  <a:ext uri="{0D108BD9-81ED-4DB2-BD59-A6C34878D82A}">
                    <a16:rowId xmlns:a16="http://schemas.microsoft.com/office/drawing/2014/main" val="2907829592"/>
                  </a:ext>
                </a:extLst>
              </a:tr>
              <a:tr h="22677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(0,0334058)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(0,0567274)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(0,0307687)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219305"/>
                  </a:ext>
                </a:extLst>
              </a:tr>
              <a:tr h="226777">
                <a:tc gridSpan="8">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Fuentes Propias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39413483"/>
                  </a:ext>
                </a:extLst>
              </a:tr>
              <a:tr h="226777">
                <a:tc gridSpan="8">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Errores estándar entre paréntesis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52805628"/>
                  </a:ext>
                </a:extLst>
              </a:tr>
              <a:tr h="226777">
                <a:tc gridSpan="8">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p&lt;0,01; ** p&lt;0,05; * p&lt;0,1</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7247" marR="37247"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22773859"/>
                  </a:ext>
                </a:extLst>
              </a:tr>
            </a:tbl>
          </a:graphicData>
        </a:graphic>
      </p:graphicFrame>
    </p:spTree>
    <p:extLst>
      <p:ext uri="{BB962C8B-B14F-4D97-AF65-F5344CB8AC3E}">
        <p14:creationId xmlns:p14="http://schemas.microsoft.com/office/powerpoint/2010/main" val="284795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pic>
        <p:nvPicPr>
          <p:cNvPr id="9" name="Imagen 8">
            <a:extLst>
              <a:ext uri="{FF2B5EF4-FFF2-40B4-BE49-F238E27FC236}">
                <a16:creationId xmlns:a16="http://schemas.microsoft.com/office/drawing/2014/main" id="{B2E9162A-55FD-487E-90CE-E5017341B6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976" y="430306"/>
            <a:ext cx="5400040" cy="7446869"/>
          </a:xfrm>
          <a:prstGeom prst="rect">
            <a:avLst/>
          </a:prstGeom>
          <a:noFill/>
          <a:ln>
            <a:noFill/>
          </a:ln>
        </p:spPr>
      </p:pic>
      <p:pic>
        <p:nvPicPr>
          <p:cNvPr id="10" name="Imagen 9">
            <a:extLst>
              <a:ext uri="{FF2B5EF4-FFF2-40B4-BE49-F238E27FC236}">
                <a16:creationId xmlns:a16="http://schemas.microsoft.com/office/drawing/2014/main" id="{D3FC8D25-ED79-469F-9A9A-2B6B8CEEDDA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016" y="334850"/>
            <a:ext cx="5400040" cy="7637780"/>
          </a:xfrm>
          <a:prstGeom prst="rect">
            <a:avLst/>
          </a:prstGeom>
          <a:noFill/>
          <a:ln>
            <a:noFill/>
          </a:ln>
        </p:spPr>
      </p:pic>
      <p:sp>
        <p:nvSpPr>
          <p:cNvPr id="5" name="CuadroTexto 4">
            <a:extLst>
              <a:ext uri="{FF2B5EF4-FFF2-40B4-BE49-F238E27FC236}">
                <a16:creationId xmlns:a16="http://schemas.microsoft.com/office/drawing/2014/main" id="{E27574A6-82E8-406C-8B0D-6330E723B3DB}"/>
              </a:ext>
            </a:extLst>
          </p:cNvPr>
          <p:cNvSpPr txBox="1"/>
          <p:nvPr/>
        </p:nvSpPr>
        <p:spPr>
          <a:xfrm>
            <a:off x="4974662" y="6523150"/>
            <a:ext cx="2743201" cy="369332"/>
          </a:xfrm>
          <a:prstGeom prst="rect">
            <a:avLst/>
          </a:prstGeom>
          <a:noFill/>
        </p:spPr>
        <p:txBody>
          <a:bodyPr wrap="square" rtlCol="0">
            <a:spAutoFit/>
          </a:bodyPr>
          <a:lstStyle/>
          <a:p>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a:t>
            </a:r>
            <a:endParaRPr lang="es-ES" dirty="0"/>
          </a:p>
        </p:txBody>
      </p:sp>
    </p:spTree>
    <p:extLst>
      <p:ext uri="{BB962C8B-B14F-4D97-AF65-F5344CB8AC3E}">
        <p14:creationId xmlns:p14="http://schemas.microsoft.com/office/powerpoint/2010/main" val="190998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8" name="Tabla 7">
            <a:extLst>
              <a:ext uri="{FF2B5EF4-FFF2-40B4-BE49-F238E27FC236}">
                <a16:creationId xmlns:a16="http://schemas.microsoft.com/office/drawing/2014/main" id="{CD61DA74-5F28-49FA-ABCA-7CCC4E2B0B35}"/>
              </a:ext>
            </a:extLst>
          </p:cNvPr>
          <p:cNvGraphicFramePr>
            <a:graphicFrameLocks noGrp="1"/>
          </p:cNvGraphicFramePr>
          <p:nvPr>
            <p:extLst>
              <p:ext uri="{D42A27DB-BD31-4B8C-83A1-F6EECF244321}">
                <p14:modId xmlns:p14="http://schemas.microsoft.com/office/powerpoint/2010/main" val="1931545542"/>
              </p:ext>
            </p:extLst>
          </p:nvPr>
        </p:nvGraphicFramePr>
        <p:xfrm>
          <a:off x="1524000" y="210577"/>
          <a:ext cx="10470124" cy="6457833"/>
        </p:xfrm>
        <a:graphic>
          <a:graphicData uri="http://schemas.openxmlformats.org/drawingml/2006/table">
            <a:tbl>
              <a:tblPr firstRow="1" firstCol="1" bandRow="1"/>
              <a:tblGrid>
                <a:gridCol w="1073493">
                  <a:extLst>
                    <a:ext uri="{9D8B030D-6E8A-4147-A177-3AD203B41FA5}">
                      <a16:colId xmlns:a16="http://schemas.microsoft.com/office/drawing/2014/main" val="3691159664"/>
                    </a:ext>
                  </a:extLst>
                </a:gridCol>
                <a:gridCol w="837202">
                  <a:extLst>
                    <a:ext uri="{9D8B030D-6E8A-4147-A177-3AD203B41FA5}">
                      <a16:colId xmlns:a16="http://schemas.microsoft.com/office/drawing/2014/main" val="1152255357"/>
                    </a:ext>
                  </a:extLst>
                </a:gridCol>
                <a:gridCol w="693595">
                  <a:extLst>
                    <a:ext uri="{9D8B030D-6E8A-4147-A177-3AD203B41FA5}">
                      <a16:colId xmlns:a16="http://schemas.microsoft.com/office/drawing/2014/main" val="2567084135"/>
                    </a:ext>
                  </a:extLst>
                </a:gridCol>
                <a:gridCol w="837202">
                  <a:extLst>
                    <a:ext uri="{9D8B030D-6E8A-4147-A177-3AD203B41FA5}">
                      <a16:colId xmlns:a16="http://schemas.microsoft.com/office/drawing/2014/main" val="787220971"/>
                    </a:ext>
                  </a:extLst>
                </a:gridCol>
                <a:gridCol w="693595">
                  <a:extLst>
                    <a:ext uri="{9D8B030D-6E8A-4147-A177-3AD203B41FA5}">
                      <a16:colId xmlns:a16="http://schemas.microsoft.com/office/drawing/2014/main" val="296732194"/>
                    </a:ext>
                  </a:extLst>
                </a:gridCol>
                <a:gridCol w="2322167">
                  <a:extLst>
                    <a:ext uri="{9D8B030D-6E8A-4147-A177-3AD203B41FA5}">
                      <a16:colId xmlns:a16="http://schemas.microsoft.com/office/drawing/2014/main" val="2711726555"/>
                    </a:ext>
                  </a:extLst>
                </a:gridCol>
                <a:gridCol w="1115253">
                  <a:extLst>
                    <a:ext uri="{9D8B030D-6E8A-4147-A177-3AD203B41FA5}">
                      <a16:colId xmlns:a16="http://schemas.microsoft.com/office/drawing/2014/main" val="2061252174"/>
                    </a:ext>
                  </a:extLst>
                </a:gridCol>
                <a:gridCol w="778130">
                  <a:extLst>
                    <a:ext uri="{9D8B030D-6E8A-4147-A177-3AD203B41FA5}">
                      <a16:colId xmlns:a16="http://schemas.microsoft.com/office/drawing/2014/main" val="3111140074"/>
                    </a:ext>
                  </a:extLst>
                </a:gridCol>
                <a:gridCol w="644708">
                  <a:extLst>
                    <a:ext uri="{9D8B030D-6E8A-4147-A177-3AD203B41FA5}">
                      <a16:colId xmlns:a16="http://schemas.microsoft.com/office/drawing/2014/main" val="3289192334"/>
                    </a:ext>
                  </a:extLst>
                </a:gridCol>
                <a:gridCol w="778130">
                  <a:extLst>
                    <a:ext uri="{9D8B030D-6E8A-4147-A177-3AD203B41FA5}">
                      <a16:colId xmlns:a16="http://schemas.microsoft.com/office/drawing/2014/main" val="3756319357"/>
                    </a:ext>
                  </a:extLst>
                </a:gridCol>
                <a:gridCol w="696649">
                  <a:extLst>
                    <a:ext uri="{9D8B030D-6E8A-4147-A177-3AD203B41FA5}">
                      <a16:colId xmlns:a16="http://schemas.microsoft.com/office/drawing/2014/main" val="1814202323"/>
                    </a:ext>
                  </a:extLst>
                </a:gridCol>
              </a:tblGrid>
              <a:tr h="252611">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99538139"/>
                  </a:ext>
                </a:extLst>
              </a:tr>
              <a:tr h="252611">
                <a:tc>
                  <a:txBody>
                    <a:bodyPr/>
                    <a:lstStyle/>
                    <a:p>
                      <a:pPr algn="ctr">
                        <a:lnSpc>
                          <a:spcPct val="107000"/>
                        </a:lnSpc>
                        <a:spcAft>
                          <a:spcPts val="800"/>
                        </a:spcAft>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s-ES" sz="15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R.</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es-ES" sz="15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R.</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144127"/>
                  </a:ext>
                </a:extLst>
              </a:tr>
              <a:tr h="252611">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0,8982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0,867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0951978"/>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0,8147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0,6638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Producir emoción (2.2.9)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87330592"/>
                  </a:ext>
                </a:extLst>
              </a:tr>
              <a:tr h="421778">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0,7079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Generar Reflexión (2.2.10)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4180566926"/>
                  </a:ext>
                </a:extLst>
              </a:tr>
              <a:tr h="421778">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0,8632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Sentir el flamenco (2.2.11)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0,6292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1076347154"/>
                  </a:ext>
                </a:extLst>
              </a:tr>
              <a:tr h="43358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0,8792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Hacer sentir el flamenco (2.2.12)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3472538934"/>
                  </a:ext>
                </a:extLst>
              </a:tr>
              <a:tr h="252611">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1832942492"/>
                  </a:ext>
                </a:extLst>
              </a:tr>
              <a:tr h="421778">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0,6393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0,4086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 Distintivo (2.2.1)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1447936607"/>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0,7018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 (2.2.2)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1562211774"/>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Improvisación (2.2.3)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0,7858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0,6175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3488054758"/>
                  </a:ext>
                </a:extLst>
              </a:tr>
              <a:tr h="43358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Coherencia del discurso artístico (2.2.5)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0,4866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0,2368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2609045189"/>
                  </a:ext>
                </a:extLst>
              </a:tr>
              <a:tr h="43358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0,8152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0,6645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Innovación del discurso artístico (2.2.6)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0,6417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2108274944"/>
                  </a:ext>
                </a:extLst>
              </a:tr>
              <a:tr h="421778">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0,8274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0,576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Elementos de la Composición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604337502"/>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0,7053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0,4975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Armonía </a:t>
                      </a: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0,6482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773822397"/>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0,7748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0,6002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Ritmo </a:t>
                      </a: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0,6955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3626692826"/>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Melodía </a:t>
                      </a: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extLst>
                  <a:ext uri="{0D108BD9-81ED-4DB2-BD59-A6C34878D82A}">
                    <a16:rowId xmlns:a16="http://schemas.microsoft.com/office/drawing/2014/main" val="789765699"/>
                  </a:ext>
                </a:extLst>
              </a:tr>
              <a:tr h="252611">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Letra </a:t>
                      </a: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0,4829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0,2332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21139"/>
                  </a:ext>
                </a:extLst>
              </a:tr>
              <a:tr h="252611">
                <a:tc gridSpan="11">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L=Loadings; α=Coeficientes del alpha de Cronbach; C. R.= Fiabilidad Compuesta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396276137"/>
                  </a:ext>
                </a:extLst>
              </a:tr>
              <a:tr h="252611">
                <a:tc gridSpan="11">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 a partir de los datos de la encuesta</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1076" marR="41076"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023581649"/>
                  </a:ext>
                </a:extLst>
              </a:tr>
            </a:tbl>
          </a:graphicData>
        </a:graphic>
      </p:graphicFrame>
    </p:spTree>
    <p:extLst>
      <p:ext uri="{BB962C8B-B14F-4D97-AF65-F5344CB8AC3E}">
        <p14:creationId xmlns:p14="http://schemas.microsoft.com/office/powerpoint/2010/main" val="292899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3" name="Tabla 2">
            <a:extLst>
              <a:ext uri="{FF2B5EF4-FFF2-40B4-BE49-F238E27FC236}">
                <a16:creationId xmlns:a16="http://schemas.microsoft.com/office/drawing/2014/main" id="{0FFB9396-A3E1-4BFC-8100-EF42C53DAAAC}"/>
              </a:ext>
            </a:extLst>
          </p:cNvPr>
          <p:cNvGraphicFramePr>
            <a:graphicFrameLocks noGrp="1"/>
          </p:cNvGraphicFramePr>
          <p:nvPr>
            <p:extLst>
              <p:ext uri="{D42A27DB-BD31-4B8C-83A1-F6EECF244321}">
                <p14:modId xmlns:p14="http://schemas.microsoft.com/office/powerpoint/2010/main" val="2849331062"/>
              </p:ext>
            </p:extLst>
          </p:nvPr>
        </p:nvGraphicFramePr>
        <p:xfrm>
          <a:off x="3743325" y="1314450"/>
          <a:ext cx="4972052" cy="3671666"/>
        </p:xfrm>
        <a:graphic>
          <a:graphicData uri="http://schemas.openxmlformats.org/drawingml/2006/table">
            <a:tbl>
              <a:tblPr firstRow="1" firstCol="1" bandRow="1"/>
              <a:tblGrid>
                <a:gridCol w="1243013">
                  <a:extLst>
                    <a:ext uri="{9D8B030D-6E8A-4147-A177-3AD203B41FA5}">
                      <a16:colId xmlns:a16="http://schemas.microsoft.com/office/drawing/2014/main" val="3584327206"/>
                    </a:ext>
                  </a:extLst>
                </a:gridCol>
                <a:gridCol w="1243013">
                  <a:extLst>
                    <a:ext uri="{9D8B030D-6E8A-4147-A177-3AD203B41FA5}">
                      <a16:colId xmlns:a16="http://schemas.microsoft.com/office/drawing/2014/main" val="2188682349"/>
                    </a:ext>
                  </a:extLst>
                </a:gridCol>
                <a:gridCol w="1243013">
                  <a:extLst>
                    <a:ext uri="{9D8B030D-6E8A-4147-A177-3AD203B41FA5}">
                      <a16:colId xmlns:a16="http://schemas.microsoft.com/office/drawing/2014/main" val="1043706038"/>
                    </a:ext>
                  </a:extLst>
                </a:gridCol>
                <a:gridCol w="1243013">
                  <a:extLst>
                    <a:ext uri="{9D8B030D-6E8A-4147-A177-3AD203B41FA5}">
                      <a16:colId xmlns:a16="http://schemas.microsoft.com/office/drawing/2014/main" val="3733680468"/>
                    </a:ext>
                  </a:extLst>
                </a:gridCol>
              </a:tblGrid>
              <a:tr h="592927">
                <a:tc>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781966"/>
                  </a:ext>
                </a:extLst>
              </a:tr>
              <a:tr h="355116">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66,258</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χ²</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785125"/>
                  </a:ext>
                </a:extLst>
              </a:tr>
              <a:tr h="355116">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2,761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χ² normada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88597353"/>
                  </a:ext>
                </a:extLst>
              </a:tr>
              <a:tr h="355116">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algn="ctr">
                        <a:lnSpc>
                          <a:spcPct val="107000"/>
                        </a:lnSpc>
                        <a:spcAft>
                          <a:spcPts val="800"/>
                        </a:spcAft>
                      </a:pPr>
                      <a:r>
                        <a:rPr lang="es-ES" sz="1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GFI</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993200315"/>
                  </a:ext>
                </a:extLst>
              </a:tr>
              <a:tr h="355116">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AGFI</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42512668"/>
                  </a:ext>
                </a:extLst>
              </a:tr>
              <a:tr h="355116">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0,916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CFI</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70766365"/>
                  </a:ext>
                </a:extLst>
              </a:tr>
              <a:tr h="355116">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TLI</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146550220"/>
                  </a:ext>
                </a:extLst>
              </a:tr>
              <a:tr h="355116">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RMSEA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658589"/>
                  </a:ext>
                </a:extLst>
              </a:tr>
              <a:tr h="592927">
                <a:tc gridSpan="4">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 a partir de los datos de la encuesta</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356846151"/>
                  </a:ext>
                </a:extLst>
              </a:tr>
            </a:tbl>
          </a:graphicData>
        </a:graphic>
      </p:graphicFrame>
    </p:spTree>
    <p:extLst>
      <p:ext uri="{BB962C8B-B14F-4D97-AF65-F5344CB8AC3E}">
        <p14:creationId xmlns:p14="http://schemas.microsoft.com/office/powerpoint/2010/main" val="197884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477837"/>
          </a:xfrm>
        </p:spPr>
        <p:txBody>
          <a:bodyPr>
            <a:noAutofit/>
          </a:bodyPr>
          <a:lstStyle/>
          <a:p>
            <a:r>
              <a:rPr lang="es-ES" sz="5000" b="1" dirty="0" err="1">
                <a:effectLst/>
                <a:latin typeface="Times New Roman" panose="02020603050405020304" pitchFamily="18" charset="0"/>
                <a:ea typeface="Times New Roman" panose="02020603050405020304" pitchFamily="18" charset="0"/>
                <a:cs typeface="Times New Roman" panose="02020603050405020304" pitchFamily="18" charset="0"/>
              </a:rPr>
              <a:t>Structure</a:t>
            </a:r>
            <a:br>
              <a:rPr lang="es-ES" sz="30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30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524000" y="1443318"/>
            <a:ext cx="9144000" cy="3814482"/>
          </a:xfrm>
        </p:spPr>
        <p:txBody>
          <a:bodyPr>
            <a:normAutofit/>
          </a:bodyPr>
          <a:lstStyle/>
          <a:p>
            <a:pPr marL="228600" indent="-228600" algn="l">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Introduction</a:t>
            </a:r>
            <a:endParaRPr lang="es-ES" sz="2800" dirty="0">
              <a:latin typeface="Times New Roman" panose="02020603050405020304" pitchFamily="18" charset="0"/>
              <a:cs typeface="Times New Roman" panose="02020603050405020304" pitchFamily="18" charset="0"/>
            </a:endParaRPr>
          </a:p>
          <a:p>
            <a:pPr marL="228600" indent="-228600" algn="l">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Legal and Conceptual </a:t>
            </a:r>
            <a:r>
              <a:rPr lang="es-ES" sz="2800" dirty="0" err="1">
                <a:latin typeface="Times New Roman" panose="02020603050405020304" pitchFamily="18" charset="0"/>
                <a:cs typeface="Times New Roman" panose="02020603050405020304" pitchFamily="18" charset="0"/>
              </a:rPr>
              <a:t>framework</a:t>
            </a:r>
            <a:r>
              <a:rPr lang="es-ES" sz="2800" dirty="0">
                <a:latin typeface="Times New Roman" panose="02020603050405020304" pitchFamily="18" charset="0"/>
                <a:cs typeface="Times New Roman" panose="02020603050405020304" pitchFamily="18" charset="0"/>
              </a:rPr>
              <a:t>.</a:t>
            </a:r>
          </a:p>
          <a:p>
            <a:pPr marL="228600" indent="-228600" algn="l">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Methodology</a:t>
            </a:r>
            <a:endParaRPr lang="es-ES" sz="2800" dirty="0">
              <a:latin typeface="Times New Roman" panose="02020603050405020304" pitchFamily="18" charset="0"/>
              <a:cs typeface="Times New Roman" panose="02020603050405020304" pitchFamily="18" charset="0"/>
            </a:endParaRPr>
          </a:p>
          <a:p>
            <a:pPr marL="228600" indent="-228600" algn="l">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Empirical</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analysis</a:t>
            </a:r>
            <a:endParaRPr lang="es-ES" sz="2800" dirty="0">
              <a:latin typeface="Times New Roman" panose="02020603050405020304" pitchFamily="18" charset="0"/>
              <a:cs typeface="Times New Roman" panose="02020603050405020304" pitchFamily="18" charset="0"/>
            </a:endParaRPr>
          </a:p>
          <a:p>
            <a:pPr marL="228600" indent="-228600" algn="l">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The</a:t>
            </a:r>
            <a:r>
              <a:rPr lang="es-ES" sz="2800" dirty="0">
                <a:latin typeface="Times New Roman" panose="02020603050405020304" pitchFamily="18" charset="0"/>
                <a:cs typeface="Times New Roman" panose="02020603050405020304" pitchFamily="18" charset="0"/>
              </a:rPr>
              <a:t> case </a:t>
            </a:r>
            <a:r>
              <a:rPr lang="es-ES" sz="2800" dirty="0" err="1">
                <a:latin typeface="Times New Roman" panose="02020603050405020304" pitchFamily="18" charset="0"/>
                <a:cs typeface="Times New Roman" panose="02020603050405020304" pitchFamily="18" charset="0"/>
              </a:rPr>
              <a:t>of</a:t>
            </a:r>
            <a:r>
              <a:rPr lang="es-ES" sz="2800" dirty="0">
                <a:latin typeface="Times New Roman" panose="02020603050405020304" pitchFamily="18" charset="0"/>
                <a:cs typeface="Times New Roman" panose="02020603050405020304" pitchFamily="18" charset="0"/>
              </a:rPr>
              <a:t> Camarón de la Isla and </a:t>
            </a:r>
            <a:r>
              <a:rPr lang="es-ES" sz="2800" dirty="0" err="1">
                <a:latin typeface="Times New Roman" panose="02020603050405020304" pitchFamily="18" charset="0"/>
                <a:cs typeface="Times New Roman" panose="02020603050405020304" pitchFamily="18" charset="0"/>
              </a:rPr>
              <a:t>sustainable</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solutions</a:t>
            </a:r>
            <a:endParaRPr lang="es-ES" sz="2800" dirty="0">
              <a:latin typeface="Times New Roman" panose="02020603050405020304" pitchFamily="18" charset="0"/>
              <a:cs typeface="Times New Roman" panose="02020603050405020304" pitchFamily="18" charset="0"/>
            </a:endParaRPr>
          </a:p>
          <a:p>
            <a:pPr marL="228600" indent="-228600" algn="l">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Conclusions</a:t>
            </a:r>
            <a:endParaRPr lang="es-ES" sz="2800" dirty="0">
              <a:latin typeface="Times New Roman" panose="02020603050405020304" pitchFamily="18" charset="0"/>
              <a:cs typeface="Times New Roman" panose="02020603050405020304" pitchFamily="18" charset="0"/>
            </a:endParaRPr>
          </a:p>
          <a:p>
            <a:pPr algn="just">
              <a:spcBef>
                <a:spcPts val="2400"/>
              </a:spcBef>
            </a:pPr>
            <a:endParaRPr lang="es-E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257040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9" name="Tabla 8">
            <a:extLst>
              <a:ext uri="{FF2B5EF4-FFF2-40B4-BE49-F238E27FC236}">
                <a16:creationId xmlns:a16="http://schemas.microsoft.com/office/drawing/2014/main" id="{06D25C2B-FD6B-498F-B5BA-EB9DF28DD200}"/>
              </a:ext>
            </a:extLst>
          </p:cNvPr>
          <p:cNvGraphicFramePr>
            <a:graphicFrameLocks noGrp="1"/>
          </p:cNvGraphicFramePr>
          <p:nvPr>
            <p:extLst>
              <p:ext uri="{D42A27DB-BD31-4B8C-83A1-F6EECF244321}">
                <p14:modId xmlns:p14="http://schemas.microsoft.com/office/powerpoint/2010/main" val="65388440"/>
              </p:ext>
            </p:extLst>
          </p:nvPr>
        </p:nvGraphicFramePr>
        <p:xfrm>
          <a:off x="1209675" y="210576"/>
          <a:ext cx="10687053" cy="6475976"/>
        </p:xfrm>
        <a:graphic>
          <a:graphicData uri="http://schemas.openxmlformats.org/drawingml/2006/table">
            <a:tbl>
              <a:tblPr firstRow="1" firstCol="1" bandRow="1"/>
              <a:tblGrid>
                <a:gridCol w="696873">
                  <a:extLst>
                    <a:ext uri="{9D8B030D-6E8A-4147-A177-3AD203B41FA5}">
                      <a16:colId xmlns:a16="http://schemas.microsoft.com/office/drawing/2014/main" val="3791531721"/>
                    </a:ext>
                  </a:extLst>
                </a:gridCol>
                <a:gridCol w="617231">
                  <a:extLst>
                    <a:ext uri="{9D8B030D-6E8A-4147-A177-3AD203B41FA5}">
                      <a16:colId xmlns:a16="http://schemas.microsoft.com/office/drawing/2014/main" val="3330044179"/>
                    </a:ext>
                  </a:extLst>
                </a:gridCol>
                <a:gridCol w="806383">
                  <a:extLst>
                    <a:ext uri="{9D8B030D-6E8A-4147-A177-3AD203B41FA5}">
                      <a16:colId xmlns:a16="http://schemas.microsoft.com/office/drawing/2014/main" val="688964488"/>
                    </a:ext>
                  </a:extLst>
                </a:gridCol>
                <a:gridCol w="632163">
                  <a:extLst>
                    <a:ext uri="{9D8B030D-6E8A-4147-A177-3AD203B41FA5}">
                      <a16:colId xmlns:a16="http://schemas.microsoft.com/office/drawing/2014/main" val="493920679"/>
                    </a:ext>
                  </a:extLst>
                </a:gridCol>
                <a:gridCol w="517678">
                  <a:extLst>
                    <a:ext uri="{9D8B030D-6E8A-4147-A177-3AD203B41FA5}">
                      <a16:colId xmlns:a16="http://schemas.microsoft.com/office/drawing/2014/main" val="2046838218"/>
                    </a:ext>
                  </a:extLst>
                </a:gridCol>
                <a:gridCol w="1194640">
                  <a:extLst>
                    <a:ext uri="{9D8B030D-6E8A-4147-A177-3AD203B41FA5}">
                      <a16:colId xmlns:a16="http://schemas.microsoft.com/office/drawing/2014/main" val="3402464497"/>
                    </a:ext>
                  </a:extLst>
                </a:gridCol>
                <a:gridCol w="2867136">
                  <a:extLst>
                    <a:ext uri="{9D8B030D-6E8A-4147-A177-3AD203B41FA5}">
                      <a16:colId xmlns:a16="http://schemas.microsoft.com/office/drawing/2014/main" val="3541273576"/>
                    </a:ext>
                  </a:extLst>
                </a:gridCol>
                <a:gridCol w="756606">
                  <a:extLst>
                    <a:ext uri="{9D8B030D-6E8A-4147-A177-3AD203B41FA5}">
                      <a16:colId xmlns:a16="http://schemas.microsoft.com/office/drawing/2014/main" val="4214999449"/>
                    </a:ext>
                  </a:extLst>
                </a:gridCol>
                <a:gridCol w="617231">
                  <a:extLst>
                    <a:ext uri="{9D8B030D-6E8A-4147-A177-3AD203B41FA5}">
                      <a16:colId xmlns:a16="http://schemas.microsoft.com/office/drawing/2014/main" val="2783474477"/>
                    </a:ext>
                  </a:extLst>
                </a:gridCol>
                <a:gridCol w="806383">
                  <a:extLst>
                    <a:ext uri="{9D8B030D-6E8A-4147-A177-3AD203B41FA5}">
                      <a16:colId xmlns:a16="http://schemas.microsoft.com/office/drawing/2014/main" val="686019231"/>
                    </a:ext>
                  </a:extLst>
                </a:gridCol>
                <a:gridCol w="617231">
                  <a:extLst>
                    <a:ext uri="{9D8B030D-6E8A-4147-A177-3AD203B41FA5}">
                      <a16:colId xmlns:a16="http://schemas.microsoft.com/office/drawing/2014/main" val="471917471"/>
                    </a:ext>
                  </a:extLst>
                </a:gridCol>
                <a:gridCol w="557498">
                  <a:extLst>
                    <a:ext uri="{9D8B030D-6E8A-4147-A177-3AD203B41FA5}">
                      <a16:colId xmlns:a16="http://schemas.microsoft.com/office/drawing/2014/main" val="1247240119"/>
                    </a:ext>
                  </a:extLst>
                </a:gridCol>
              </a:tblGrid>
              <a:tr h="330407">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Espectadores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07000"/>
                        </a:lnSpc>
                      </a:pPr>
                      <a:endParaRPr lang="es-ES" sz="15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5">
                  <a:txBody>
                    <a:bodyPr/>
                    <a:lstStyle/>
                    <a:p>
                      <a:pPr algn="ctr">
                        <a:lnSpc>
                          <a:spcPct val="107000"/>
                        </a:lnSpc>
                        <a:spcAft>
                          <a:spcPts val="800"/>
                        </a:spcAft>
                      </a:pPr>
                      <a:r>
                        <a:rPr lang="es-ES" sz="15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756419623"/>
                  </a:ext>
                </a:extLst>
              </a:tr>
              <a:tr h="528650">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directo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 estándar</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Hipótesis</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Efecto directo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 estándar</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76049"/>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Acervo Cultural → 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773336211"/>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Acervo Cultural → 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10876000"/>
                  </a:ext>
                </a:extLst>
              </a:tr>
              <a:tr h="330407">
                <a:tc>
                  <a:txBody>
                    <a:bodyPr/>
                    <a:lstStyle/>
                    <a:p>
                      <a:pPr algn="ctr">
                        <a:lnSpc>
                          <a:spcPct val="107000"/>
                        </a:lnSpc>
                        <a:spcAft>
                          <a:spcPts val="800"/>
                        </a:spcAft>
                      </a:pPr>
                      <a:r>
                        <a:rPr lang="es-E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0,458</a:t>
                      </a:r>
                      <a:endParaRPr lang="es-ES"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0,458</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12,563</a:t>
                      </a:r>
                      <a:endParaRPr lang="es-ES"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Acervo Cultural → Elementos de la Composición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marL="0" algn="ctr" defTabSz="914400" rtl="0" eaLnBrk="1" latinLnBrk="0" hangingPunct="1">
                        <a:lnSpc>
                          <a:spcPct val="107000"/>
                        </a:lnSpc>
                        <a:spcAft>
                          <a:spcPts val="800"/>
                        </a:spcAft>
                      </a:pPr>
                      <a:r>
                        <a:rPr lang="es-ES" sz="15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0,442</a:t>
                      </a:r>
                      <a:endParaRPr lang="es-ES" sz="1500" b="1" kern="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800"/>
                        </a:spcAft>
                      </a:pPr>
                      <a:r>
                        <a:rPr lang="es-ES" sz="15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0,442</a:t>
                      </a:r>
                      <a:endParaRPr lang="es-ES" sz="1500" b="1" kern="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800"/>
                        </a:spcAft>
                      </a:pPr>
                      <a:r>
                        <a:rPr lang="es-ES" sz="15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s-ES" sz="1500" b="1" kern="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algn="ctr" defTabSz="914400" rtl="0" eaLnBrk="1" latinLnBrk="0" hangingPunct="1">
                        <a:lnSpc>
                          <a:spcPct val="107000"/>
                        </a:lnSpc>
                        <a:spcAft>
                          <a:spcPts val="800"/>
                        </a:spcAft>
                      </a:pPr>
                      <a:r>
                        <a:rPr lang="es-ES" sz="15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5,175</a:t>
                      </a:r>
                      <a:endParaRPr lang="es-ES" sz="1500" b="1" kern="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algn="ctr" defTabSz="914400" rtl="0" eaLnBrk="1" latinLnBrk="0" hangingPunct="1">
                        <a:lnSpc>
                          <a:spcPct val="107000"/>
                        </a:lnSpc>
                        <a:spcAft>
                          <a:spcPts val="800"/>
                        </a:spcAft>
                      </a:pPr>
                      <a:r>
                        <a:rPr lang="es-ES" sz="15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659647172"/>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 → 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90855830"/>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 → 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0,215</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0,215</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0,051</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2,383</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962206788"/>
                  </a:ext>
                </a:extLst>
              </a:tr>
              <a:tr h="330407">
                <a:tc>
                  <a:txBody>
                    <a:bodyPr/>
                    <a:lstStyle/>
                    <a:p>
                      <a:pPr algn="ctr">
                        <a:lnSpc>
                          <a:spcPct val="107000"/>
                        </a:lnSpc>
                        <a:spcAft>
                          <a:spcPts val="800"/>
                        </a:spcAft>
                      </a:pPr>
                      <a:r>
                        <a:rPr lang="es-ES" sz="15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0,124</a:t>
                      </a:r>
                      <a:endParaRPr lang="es-ES" sz="15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0,124</a:t>
                      </a:r>
                      <a:endParaRPr lang="es-ES" sz="15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es-ES" sz="15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3,594</a:t>
                      </a:r>
                      <a:endParaRPr lang="es-ES" sz="15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Autor → Elementos de la Composición</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390874019"/>
                  </a:ext>
                </a:extLst>
              </a:tr>
              <a:tr h="330407">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0,273</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0,273</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4,211</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Intérprete → Sentimientos</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0,353</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0,353</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0,075</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3,903</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algn="ctr" defTabSz="914400" rtl="0" eaLnBrk="1" latinLnBrk="0" hangingPunct="1">
                        <a:lnSpc>
                          <a:spcPct val="107000"/>
                        </a:lnSpc>
                        <a:spcAft>
                          <a:spcPts val="800"/>
                        </a:spcAft>
                      </a:pPr>
                      <a:r>
                        <a:rPr lang="es-ES" sz="1500" b="1" kern="120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kern="120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05178555"/>
                  </a:ext>
                </a:extLst>
              </a:tr>
              <a:tr h="330407">
                <a:tc>
                  <a:txBody>
                    <a:bodyPr/>
                    <a:lstStyle/>
                    <a:p>
                      <a:pPr algn="ctr">
                        <a:lnSpc>
                          <a:spcPct val="107000"/>
                        </a:lnSpc>
                        <a:spcAft>
                          <a:spcPts val="800"/>
                        </a:spcAft>
                      </a:pPr>
                      <a:r>
                        <a:rPr lang="es-ES" sz="1500" b="1">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0,235</a:t>
                      </a:r>
                      <a:endParaRPr lang="es-ES" sz="1500" b="1">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0,235</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0,026</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5,457</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Intérprete → Virtuosismo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marL="0" algn="ctr" defTabSz="914400" rtl="0" eaLnBrk="1" latinLnBrk="0" hangingPunct="1">
                        <a:lnSpc>
                          <a:spcPct val="107000"/>
                        </a:lnSpc>
                        <a:spcAft>
                          <a:spcPts val="800"/>
                        </a:spcAft>
                      </a:pPr>
                      <a:r>
                        <a:rPr lang="es-ES" sz="1500" b="1" kern="120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0,245</a:t>
                      </a:r>
                      <a:endParaRPr lang="es-ES" sz="1500" b="1" kern="120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800"/>
                        </a:spcAft>
                      </a:pPr>
                      <a:r>
                        <a:rPr lang="es-ES" sz="1500" b="1" kern="120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0,245</a:t>
                      </a:r>
                      <a:endParaRPr lang="es-ES" sz="1500" b="1" kern="120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0,075</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2,686</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algn="ctr" defTabSz="914400" rtl="0" eaLnBrk="1" latinLnBrk="0" hangingPunct="1">
                        <a:lnSpc>
                          <a:spcPct val="107000"/>
                        </a:lnSpc>
                        <a:spcAft>
                          <a:spcPts val="800"/>
                        </a:spcAft>
                      </a:pPr>
                      <a:r>
                        <a:rPr lang="es-ES" sz="1500" b="1" kern="1200"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kern="12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672735834"/>
                  </a:ext>
                </a:extLst>
              </a:tr>
              <a:tr h="330407">
                <a:tc>
                  <a:txBody>
                    <a:bodyPr/>
                    <a:lstStyle/>
                    <a:p>
                      <a:pPr algn="ctr">
                        <a:lnSpc>
                          <a:spcPct val="107000"/>
                        </a:lnSpc>
                        <a:spcAft>
                          <a:spcPts val="800"/>
                        </a:spcAft>
                      </a:pPr>
                      <a:r>
                        <a:rPr lang="es-ES" sz="1500" b="1">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0,154</a:t>
                      </a:r>
                      <a:endParaRPr lang="es-ES" sz="1500" b="1">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0,154</a:t>
                      </a:r>
                      <a:endParaRPr lang="es-ES" sz="1500" b="1">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0,026</a:t>
                      </a:r>
                      <a:endParaRPr lang="es-ES" sz="1500" b="1">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6,385</a:t>
                      </a:r>
                      <a:endParaRPr lang="es-ES" sz="1500" b="1">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chemeClr val="accent1">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Intérprete → Elementos de la Composición</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550160156"/>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Sentimientos → 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184756715"/>
                  </a:ext>
                </a:extLst>
              </a:tr>
              <a:tr h="330407">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0,571</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0,571</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0,045</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18,469</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Virtuosismo → Obra</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0,556</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0,556</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0,096</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7,659</a:t>
                      </a:r>
                      <a:endParaRPr lang="es-ES" sz="15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61457026"/>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7,335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Elementos de la Composición → 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90196978"/>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 → 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904689341"/>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Sexo → 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0,852</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572577620"/>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-0,817</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 Educativo → 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0,864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294589299"/>
                  </a:ext>
                </a:extLst>
              </a:tr>
              <a:tr h="330407">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-1,148</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5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Conocimiento sobre flamenco → 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777487"/>
                  </a:ext>
                </a:extLst>
              </a:tr>
              <a:tr h="330407">
                <a:tc gridSpan="12">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Fuentes: Elaboración propia a partir de los datos de la encuesta</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2973614"/>
                  </a:ext>
                </a:extLst>
              </a:tr>
            </a:tbl>
          </a:graphicData>
        </a:graphic>
      </p:graphicFrame>
    </p:spTree>
    <p:extLst>
      <p:ext uri="{BB962C8B-B14F-4D97-AF65-F5344CB8AC3E}">
        <p14:creationId xmlns:p14="http://schemas.microsoft.com/office/powerpoint/2010/main" val="312460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925512"/>
          </a:xfrm>
        </p:spPr>
        <p:txBody>
          <a:bodyPr>
            <a:normAutofit/>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E</a:t>
            </a:r>
            <a:r>
              <a:rPr lang="es-ES" sz="4400" b="1" dirty="0">
                <a:effectLst/>
                <a:latin typeface="Times New Roman" panose="02020603050405020304" pitchFamily="18" charset="0"/>
                <a:ea typeface="Times New Roman" panose="02020603050405020304" pitchFamily="18" charset="0"/>
                <a:cs typeface="Times New Roman" panose="02020603050405020304" pitchFamily="18" charset="0"/>
              </a:rPr>
              <a:t>l caso de Camarón de la Isla</a:t>
            </a:r>
            <a:endParaRPr lang="es-ES" sz="44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628775" y="2601118"/>
            <a:ext cx="9144000" cy="2980531"/>
          </a:xfrm>
        </p:spPr>
        <p:txBody>
          <a:bodyPr>
            <a:noAutofit/>
          </a:bodyPr>
          <a:lstStyle/>
          <a:p>
            <a:pPr>
              <a:spcBef>
                <a:spcPts val="2400"/>
              </a:spcBef>
            </a:pPr>
            <a:r>
              <a:rPr lang="es-ES" i="1" dirty="0">
                <a:effectLst/>
                <a:latin typeface="Times New Roman" panose="02020603050405020304" pitchFamily="18" charset="0"/>
                <a:ea typeface="Calibri" panose="020F0502020204030204" pitchFamily="34" charset="0"/>
              </a:rPr>
              <a:t>“El maestro salió del camerino, podía escuchar la agitación y la excitación que provenía del auditorio. Cuando se abrió la cortina y apareció en el escenario, el público guardó silencio, Camarón se sentó en su silla de mimbre y de repente surgió de su ser la soleá llamada salud es lo que yo quiero. El público estaba paralizado; cuando terminó el cantaor, se levantó para aplaudir en medio del éxtasis. No sabían que esta sería su última actuación, apenas seis meses después la vida del artista se extinguiría por causa del cáncer. Es en este momento cuando surge el dilema, tan pronto como él murió, su riqueza y ganancias murieron con él, dejando a su familia y sus futuras generaciones sin su sustento económico”.</a:t>
            </a:r>
            <a:endParaRPr lang="es-ES"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369659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925512"/>
          </a:xfrm>
        </p:spPr>
        <p:txBody>
          <a:bodyPr>
            <a:normAutofit/>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E</a:t>
            </a:r>
            <a:r>
              <a:rPr lang="es-ES" sz="4400" b="1" dirty="0">
                <a:effectLst/>
                <a:latin typeface="Times New Roman" panose="02020603050405020304" pitchFamily="18" charset="0"/>
                <a:ea typeface="Times New Roman" panose="02020603050405020304" pitchFamily="18" charset="0"/>
                <a:cs typeface="Times New Roman" panose="02020603050405020304" pitchFamily="18" charset="0"/>
              </a:rPr>
              <a:t>l caso de Camarón de la Isla</a:t>
            </a:r>
            <a:endParaRPr lang="es-ES" sz="4400"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13" name="Tabla 12">
            <a:extLst>
              <a:ext uri="{FF2B5EF4-FFF2-40B4-BE49-F238E27FC236}">
                <a16:creationId xmlns:a16="http://schemas.microsoft.com/office/drawing/2014/main" id="{203210C1-C424-4DC7-B313-71B0B5C4036E}"/>
              </a:ext>
            </a:extLst>
          </p:cNvPr>
          <p:cNvGraphicFramePr>
            <a:graphicFrameLocks noGrp="1"/>
          </p:cNvGraphicFramePr>
          <p:nvPr>
            <p:extLst>
              <p:ext uri="{D42A27DB-BD31-4B8C-83A1-F6EECF244321}">
                <p14:modId xmlns:p14="http://schemas.microsoft.com/office/powerpoint/2010/main" val="3659803338"/>
              </p:ext>
            </p:extLst>
          </p:nvPr>
        </p:nvGraphicFramePr>
        <p:xfrm>
          <a:off x="2552700" y="2381249"/>
          <a:ext cx="7143750" cy="3476624"/>
        </p:xfrm>
        <a:graphic>
          <a:graphicData uri="http://schemas.openxmlformats.org/drawingml/2006/table">
            <a:tbl>
              <a:tblPr firstRow="1" firstCol="1" bandRow="1"/>
              <a:tblGrid>
                <a:gridCol w="2540000">
                  <a:extLst>
                    <a:ext uri="{9D8B030D-6E8A-4147-A177-3AD203B41FA5}">
                      <a16:colId xmlns:a16="http://schemas.microsoft.com/office/drawing/2014/main" val="3582368396"/>
                    </a:ext>
                  </a:extLst>
                </a:gridCol>
                <a:gridCol w="2301875">
                  <a:extLst>
                    <a:ext uri="{9D8B030D-6E8A-4147-A177-3AD203B41FA5}">
                      <a16:colId xmlns:a16="http://schemas.microsoft.com/office/drawing/2014/main" val="551688909"/>
                    </a:ext>
                  </a:extLst>
                </a:gridCol>
                <a:gridCol w="2301875">
                  <a:extLst>
                    <a:ext uri="{9D8B030D-6E8A-4147-A177-3AD203B41FA5}">
                      <a16:colId xmlns:a16="http://schemas.microsoft.com/office/drawing/2014/main" val="1198546816"/>
                    </a:ext>
                  </a:extLst>
                </a:gridCol>
              </a:tblGrid>
              <a:tr h="289614">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Obra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Versión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Nº Visitas en Yotube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088008"/>
                  </a:ext>
                </a:extLst>
              </a:tr>
              <a:tr h="289614">
                <a:tc rowSpan="2">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Como el agua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Camarón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1.627.854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4669630"/>
                  </a:ext>
                </a:extLst>
              </a:tr>
              <a:tr h="289614">
                <a:tc v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Pepe de Lucía*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173.763</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767278317"/>
                  </a:ext>
                </a:extLst>
              </a:tr>
              <a:tr h="289614">
                <a:tc rowSpan="2">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Volando voy</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Camarón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2.599.724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243677291"/>
                  </a:ext>
                </a:extLst>
              </a:tr>
              <a:tr h="289614">
                <a:tc v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Kiko Veneno*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701.759</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483206425"/>
                  </a:ext>
                </a:extLst>
              </a:tr>
              <a:tr h="289614">
                <a:tc rowSpan="2">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Soy gitano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Camarón*</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3.751.311</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223376939"/>
                  </a:ext>
                </a:extLst>
              </a:tr>
              <a:tr h="289614">
                <a:tc v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Israel</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213.976</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674467463"/>
                  </a:ext>
                </a:extLst>
              </a:tr>
              <a:tr h="289614">
                <a:tc rowSpan="2">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Leyenda del tiempo</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Camarón</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854.890</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701518434"/>
                  </a:ext>
                </a:extLst>
              </a:tr>
              <a:tr h="289614">
                <a:tc v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Enrique Morente</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77.524</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678901868"/>
                  </a:ext>
                </a:extLst>
              </a:tr>
              <a:tr h="289614">
                <a:tc rowSpan="2">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Viviré</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Camarón </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272.445</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010288558"/>
                  </a:ext>
                </a:extLst>
              </a:tr>
              <a:tr h="580484">
                <a:tc vMerge="1">
                  <a:txBody>
                    <a:bodyPr/>
                    <a:lstStyle/>
                    <a:p>
                      <a:endParaRPr lang="es-ES"/>
                    </a:p>
                  </a:txBody>
                  <a:tcPr/>
                </a:tc>
                <a:tc>
                  <a:txBody>
                    <a:bodyPr/>
                    <a:lstStyle/>
                    <a:p>
                      <a:pPr algn="ctr">
                        <a:lnSpc>
                          <a:spcPct val="107000"/>
                        </a:lnSpc>
                        <a:spcAft>
                          <a:spcPts val="800"/>
                        </a:spcAft>
                      </a:pPr>
                      <a:r>
                        <a:rPr lang="es-E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Paco de Lucía y Pepe de Lucía*</a:t>
                      </a:r>
                      <a:endParaRPr lang="es-ES" sz="15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31.893</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36385"/>
                  </a:ext>
                </a:extLst>
              </a:tr>
            </a:tbl>
          </a:graphicData>
        </a:graphic>
      </p:graphicFrame>
      <p:sp>
        <p:nvSpPr>
          <p:cNvPr id="15" name="CuadroTexto 14">
            <a:extLst>
              <a:ext uri="{FF2B5EF4-FFF2-40B4-BE49-F238E27FC236}">
                <a16:creationId xmlns:a16="http://schemas.microsoft.com/office/drawing/2014/main" id="{71F748D7-E753-4E34-96D0-AC89BBD12FB5}"/>
              </a:ext>
            </a:extLst>
          </p:cNvPr>
          <p:cNvSpPr txBox="1"/>
          <p:nvPr/>
        </p:nvSpPr>
        <p:spPr>
          <a:xfrm>
            <a:off x="3076575" y="5857873"/>
            <a:ext cx="6096000" cy="463397"/>
          </a:xfrm>
          <a:prstGeom prst="rect">
            <a:avLst/>
          </a:prstGeom>
          <a:noFill/>
        </p:spPr>
        <p:txBody>
          <a:bodyPr wrap="square">
            <a:spAutoFit/>
          </a:bodyPr>
          <a:lstStyle/>
          <a:p>
            <a:pPr algn="ctr">
              <a:lnSpc>
                <a:spcPct val="150000"/>
              </a:lnSpc>
              <a:spcBef>
                <a:spcPts val="600"/>
              </a:spcBef>
              <a:spcAft>
                <a:spcPts val="6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Fuente: YouTube.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811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925512"/>
          </a:xfrm>
        </p:spPr>
        <p:txBody>
          <a:bodyPr>
            <a:normAutofit/>
          </a:bodyPr>
          <a:lstStyle/>
          <a:p>
            <a:r>
              <a:rPr lang="es-ES" sz="4400" b="1" dirty="0">
                <a:effectLst/>
                <a:latin typeface="Times New Roman" panose="02020603050405020304" pitchFamily="18" charset="0"/>
                <a:ea typeface="Calibri" panose="020F0502020204030204" pitchFamily="34" charset="0"/>
              </a:rPr>
              <a:t>Hacia soluciones sostenibles</a:t>
            </a:r>
            <a:endParaRPr lang="es-ES" sz="44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628775" y="2276476"/>
            <a:ext cx="9144000" cy="3305174"/>
          </a:xfrm>
        </p:spPr>
        <p:txBody>
          <a:bodyPr/>
          <a:lstStyle/>
          <a:p>
            <a:pPr marL="228600" indent="-228600" algn="l">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Obra en Colaboración (art. 7.1 TRLPI)</a:t>
            </a:r>
          </a:p>
          <a:p>
            <a:pPr marL="228600" indent="-228600" algn="l">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Art. 132 TRLPI</a:t>
            </a:r>
          </a:p>
          <a:p>
            <a:pPr marL="228600" indent="-228600" algn="l">
              <a:buFont typeface="Arial" panose="020B0604020202020204" pitchFamily="34" charset="0"/>
              <a:buChar char="•"/>
            </a:pPr>
            <a:r>
              <a:rPr lang="es-ES" sz="2400" dirty="0">
                <a:latin typeface="Times New Roman" panose="02020603050405020304" pitchFamily="18" charset="0"/>
                <a:cs typeface="Times New Roman" panose="02020603050405020304" pitchFamily="18" charset="0"/>
              </a:rPr>
              <a:t>Poder de negociación</a:t>
            </a:r>
          </a:p>
          <a:p>
            <a:pPr algn="l">
              <a:spcBef>
                <a:spcPts val="2400"/>
              </a:spcBef>
            </a:pPr>
            <a:endParaRPr lang="es-ES"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196577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925512"/>
          </a:xfrm>
        </p:spPr>
        <p:txBody>
          <a:bodyPr>
            <a:normAutofit/>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S" sz="44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628775" y="2047876"/>
            <a:ext cx="9144000" cy="3533774"/>
          </a:xfrm>
        </p:spPr>
        <p:txBody>
          <a:bodyPr/>
          <a:lstStyle/>
          <a:p>
            <a:pPr marL="228600" indent="-228600" algn="l">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Académicas</a:t>
            </a:r>
          </a:p>
          <a:p>
            <a:pPr marL="685800" lvl="1" indent="-228600" algn="l">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Demostración empírica de la brecha existente entre el valor aportado por los intérpretes y su protección/remuneración por parte de los mecanismos diseñados por el mercado.</a:t>
            </a:r>
          </a:p>
          <a:p>
            <a:pPr marL="685800" lvl="1" indent="-228600" algn="l">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Metodología transversal y multidisciplinar replicable en cualquier estudio de valoración del patrimonio.</a:t>
            </a:r>
          </a:p>
          <a:p>
            <a:pPr marL="685800" lvl="1" indent="-228600" algn="l">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Utilización novedosa de términos: exteriorización, talento diferenciador, elementos distinguibles, virtuosismo, sentimientos, elementos de la composición, etc.</a:t>
            </a:r>
          </a:p>
          <a:p>
            <a:pPr>
              <a:spcBef>
                <a:spcPts val="2400"/>
              </a:spcBef>
            </a:pPr>
            <a:endParaRPr lang="es-ES"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72489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925512"/>
          </a:xfrm>
        </p:spPr>
        <p:txBody>
          <a:bodyPr>
            <a:normAutofit/>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S" sz="44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628775" y="2047876"/>
            <a:ext cx="9144000" cy="3533774"/>
          </a:xfrm>
        </p:spPr>
        <p:txBody>
          <a:bodyPr/>
          <a:lstStyle/>
          <a:p>
            <a:pPr marL="228600" indent="-228600" algn="l">
              <a:buFont typeface="Arial" panose="020B0604020202020204" pitchFamily="34" charset="0"/>
              <a:buChar char="•"/>
            </a:pPr>
            <a:r>
              <a:rPr lang="es-ES" sz="2400" b="1" dirty="0">
                <a:latin typeface="Times New Roman" panose="02020603050405020304" pitchFamily="18" charset="0"/>
                <a:cs typeface="Times New Roman" panose="02020603050405020304" pitchFamily="18" charset="0"/>
              </a:rPr>
              <a:t>Implicaciones para la gestión</a:t>
            </a:r>
          </a:p>
          <a:p>
            <a:pPr marL="685800" lvl="1" indent="-228600" algn="l">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Se ha puesto de manifiesto una problemática existente en el sector musical a nivel internacional.</a:t>
            </a:r>
          </a:p>
          <a:p>
            <a:pPr marL="685800" lvl="1" indent="-228600" algn="l">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Existencia de tantas obras como interpretaciones.</a:t>
            </a:r>
          </a:p>
          <a:p>
            <a:pPr marL="685800" lvl="1" indent="-228600" algn="l">
              <a:buFont typeface="Arial" panose="020B0604020202020204" pitchFamily="34" charset="0"/>
              <a:buChar char="•"/>
            </a:pPr>
            <a:r>
              <a:rPr lang="es-ES" dirty="0">
                <a:latin typeface="Times New Roman" panose="02020603050405020304" pitchFamily="18" charset="0"/>
                <a:cs typeface="Times New Roman" panose="02020603050405020304" pitchFamily="18" charset="0"/>
              </a:rPr>
              <a:t>Posibles soluciones a la problemática.</a:t>
            </a:r>
          </a:p>
          <a:p>
            <a:pPr marL="685800" lvl="1" indent="-228600" algn="l">
              <a:buFont typeface="Arial" panose="020B0604020202020204" pitchFamily="34" charset="0"/>
              <a:buChar char="•"/>
            </a:pPr>
            <a:endParaRPr lang="es-ES"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303392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9A1934-A357-457A-818E-94DA6AA835EA}"/>
              </a:ext>
            </a:extLst>
          </p:cNvPr>
          <p:cNvSpPr>
            <a:spLocks noGrp="1"/>
          </p:cNvSpPr>
          <p:nvPr>
            <p:ph idx="1"/>
          </p:nvPr>
        </p:nvSpPr>
        <p:spPr/>
        <p:txBody>
          <a:bodyPr/>
          <a:lstStyle/>
          <a:p>
            <a:pPr marL="0" indent="0" algn="ctr">
              <a:buNone/>
            </a:pPr>
            <a:r>
              <a:rPr lang="es-ES" b="1" dirty="0">
                <a:latin typeface="Times New Roman" panose="02020603050405020304" pitchFamily="18" charset="0"/>
                <a:cs typeface="Times New Roman" panose="02020603050405020304" pitchFamily="18" charset="0"/>
              </a:rPr>
              <a:t>Gracias por su atención</a:t>
            </a:r>
          </a:p>
          <a:p>
            <a:pPr algn="ctr"/>
            <a:endParaRPr lang="es-ES" b="1" dirty="0">
              <a:latin typeface="Times New Roman" panose="02020603050405020304" pitchFamily="18" charset="0"/>
              <a:cs typeface="Times New Roman" panose="02020603050405020304" pitchFamily="18" charset="0"/>
            </a:endParaRPr>
          </a:p>
          <a:p>
            <a:pPr marL="0" indent="0" algn="ctr">
              <a:buNone/>
            </a:pPr>
            <a:r>
              <a:rPr lang="es-ES" b="1" dirty="0">
                <a:latin typeface="Times New Roman" panose="02020603050405020304" pitchFamily="18" charset="0"/>
                <a:cs typeface="Times New Roman" panose="02020603050405020304" pitchFamily="18" charset="0"/>
              </a:rPr>
              <a:t>Prof. Dr. Jesús Heredia-Carroza</a:t>
            </a:r>
          </a:p>
          <a:p>
            <a:pPr marL="0" indent="0" algn="ctr">
              <a:buNone/>
            </a:pPr>
            <a:r>
              <a:rPr lang="es-ES" dirty="0">
                <a:latin typeface="Times New Roman" panose="02020603050405020304" pitchFamily="18" charset="0"/>
                <a:cs typeface="Times New Roman" panose="02020603050405020304" pitchFamily="18" charset="0"/>
              </a:rPr>
              <a:t>jheredia1@us.es</a:t>
            </a:r>
            <a:endParaRPr lang="es-ES" dirty="0"/>
          </a:p>
          <a:p>
            <a:endParaRPr lang="es-ES" dirty="0"/>
          </a:p>
        </p:txBody>
      </p:sp>
      <p:sp>
        <p:nvSpPr>
          <p:cNvPr id="4" name="Marcador de pie de página 3">
            <a:extLst>
              <a:ext uri="{FF2B5EF4-FFF2-40B4-BE49-F238E27FC236}">
                <a16:creationId xmlns:a16="http://schemas.microsoft.com/office/drawing/2014/main" id="{0E0B3A32-B239-48E7-925C-5010166E2226}"/>
              </a:ext>
            </a:extLst>
          </p:cNvPr>
          <p:cNvSpPr>
            <a:spLocks noGrp="1"/>
          </p:cNvSpPr>
          <p:nvPr>
            <p:ph type="ftr" sz="quarter" idx="11"/>
          </p:nvPr>
        </p:nvSpPr>
        <p:spPr/>
        <p:txBody>
          <a:bodyPr/>
          <a:lstStyle/>
          <a:p>
            <a:endParaRPr lang="es-ES"/>
          </a:p>
        </p:txBody>
      </p:sp>
      <p:pic>
        <p:nvPicPr>
          <p:cNvPr id="5" name="Picture 4" descr="Resultado de imagen de universidad de sevilla logo">
            <a:extLst>
              <a:ext uri="{FF2B5EF4-FFF2-40B4-BE49-F238E27FC236}">
                <a16:creationId xmlns:a16="http://schemas.microsoft.com/office/drawing/2014/main" id="{BCCC2A9C-CEF2-4378-9FE8-571471191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307" y="4001294"/>
            <a:ext cx="1837386" cy="125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67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pic>
        <p:nvPicPr>
          <p:cNvPr id="9" name="Marcador de contenido 4">
            <a:extLst>
              <a:ext uri="{FF2B5EF4-FFF2-40B4-BE49-F238E27FC236}">
                <a16:creationId xmlns:a16="http://schemas.microsoft.com/office/drawing/2014/main" id="{0423DE79-3EBC-49C7-BDE7-8269D8B73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598" y="630915"/>
            <a:ext cx="9948748" cy="5596170"/>
          </a:xfrm>
          <a:prstGeom prst="rect">
            <a:avLst/>
          </a:prstGeom>
        </p:spPr>
      </p:pic>
      <p:sp>
        <p:nvSpPr>
          <p:cNvPr id="5" name="CuadroTexto 4">
            <a:extLst>
              <a:ext uri="{FF2B5EF4-FFF2-40B4-BE49-F238E27FC236}">
                <a16:creationId xmlns:a16="http://schemas.microsoft.com/office/drawing/2014/main" id="{5CB73F66-8130-47E9-AC1B-387ED58BB312}"/>
              </a:ext>
            </a:extLst>
          </p:cNvPr>
          <p:cNvSpPr txBox="1"/>
          <p:nvPr/>
        </p:nvSpPr>
        <p:spPr>
          <a:xfrm>
            <a:off x="4804371" y="6488668"/>
            <a:ext cx="2743201" cy="369332"/>
          </a:xfrm>
          <a:prstGeom prst="rect">
            <a:avLst/>
          </a:prstGeom>
          <a:noFill/>
        </p:spPr>
        <p:txBody>
          <a:bodyPr wrap="square" rtlCol="0">
            <a:spAutoFit/>
          </a:bodyPr>
          <a:lstStyle/>
          <a:p>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a:t>
            </a:r>
            <a:endParaRPr lang="es-ES" dirty="0"/>
          </a:p>
        </p:txBody>
      </p:sp>
    </p:spTree>
    <p:extLst>
      <p:ext uri="{BB962C8B-B14F-4D97-AF65-F5344CB8AC3E}">
        <p14:creationId xmlns:p14="http://schemas.microsoft.com/office/powerpoint/2010/main" val="351055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
        <p:nvSpPr>
          <p:cNvPr id="9" name="Título 8">
            <a:extLst>
              <a:ext uri="{FF2B5EF4-FFF2-40B4-BE49-F238E27FC236}">
                <a16:creationId xmlns:a16="http://schemas.microsoft.com/office/drawing/2014/main" id="{1B164352-2D65-4368-9B43-4D77DAD85904}"/>
              </a:ext>
            </a:extLst>
          </p:cNvPr>
          <p:cNvSpPr>
            <a:spLocks noGrp="1"/>
          </p:cNvSpPr>
          <p:nvPr>
            <p:ph type="title"/>
          </p:nvPr>
        </p:nvSpPr>
        <p:spPr/>
        <p:txBody>
          <a:bodyPr/>
          <a:lstStyle/>
          <a:p>
            <a:pPr algn="ctr"/>
            <a:r>
              <a:rPr lang="es-ES" b="1" dirty="0">
                <a:latin typeface="Times New Roman" panose="02020603050405020304" pitchFamily="18" charset="0"/>
                <a:cs typeface="Times New Roman" panose="02020603050405020304" pitchFamily="18" charset="0"/>
              </a:rPr>
              <a:t>Legal</a:t>
            </a:r>
            <a:r>
              <a:rPr lang="es-ES"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framework</a:t>
            </a:r>
            <a:endParaRPr lang="es-ES" b="1" dirty="0">
              <a:latin typeface="Times New Roman" panose="02020603050405020304" pitchFamily="18" charset="0"/>
              <a:cs typeface="Times New Roman" panose="02020603050405020304" pitchFamily="18" charset="0"/>
            </a:endParaRPr>
          </a:p>
        </p:txBody>
      </p:sp>
      <p:sp>
        <p:nvSpPr>
          <p:cNvPr id="10" name="Marcador de texto 9">
            <a:extLst>
              <a:ext uri="{FF2B5EF4-FFF2-40B4-BE49-F238E27FC236}">
                <a16:creationId xmlns:a16="http://schemas.microsoft.com/office/drawing/2014/main" id="{37805EB6-1A54-44AC-AF4E-61F86C2678BE}"/>
              </a:ext>
            </a:extLst>
          </p:cNvPr>
          <p:cNvSpPr>
            <a:spLocks noGrp="1"/>
          </p:cNvSpPr>
          <p:nvPr>
            <p:ph type="body" idx="1"/>
          </p:nvPr>
        </p:nvSpPr>
        <p:spPr/>
        <p:txBody>
          <a:bodyPr/>
          <a:lstStyle/>
          <a:p>
            <a:pPr algn="ctr"/>
            <a:r>
              <a:rPr lang="es-ES" dirty="0" err="1">
                <a:latin typeface="Times New Roman" panose="02020603050405020304" pitchFamily="18" charset="0"/>
                <a:cs typeface="Times New Roman" panose="02020603050405020304" pitchFamily="18" charset="0"/>
              </a:rPr>
              <a:t>Author</a:t>
            </a:r>
            <a:r>
              <a:rPr lang="es-ES" dirty="0">
                <a:latin typeface="Times New Roman" panose="02020603050405020304" pitchFamily="18" charset="0"/>
                <a:cs typeface="Times New Roman" panose="02020603050405020304" pitchFamily="18" charset="0"/>
              </a:rPr>
              <a:t> - Copyright</a:t>
            </a:r>
          </a:p>
        </p:txBody>
      </p:sp>
      <p:sp>
        <p:nvSpPr>
          <p:cNvPr id="11" name="Marcador de contenido 10">
            <a:extLst>
              <a:ext uri="{FF2B5EF4-FFF2-40B4-BE49-F238E27FC236}">
                <a16:creationId xmlns:a16="http://schemas.microsoft.com/office/drawing/2014/main" id="{63F97D7E-DC24-4D9C-87A3-83FF85CF618D}"/>
              </a:ext>
            </a:extLst>
          </p:cNvPr>
          <p:cNvSpPr>
            <a:spLocks noGrp="1"/>
          </p:cNvSpPr>
          <p:nvPr>
            <p:ph sz="half" idx="2"/>
          </p:nvPr>
        </p:nvSpPr>
        <p:spPr/>
        <p:txBody>
          <a:bodyPr>
            <a:normAutofit fontScale="70000" lnSpcReduction="20000"/>
          </a:bodyPr>
          <a:lstStyle/>
          <a:p>
            <a:r>
              <a:rPr lang="es-ES" b="1" dirty="0">
                <a:latin typeface="Times New Roman" panose="02020603050405020304" pitchFamily="18" charset="0"/>
                <a:cs typeface="Times New Roman" panose="02020603050405020304" pitchFamily="18" charset="0"/>
              </a:rPr>
              <a:t>Patrimonial </a:t>
            </a:r>
            <a:r>
              <a:rPr lang="es-ES" b="1" dirty="0" err="1">
                <a:latin typeface="Times New Roman" panose="02020603050405020304" pitchFamily="18" charset="0"/>
                <a:cs typeface="Times New Roman" panose="02020603050405020304" pitchFamily="18" charset="0"/>
              </a:rPr>
              <a:t>Rights</a:t>
            </a:r>
            <a:r>
              <a:rPr lang="es-ES" b="1" dirty="0">
                <a:latin typeface="Times New Roman" panose="02020603050405020304" pitchFamily="18" charset="0"/>
                <a:cs typeface="Times New Roman" panose="02020603050405020304" pitchFamily="18" charset="0"/>
              </a:rPr>
              <a:t>:</a:t>
            </a:r>
          </a:p>
          <a:p>
            <a:pPr lvl="1"/>
            <a:r>
              <a:rPr lang="es-ES" dirty="0" err="1">
                <a:latin typeface="Times New Roman" panose="02020603050405020304" pitchFamily="18" charset="0"/>
                <a:cs typeface="Times New Roman" panose="02020603050405020304" pitchFamily="18" charset="0"/>
              </a:rPr>
              <a:t>Distribution</a:t>
            </a:r>
            <a:endParaRPr lang="es-ES" dirty="0">
              <a:latin typeface="Times New Roman" panose="02020603050405020304" pitchFamily="18" charset="0"/>
              <a:cs typeface="Times New Roman" panose="02020603050405020304" pitchFamily="18" charset="0"/>
            </a:endParaRPr>
          </a:p>
          <a:p>
            <a:pPr lvl="1"/>
            <a:r>
              <a:rPr lang="es-ES" dirty="0" err="1">
                <a:latin typeface="Times New Roman" panose="02020603050405020304" pitchFamily="18" charset="0"/>
                <a:cs typeface="Times New Roman" panose="02020603050405020304" pitchFamily="18" charset="0"/>
              </a:rPr>
              <a:t>Public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communication</a:t>
            </a:r>
            <a:endParaRPr lang="es-ES" dirty="0">
              <a:latin typeface="Times New Roman" panose="02020603050405020304" pitchFamily="18" charset="0"/>
              <a:cs typeface="Times New Roman" panose="02020603050405020304" pitchFamily="18" charset="0"/>
            </a:endParaRPr>
          </a:p>
          <a:p>
            <a:pPr lvl="1"/>
            <a:r>
              <a:rPr lang="es-ES" b="1" dirty="0" err="1">
                <a:solidFill>
                  <a:srgbClr val="FF0000"/>
                </a:solidFill>
                <a:latin typeface="Times New Roman" panose="02020603050405020304" pitchFamily="18" charset="0"/>
                <a:cs typeface="Times New Roman" panose="02020603050405020304" pitchFamily="18" charset="0"/>
              </a:rPr>
              <a:t>Transformation</a:t>
            </a:r>
            <a:endParaRPr lang="es-ES" b="1" dirty="0">
              <a:solidFill>
                <a:srgbClr val="FF0000"/>
              </a:solidFill>
              <a:latin typeface="Times New Roman" panose="02020603050405020304" pitchFamily="18" charset="0"/>
              <a:cs typeface="Times New Roman" panose="02020603050405020304" pitchFamily="18" charset="0"/>
            </a:endParaRPr>
          </a:p>
          <a:p>
            <a:pPr marL="228600" lvl="1">
              <a:spcBef>
                <a:spcPts val="1000"/>
              </a:spcBef>
            </a:pPr>
            <a:r>
              <a:rPr lang="es-ES" sz="2800" b="1" dirty="0">
                <a:latin typeface="Times New Roman" panose="02020603050405020304" pitchFamily="18" charset="0"/>
                <a:cs typeface="Times New Roman" panose="02020603050405020304" pitchFamily="18" charset="0"/>
              </a:rPr>
              <a:t>Moral </a:t>
            </a:r>
            <a:r>
              <a:rPr lang="es-ES" sz="2800" b="1" dirty="0" err="1">
                <a:latin typeface="Times New Roman" panose="02020603050405020304" pitchFamily="18" charset="0"/>
                <a:cs typeface="Times New Roman" panose="02020603050405020304" pitchFamily="18" charset="0"/>
              </a:rPr>
              <a:t>Rights</a:t>
            </a:r>
            <a:r>
              <a:rPr lang="es-ES" sz="2800" b="1" dirty="0">
                <a:latin typeface="Times New Roman" panose="02020603050405020304" pitchFamily="18" charset="0"/>
                <a:cs typeface="Times New Roman" panose="02020603050405020304" pitchFamily="18" charset="0"/>
              </a:rPr>
              <a:t>:</a:t>
            </a:r>
          </a:p>
          <a:p>
            <a:pPr marL="685800" lvl="2">
              <a:spcBef>
                <a:spcPts val="1000"/>
              </a:spcBef>
            </a:pPr>
            <a:r>
              <a:rPr lang="es-ES" sz="2400" dirty="0" err="1">
                <a:latin typeface="Times New Roman" panose="02020603050405020304" pitchFamily="18" charset="0"/>
                <a:cs typeface="Times New Roman" panose="02020603050405020304" pitchFamily="18" charset="0"/>
              </a:rPr>
              <a:t>Paternity</a:t>
            </a:r>
            <a:endParaRPr lang="es-ES" sz="2400" dirty="0">
              <a:latin typeface="Times New Roman" panose="02020603050405020304" pitchFamily="18" charset="0"/>
              <a:cs typeface="Times New Roman" panose="02020603050405020304" pitchFamily="18" charset="0"/>
            </a:endParaRPr>
          </a:p>
          <a:p>
            <a:pPr marL="685800" lvl="2">
              <a:spcBef>
                <a:spcPts val="1000"/>
              </a:spcBef>
            </a:pPr>
            <a:r>
              <a:rPr lang="es-ES" sz="2400" dirty="0" err="1">
                <a:latin typeface="Times New Roman" panose="02020603050405020304" pitchFamily="18" charset="0"/>
                <a:cs typeface="Times New Roman" panose="02020603050405020304" pitchFamily="18" charset="0"/>
              </a:rPr>
              <a:t>Integrity</a:t>
            </a:r>
            <a:endParaRPr lang="es-ES" sz="2400" dirty="0">
              <a:latin typeface="Times New Roman" panose="02020603050405020304" pitchFamily="18" charset="0"/>
              <a:cs typeface="Times New Roman" panose="02020603050405020304" pitchFamily="18" charset="0"/>
            </a:endParaRPr>
          </a:p>
          <a:p>
            <a:pPr marL="685800" lvl="2">
              <a:spcBef>
                <a:spcPts val="1000"/>
              </a:spcBef>
            </a:pPr>
            <a:r>
              <a:rPr lang="es-ES" sz="2400" b="1" dirty="0">
                <a:solidFill>
                  <a:srgbClr val="FF0000"/>
                </a:solidFill>
                <a:latin typeface="Times New Roman" panose="02020603050405020304" pitchFamily="18" charset="0"/>
                <a:cs typeface="Times New Roman" panose="02020603050405020304" pitchFamily="18" charset="0"/>
              </a:rPr>
              <a:t>Legal </a:t>
            </a:r>
            <a:r>
              <a:rPr lang="es-ES" sz="2400" b="1" dirty="0" err="1">
                <a:solidFill>
                  <a:srgbClr val="FF0000"/>
                </a:solidFill>
                <a:latin typeface="Times New Roman" panose="02020603050405020304" pitchFamily="18" charset="0"/>
                <a:cs typeface="Times New Roman" panose="02020603050405020304" pitchFamily="18" charset="0"/>
              </a:rPr>
              <a:t>disclosure</a:t>
            </a:r>
            <a:endParaRPr lang="es-ES" sz="2400" b="1" dirty="0">
              <a:solidFill>
                <a:srgbClr val="FF0000"/>
              </a:solidFill>
              <a:latin typeface="Times New Roman" panose="02020603050405020304" pitchFamily="18" charset="0"/>
              <a:cs typeface="Times New Roman" panose="02020603050405020304" pitchFamily="18" charset="0"/>
            </a:endParaRPr>
          </a:p>
          <a:p>
            <a:pPr marL="685800" lvl="2">
              <a:spcBef>
                <a:spcPts val="1000"/>
              </a:spcBef>
            </a:pPr>
            <a:r>
              <a:rPr lang="es-ES" sz="2400" b="1" dirty="0" err="1">
                <a:solidFill>
                  <a:srgbClr val="FF0000"/>
                </a:solidFill>
                <a:latin typeface="Times New Roman" panose="02020603050405020304" pitchFamily="18" charset="0"/>
                <a:cs typeface="Times New Roman" panose="02020603050405020304" pitchFamily="18" charset="0"/>
              </a:rPr>
              <a:t>Modification</a:t>
            </a:r>
            <a:endParaRPr lang="es-ES" sz="2400" b="1" dirty="0">
              <a:solidFill>
                <a:srgbClr val="FF0000"/>
              </a:solidFill>
              <a:latin typeface="Times New Roman" panose="02020603050405020304" pitchFamily="18" charset="0"/>
              <a:cs typeface="Times New Roman" panose="02020603050405020304" pitchFamily="18" charset="0"/>
            </a:endParaRPr>
          </a:p>
          <a:p>
            <a:pPr marL="685800" lvl="2">
              <a:spcBef>
                <a:spcPts val="1000"/>
              </a:spcBef>
            </a:pPr>
            <a:r>
              <a:rPr lang="es-ES" sz="2400" b="1" dirty="0" err="1">
                <a:solidFill>
                  <a:srgbClr val="FF0000"/>
                </a:solidFill>
                <a:latin typeface="Times New Roman" panose="02020603050405020304" pitchFamily="18" charset="0"/>
                <a:cs typeface="Times New Roman" panose="02020603050405020304" pitchFamily="18" charset="0"/>
              </a:rPr>
              <a:t>Removal</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from</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the</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market</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due</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to</a:t>
            </a:r>
            <a:r>
              <a:rPr lang="es-ES" sz="2400" b="1" dirty="0">
                <a:solidFill>
                  <a:srgbClr val="FF0000"/>
                </a:solidFill>
                <a:latin typeface="Times New Roman" panose="02020603050405020304" pitchFamily="18" charset="0"/>
                <a:cs typeface="Times New Roman" panose="02020603050405020304" pitchFamily="18" charset="0"/>
              </a:rPr>
              <a:t> a </a:t>
            </a:r>
            <a:r>
              <a:rPr lang="es-ES" sz="2400" b="1" dirty="0" err="1">
                <a:solidFill>
                  <a:srgbClr val="FF0000"/>
                </a:solidFill>
                <a:latin typeface="Times New Roman" panose="02020603050405020304" pitchFamily="18" charset="0"/>
                <a:cs typeface="Times New Roman" panose="02020603050405020304" pitchFamily="18" charset="0"/>
              </a:rPr>
              <a:t>change</a:t>
            </a:r>
            <a:r>
              <a:rPr lang="es-ES" sz="2400" b="1" dirty="0">
                <a:solidFill>
                  <a:srgbClr val="FF0000"/>
                </a:solidFill>
                <a:latin typeface="Times New Roman" panose="02020603050405020304" pitchFamily="18" charset="0"/>
                <a:cs typeface="Times New Roman" panose="02020603050405020304" pitchFamily="18" charset="0"/>
              </a:rPr>
              <a:t> in intelectual </a:t>
            </a:r>
            <a:r>
              <a:rPr lang="es-ES" sz="2400" b="1" dirty="0" err="1">
                <a:solidFill>
                  <a:srgbClr val="FF0000"/>
                </a:solidFill>
                <a:latin typeface="Times New Roman" panose="02020603050405020304" pitchFamily="18" charset="0"/>
                <a:cs typeface="Times New Roman" panose="02020603050405020304" pitchFamily="18" charset="0"/>
              </a:rPr>
              <a:t>or</a:t>
            </a:r>
            <a:r>
              <a:rPr lang="es-ES" sz="2400" b="1" dirty="0">
                <a:solidFill>
                  <a:srgbClr val="FF0000"/>
                </a:solidFill>
                <a:latin typeface="Times New Roman" panose="02020603050405020304" pitchFamily="18" charset="0"/>
                <a:cs typeface="Times New Roman" panose="02020603050405020304" pitchFamily="18" charset="0"/>
              </a:rPr>
              <a:t> moral </a:t>
            </a:r>
            <a:r>
              <a:rPr lang="es-ES" sz="2400" b="1" dirty="0" err="1">
                <a:solidFill>
                  <a:srgbClr val="FF0000"/>
                </a:solidFill>
                <a:latin typeface="Times New Roman" panose="02020603050405020304" pitchFamily="18" charset="0"/>
                <a:cs typeface="Times New Roman" panose="02020603050405020304" pitchFamily="18" charset="0"/>
              </a:rPr>
              <a:t>convictions</a:t>
            </a:r>
            <a:endParaRPr lang="es-ES" sz="2400" b="1" dirty="0">
              <a:solidFill>
                <a:srgbClr val="FF0000"/>
              </a:solidFill>
              <a:latin typeface="Times New Roman" panose="02020603050405020304" pitchFamily="18" charset="0"/>
              <a:cs typeface="Times New Roman" panose="02020603050405020304" pitchFamily="18" charset="0"/>
            </a:endParaRPr>
          </a:p>
          <a:p>
            <a:pPr marL="685800" lvl="2">
              <a:spcBef>
                <a:spcPts val="1000"/>
              </a:spcBef>
            </a:pPr>
            <a:r>
              <a:rPr lang="es-ES" sz="2400" b="1" dirty="0">
                <a:solidFill>
                  <a:srgbClr val="FF0000"/>
                </a:solidFill>
                <a:latin typeface="Times New Roman" panose="02020603050405020304" pitchFamily="18" charset="0"/>
                <a:cs typeface="Times New Roman" panose="02020603050405020304" pitchFamily="18" charset="0"/>
              </a:rPr>
              <a:t>Access </a:t>
            </a:r>
            <a:r>
              <a:rPr lang="es-ES" sz="2400" b="1" dirty="0" err="1">
                <a:solidFill>
                  <a:srgbClr val="FF0000"/>
                </a:solidFill>
                <a:latin typeface="Times New Roman" panose="02020603050405020304" pitchFamily="18" charset="0"/>
                <a:cs typeface="Times New Roman" panose="02020603050405020304" pitchFamily="18" charset="0"/>
              </a:rPr>
              <a:t>to</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the</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one</a:t>
            </a:r>
            <a:r>
              <a:rPr lang="es-ES" sz="2400" b="1" dirty="0">
                <a:solidFill>
                  <a:srgbClr val="FF0000"/>
                </a:solidFill>
                <a:latin typeface="Times New Roman" panose="02020603050405020304" pitchFamily="18" charset="0"/>
                <a:cs typeface="Times New Roman" panose="02020603050405020304" pitchFamily="18" charset="0"/>
              </a:rPr>
              <a:t> </a:t>
            </a:r>
            <a:r>
              <a:rPr lang="es-ES" sz="2400" b="1" dirty="0" err="1">
                <a:solidFill>
                  <a:srgbClr val="FF0000"/>
                </a:solidFill>
                <a:latin typeface="Times New Roman" panose="02020603050405020304" pitchFamily="18" charset="0"/>
                <a:cs typeface="Times New Roman" panose="02020603050405020304" pitchFamily="18" charset="0"/>
              </a:rPr>
              <a:t>remaining</a:t>
            </a:r>
            <a:r>
              <a:rPr lang="es-ES" sz="2400" b="1" dirty="0">
                <a:solidFill>
                  <a:srgbClr val="FF0000"/>
                </a:solidFill>
                <a:latin typeface="Times New Roman" panose="02020603050405020304" pitchFamily="18" charset="0"/>
                <a:cs typeface="Times New Roman" panose="02020603050405020304" pitchFamily="18" charset="0"/>
              </a:rPr>
              <a:t> original </a:t>
            </a:r>
            <a:r>
              <a:rPr lang="es-ES" sz="2400" b="1" dirty="0" err="1">
                <a:solidFill>
                  <a:srgbClr val="FF0000"/>
                </a:solidFill>
                <a:latin typeface="Times New Roman" panose="02020603050405020304" pitchFamily="18" charset="0"/>
                <a:cs typeface="Times New Roman" panose="02020603050405020304" pitchFamily="18" charset="0"/>
              </a:rPr>
              <a:t>copy</a:t>
            </a:r>
            <a:endParaRPr lang="es-ES" sz="2400" b="1" dirty="0">
              <a:solidFill>
                <a:srgbClr val="FF0000"/>
              </a:solidFill>
              <a:latin typeface="Times New Roman" panose="02020603050405020304" pitchFamily="18" charset="0"/>
              <a:cs typeface="Times New Roman" panose="02020603050405020304" pitchFamily="18" charset="0"/>
            </a:endParaRPr>
          </a:p>
        </p:txBody>
      </p:sp>
      <p:sp>
        <p:nvSpPr>
          <p:cNvPr id="12" name="Marcador de texto 11">
            <a:extLst>
              <a:ext uri="{FF2B5EF4-FFF2-40B4-BE49-F238E27FC236}">
                <a16:creationId xmlns:a16="http://schemas.microsoft.com/office/drawing/2014/main" id="{983659AC-C5DF-46C2-8673-CE00AFFA2A1C}"/>
              </a:ext>
            </a:extLst>
          </p:cNvPr>
          <p:cNvSpPr>
            <a:spLocks noGrp="1"/>
          </p:cNvSpPr>
          <p:nvPr>
            <p:ph type="body" sz="quarter" idx="3"/>
          </p:nvPr>
        </p:nvSpPr>
        <p:spPr/>
        <p:txBody>
          <a:bodyPr/>
          <a:lstStyle/>
          <a:p>
            <a:pPr algn="ctr"/>
            <a:r>
              <a:rPr lang="es-ES" dirty="0" err="1">
                <a:latin typeface="Times New Roman" panose="02020603050405020304" pitchFamily="18" charset="0"/>
                <a:cs typeface="Times New Roman" panose="02020603050405020304" pitchFamily="18" charset="0"/>
              </a:rPr>
              <a:t>Performer</a:t>
            </a:r>
            <a:r>
              <a:rPr lang="es-ES" dirty="0">
                <a:latin typeface="Times New Roman" panose="02020603050405020304" pitchFamily="18" charset="0"/>
                <a:cs typeface="Times New Roman" panose="02020603050405020304" pitchFamily="18" charset="0"/>
              </a:rPr>
              <a:t> – </a:t>
            </a:r>
            <a:r>
              <a:rPr lang="es-ES" dirty="0" err="1">
                <a:latin typeface="Times New Roman" panose="02020603050405020304" pitchFamily="18" charset="0"/>
                <a:cs typeface="Times New Roman" panose="02020603050405020304" pitchFamily="18" charset="0"/>
              </a:rPr>
              <a:t>Neighbouring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Rights</a:t>
            </a:r>
            <a:endParaRPr lang="es-ES" dirty="0">
              <a:latin typeface="Times New Roman" panose="02020603050405020304" pitchFamily="18" charset="0"/>
              <a:cs typeface="Times New Roman" panose="02020603050405020304" pitchFamily="18" charset="0"/>
            </a:endParaRPr>
          </a:p>
        </p:txBody>
      </p:sp>
      <p:sp>
        <p:nvSpPr>
          <p:cNvPr id="13" name="Marcador de contenido 12">
            <a:extLst>
              <a:ext uri="{FF2B5EF4-FFF2-40B4-BE49-F238E27FC236}">
                <a16:creationId xmlns:a16="http://schemas.microsoft.com/office/drawing/2014/main" id="{19F78AED-F9C7-4F46-803A-6C7DF99F345B}"/>
              </a:ext>
            </a:extLst>
          </p:cNvPr>
          <p:cNvSpPr>
            <a:spLocks noGrp="1"/>
          </p:cNvSpPr>
          <p:nvPr>
            <p:ph sz="quarter" idx="4"/>
          </p:nvPr>
        </p:nvSpPr>
        <p:spPr/>
        <p:txBody>
          <a:bodyPr>
            <a:normAutofit fontScale="70000" lnSpcReduction="20000"/>
          </a:bodyPr>
          <a:lstStyle/>
          <a:p>
            <a:r>
              <a:rPr lang="es-ES" b="1" dirty="0">
                <a:latin typeface="Times New Roman" panose="02020603050405020304" pitchFamily="18" charset="0"/>
                <a:cs typeface="Times New Roman" panose="02020603050405020304" pitchFamily="18" charset="0"/>
              </a:rPr>
              <a:t>Patrimonial </a:t>
            </a:r>
            <a:r>
              <a:rPr lang="es-ES" b="1" dirty="0" err="1">
                <a:latin typeface="Times New Roman" panose="02020603050405020304" pitchFamily="18" charset="0"/>
                <a:cs typeface="Times New Roman" panose="02020603050405020304" pitchFamily="18" charset="0"/>
              </a:rPr>
              <a:t>Rights</a:t>
            </a:r>
            <a:r>
              <a:rPr lang="es-ES" b="1" dirty="0">
                <a:latin typeface="Times New Roman" panose="02020603050405020304" pitchFamily="18" charset="0"/>
                <a:cs typeface="Times New Roman" panose="02020603050405020304" pitchFamily="18" charset="0"/>
              </a:rPr>
              <a:t>:</a:t>
            </a:r>
          </a:p>
          <a:p>
            <a:pPr lvl="1"/>
            <a:r>
              <a:rPr lang="es-ES" dirty="0" err="1">
                <a:latin typeface="Times New Roman" panose="02020603050405020304" pitchFamily="18" charset="0"/>
                <a:cs typeface="Times New Roman" panose="02020603050405020304" pitchFamily="18" charset="0"/>
              </a:rPr>
              <a:t>Distribution</a:t>
            </a:r>
            <a:endParaRPr lang="es-ES" dirty="0">
              <a:latin typeface="Times New Roman" panose="02020603050405020304" pitchFamily="18" charset="0"/>
              <a:cs typeface="Times New Roman" panose="02020603050405020304" pitchFamily="18" charset="0"/>
            </a:endParaRPr>
          </a:p>
          <a:p>
            <a:pPr lvl="1"/>
            <a:r>
              <a:rPr lang="es-ES" dirty="0" err="1">
                <a:latin typeface="Times New Roman" panose="02020603050405020304" pitchFamily="18" charset="0"/>
                <a:cs typeface="Times New Roman" panose="02020603050405020304" pitchFamily="18" charset="0"/>
              </a:rPr>
              <a:t>Public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communication</a:t>
            </a:r>
            <a:endParaRPr lang="es-ES" dirty="0">
              <a:latin typeface="Times New Roman" panose="02020603050405020304" pitchFamily="18" charset="0"/>
              <a:cs typeface="Times New Roman" panose="02020603050405020304" pitchFamily="18" charset="0"/>
            </a:endParaRPr>
          </a:p>
          <a:p>
            <a:pPr marL="228600" lvl="1">
              <a:spcBef>
                <a:spcPts val="1000"/>
              </a:spcBef>
            </a:pPr>
            <a:r>
              <a:rPr lang="es-ES" sz="2800" b="1" dirty="0">
                <a:latin typeface="Times New Roman" panose="02020603050405020304" pitchFamily="18" charset="0"/>
                <a:cs typeface="Times New Roman" panose="02020603050405020304" pitchFamily="18" charset="0"/>
              </a:rPr>
              <a:t>Moral </a:t>
            </a:r>
            <a:r>
              <a:rPr lang="es-ES" sz="2800" b="1" dirty="0" err="1">
                <a:latin typeface="Times New Roman" panose="02020603050405020304" pitchFamily="18" charset="0"/>
                <a:cs typeface="Times New Roman" panose="02020603050405020304" pitchFamily="18" charset="0"/>
              </a:rPr>
              <a:t>Rights</a:t>
            </a:r>
            <a:r>
              <a:rPr lang="es-ES" sz="2800" b="1" dirty="0">
                <a:latin typeface="Times New Roman" panose="02020603050405020304" pitchFamily="18" charset="0"/>
                <a:cs typeface="Times New Roman" panose="02020603050405020304" pitchFamily="18" charset="0"/>
              </a:rPr>
              <a:t>:</a:t>
            </a:r>
          </a:p>
          <a:p>
            <a:pPr marL="685800" lvl="2">
              <a:spcBef>
                <a:spcPts val="1000"/>
              </a:spcBef>
            </a:pPr>
            <a:r>
              <a:rPr lang="es-ES" sz="2400" dirty="0" err="1">
                <a:latin typeface="Times New Roman" panose="02020603050405020304" pitchFamily="18" charset="0"/>
                <a:cs typeface="Times New Roman" panose="02020603050405020304" pitchFamily="18" charset="0"/>
              </a:rPr>
              <a:t>Paternity</a:t>
            </a:r>
            <a:endParaRPr lang="es-ES" sz="2400" dirty="0">
              <a:latin typeface="Times New Roman" panose="02020603050405020304" pitchFamily="18" charset="0"/>
              <a:cs typeface="Times New Roman" panose="02020603050405020304" pitchFamily="18" charset="0"/>
            </a:endParaRPr>
          </a:p>
          <a:p>
            <a:pPr marL="685800" lvl="2">
              <a:spcBef>
                <a:spcPts val="1000"/>
              </a:spcBef>
            </a:pPr>
            <a:r>
              <a:rPr lang="es-ES" sz="2400" dirty="0" err="1">
                <a:latin typeface="Times New Roman" panose="02020603050405020304" pitchFamily="18" charset="0"/>
                <a:cs typeface="Times New Roman" panose="02020603050405020304" pitchFamily="18" charset="0"/>
              </a:rPr>
              <a:t>Integrity</a:t>
            </a:r>
            <a:endParaRPr lang="es-ES" sz="2400" dirty="0">
              <a:latin typeface="Times New Roman" panose="02020603050405020304" pitchFamily="18" charset="0"/>
              <a:cs typeface="Times New Roman" panose="02020603050405020304" pitchFamily="18" charset="0"/>
            </a:endParaRPr>
          </a:p>
          <a:p>
            <a:pPr marL="457200" lvl="1" indent="0">
              <a:buNone/>
            </a:pPr>
            <a:endParaRPr lang="es-ES" dirty="0">
              <a:latin typeface="Times New Roman" panose="02020603050405020304" pitchFamily="18" charset="0"/>
              <a:cs typeface="Times New Roman" panose="02020603050405020304" pitchFamily="18" charset="0"/>
            </a:endParaRPr>
          </a:p>
          <a:p>
            <a:pPr marL="457200" lvl="1" indent="0">
              <a:buNone/>
            </a:pPr>
            <a:r>
              <a:rPr lang="es-ES" dirty="0">
                <a:latin typeface="Times New Roman" panose="02020603050405020304" pitchFamily="18" charset="0"/>
                <a:cs typeface="Times New Roman" panose="02020603050405020304" pitchFamily="18" charset="0"/>
              </a:rPr>
              <a:t>* </a:t>
            </a:r>
            <a:r>
              <a:rPr lang="es-ES" b="1" dirty="0" err="1">
                <a:solidFill>
                  <a:srgbClr val="FF0000"/>
                </a:solidFill>
                <a:latin typeface="Times New Roman" panose="02020603050405020304" pitchFamily="18" charset="0"/>
                <a:cs typeface="Times New Roman" panose="02020603050405020304" pitchFamily="18" charset="0"/>
              </a:rPr>
              <a:t>Span</a:t>
            </a:r>
            <a:r>
              <a:rPr lang="es-ES" b="1" dirty="0">
                <a:solidFill>
                  <a:srgbClr val="FF0000"/>
                </a:solidFill>
                <a:latin typeface="Times New Roman" panose="02020603050405020304" pitchFamily="18" charset="0"/>
                <a:cs typeface="Times New Roman" panose="02020603050405020304" pitchFamily="18" charset="0"/>
              </a:rPr>
              <a:t> </a:t>
            </a:r>
            <a:r>
              <a:rPr lang="es-ES" b="1" dirty="0" err="1">
                <a:solidFill>
                  <a:srgbClr val="FF0000"/>
                </a:solidFill>
                <a:latin typeface="Times New Roman" panose="02020603050405020304" pitchFamily="18" charset="0"/>
                <a:cs typeface="Times New Roman" panose="02020603050405020304" pitchFamily="18" charset="0"/>
              </a:rPr>
              <a:t>of</a:t>
            </a:r>
            <a:r>
              <a:rPr lang="es-ES" b="1" dirty="0">
                <a:solidFill>
                  <a:srgbClr val="FF0000"/>
                </a:solidFill>
                <a:latin typeface="Times New Roman" panose="02020603050405020304" pitchFamily="18" charset="0"/>
                <a:cs typeface="Times New Roman" panose="02020603050405020304" pitchFamily="18" charset="0"/>
              </a:rPr>
              <a:t> Patrimonial </a:t>
            </a:r>
            <a:r>
              <a:rPr lang="es-ES" b="1" dirty="0" err="1">
                <a:solidFill>
                  <a:srgbClr val="FF0000"/>
                </a:solidFill>
                <a:latin typeface="Times New Roman" panose="02020603050405020304" pitchFamily="18" charset="0"/>
                <a:cs typeface="Times New Roman" panose="02020603050405020304" pitchFamily="18" charset="0"/>
              </a:rPr>
              <a:t>Rights</a:t>
            </a:r>
            <a:endParaRPr lang="es-ES" b="1" dirty="0">
              <a:solidFill>
                <a:srgbClr val="FF0000"/>
              </a:solidFill>
              <a:latin typeface="Times New Roman" panose="02020603050405020304" pitchFamily="18" charset="0"/>
              <a:cs typeface="Times New Roman" panose="02020603050405020304" pitchFamily="18" charset="0"/>
            </a:endParaRPr>
          </a:p>
          <a:p>
            <a:pPr lvl="1"/>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56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778155"/>
          </a:xfrm>
        </p:spPr>
        <p:txBody>
          <a:bodyPr>
            <a:normAutofit fontScale="90000"/>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Conceptual </a:t>
            </a:r>
            <a:r>
              <a:rPr lang="es-ES" sz="4400" b="1" dirty="0" err="1">
                <a:latin typeface="Times New Roman" panose="02020603050405020304" pitchFamily="18" charset="0"/>
                <a:ea typeface="Times New Roman" panose="02020603050405020304" pitchFamily="18" charset="0"/>
                <a:cs typeface="Times New Roman" panose="02020603050405020304" pitchFamily="18" charset="0"/>
              </a:rPr>
              <a:t>framework</a:t>
            </a:r>
            <a:br>
              <a:rPr lang="es-ES" sz="16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16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524000" y="1613647"/>
            <a:ext cx="9144000" cy="3644153"/>
          </a:xfrm>
        </p:spPr>
        <p:txBody>
          <a:bodyPr>
            <a:normAutofit fontScale="70000" lnSpcReduction="20000"/>
          </a:bodyPr>
          <a:lstStyle/>
          <a:p>
            <a:pPr>
              <a:spcBef>
                <a:spcPts val="2400"/>
              </a:spcBef>
            </a:pPr>
            <a:endParaRPr lang="es-E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2400"/>
              </a:spcBef>
            </a:pPr>
            <a:endParaRPr lang="es-ES" sz="1800" b="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400"/>
              </a:spcBef>
            </a:pPr>
            <a:r>
              <a:rPr lang="es-ES" sz="4000" b="1" dirty="0">
                <a:effectLst/>
                <a:latin typeface="Times New Roman" panose="02020603050405020304" pitchFamily="18" charset="0"/>
                <a:ea typeface="Calibri" panose="020F0502020204030204" pitchFamily="34" charset="0"/>
                <a:cs typeface="Times New Roman" panose="02020603050405020304" pitchFamily="18" charset="0"/>
              </a:rPr>
              <a:t>Cultural </a:t>
            </a:r>
            <a:r>
              <a:rPr lang="es-ES" sz="4000" b="1" dirty="0" err="1">
                <a:effectLst/>
                <a:latin typeface="Times New Roman" panose="02020603050405020304" pitchFamily="18" charset="0"/>
                <a:ea typeface="Calibri" panose="020F0502020204030204" pitchFamily="34" charset="0"/>
                <a:cs typeface="Times New Roman" panose="02020603050405020304" pitchFamily="18" charset="0"/>
              </a:rPr>
              <a:t>Value</a:t>
            </a:r>
            <a:r>
              <a:rPr lang="es-ES" sz="4000" b="1" dirty="0">
                <a:effectLst/>
                <a:latin typeface="Times New Roman" panose="02020603050405020304" pitchFamily="18" charset="0"/>
                <a:ea typeface="Calibri" panose="020F0502020204030204" pitchFamily="34" charset="0"/>
                <a:cs typeface="Times New Roman" panose="02020603050405020304" pitchFamily="18" charset="0"/>
              </a:rPr>
              <a:t> = β1+β</a:t>
            </a:r>
            <a:r>
              <a:rPr lang="es-ES" sz="4000" b="1"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s-ES" sz="4000" b="1" dirty="0">
                <a:effectLst/>
                <a:latin typeface="Times New Roman" panose="02020603050405020304" pitchFamily="18" charset="0"/>
                <a:ea typeface="Calibri" panose="020F0502020204030204" pitchFamily="34" charset="0"/>
                <a:cs typeface="Times New Roman" panose="02020603050405020304" pitchFamily="18" charset="0"/>
              </a:rPr>
              <a:t>+β</a:t>
            </a:r>
            <a:r>
              <a:rPr lang="es-ES" sz="4000" b="1"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s-ES" sz="4000" b="1" dirty="0">
                <a:effectLst/>
                <a:latin typeface="Times New Roman" panose="02020603050405020304" pitchFamily="18" charset="0"/>
                <a:ea typeface="Calibri" panose="020F0502020204030204" pitchFamily="34" charset="0"/>
                <a:cs typeface="Times New Roman" panose="02020603050405020304" pitchFamily="18" charset="0"/>
              </a:rPr>
              <a:t>*(1+∑</a:t>
            </a:r>
            <a:r>
              <a:rPr lang="es-ES" sz="4000" b="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s-ES" sz="4000" b="1"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s-ES" sz="4000" b="1" dirty="0">
                <a:effectLst/>
                <a:latin typeface="Times New Roman" panose="02020603050405020304" pitchFamily="18" charset="0"/>
                <a:ea typeface="Calibri" panose="020F0502020204030204" pitchFamily="34" charset="0"/>
                <a:cs typeface="Times New Roman" panose="02020603050405020304" pitchFamily="18" charset="0"/>
              </a:rPr>
              <a:t>) [1]</a:t>
            </a:r>
          </a:p>
          <a:p>
            <a:pPr algn="l">
              <a:lnSpc>
                <a:spcPct val="170000"/>
              </a:lnSpc>
            </a:pPr>
            <a:r>
              <a:rPr lang="en-US" sz="3200" i="1"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Hutter</a:t>
            </a:r>
            <a:r>
              <a:rPr lang="en-US" sz="3200" dirty="0">
                <a:latin typeface="Times New Roman" panose="02020603050405020304" pitchFamily="18" charset="0"/>
                <a:cs typeface="Times New Roman" panose="02020603050405020304" pitchFamily="18" charset="0"/>
              </a:rPr>
              <a:t> and Frey (2010: 205) </a:t>
            </a:r>
            <a:r>
              <a:rPr lang="en-US" sz="3200" i="1" dirty="0">
                <a:latin typeface="Times New Roman" panose="02020603050405020304" pitchFamily="18" charset="0"/>
                <a:cs typeface="Times New Roman" panose="02020603050405020304" pitchFamily="18" charset="0"/>
              </a:rPr>
              <a:t>cultural value is not hidden, it is expressed through ‘audience applause, expert reviews, prizes, or length of text and footage dedicated in print and broadcast media’. </a:t>
            </a:r>
          </a:p>
          <a:p>
            <a:pPr algn="l">
              <a:lnSpc>
                <a:spcPct val="170000"/>
              </a:lnSpc>
            </a:pPr>
            <a:r>
              <a:rPr lang="es-ES" sz="3200" b="1" dirty="0">
                <a:latin typeface="Times New Roman" panose="02020603050405020304" pitchFamily="18" charset="0"/>
                <a:ea typeface="Calibri" panose="020F0502020204030204" pitchFamily="34" charset="0"/>
                <a:cs typeface="Times New Roman" panose="02020603050405020304" pitchFamily="18" charset="0"/>
              </a:rPr>
              <a:t>*</a:t>
            </a:r>
            <a:r>
              <a:rPr lang="es-ES" sz="3200" i="1" dirty="0" err="1">
                <a:latin typeface="Times New Roman" panose="02020603050405020304" pitchFamily="18" charset="0"/>
                <a:ea typeface="Calibri" panose="020F0502020204030204" pitchFamily="34" charset="0"/>
                <a:cs typeface="Times New Roman" panose="02020603050405020304" pitchFamily="18" charset="0"/>
              </a:rPr>
              <a:t>Authorship</a:t>
            </a:r>
            <a:r>
              <a:rPr lang="es-ES" sz="3200" i="1" dirty="0">
                <a:latin typeface="Times New Roman" panose="02020603050405020304" pitchFamily="18" charset="0"/>
                <a:ea typeface="Calibri" panose="020F0502020204030204" pitchFamily="34" charset="0"/>
                <a:cs typeface="Times New Roman" panose="02020603050405020304" pitchFamily="18" charset="0"/>
              </a:rPr>
              <a:t> and </a:t>
            </a:r>
            <a:r>
              <a:rPr lang="es-ES" sz="3200" i="1" dirty="0" err="1">
                <a:latin typeface="Times New Roman" panose="02020603050405020304" pitchFamily="18" charset="0"/>
                <a:ea typeface="Calibri" panose="020F0502020204030204" pitchFamily="34" charset="0"/>
                <a:cs typeface="Times New Roman" panose="02020603050405020304" pitchFamily="18" charset="0"/>
              </a:rPr>
              <a:t>Improvisation</a:t>
            </a:r>
            <a:r>
              <a:rPr lang="es-ES" sz="3200" i="1" dirty="0">
                <a:latin typeface="Times New Roman" panose="02020603050405020304" pitchFamily="18" charset="0"/>
                <a:ea typeface="Calibri" panose="020F0502020204030204" pitchFamily="34" charset="0"/>
                <a:cs typeface="Times New Roman" panose="02020603050405020304" pitchFamily="18" charset="0"/>
              </a:rPr>
              <a:t>: Musical </a:t>
            </a:r>
            <a:r>
              <a:rPr lang="es-ES" sz="3200" i="1" dirty="0" err="1">
                <a:latin typeface="Times New Roman" panose="02020603050405020304" pitchFamily="18" charset="0"/>
                <a:ea typeface="Calibri" panose="020F0502020204030204" pitchFamily="34" charset="0"/>
                <a:cs typeface="Times New Roman" panose="02020603050405020304" pitchFamily="18" charset="0"/>
              </a:rPr>
              <a:t>lost</a:t>
            </a:r>
            <a:r>
              <a:rPr lang="es-ES" sz="3200" i="1" dirty="0">
                <a:latin typeface="Times New Roman" panose="02020603050405020304" pitchFamily="18" charset="0"/>
                <a:ea typeface="Calibri" panose="020F0502020204030204" pitchFamily="34" charset="0"/>
                <a:cs typeface="Times New Roman" panose="02020603050405020304" pitchFamily="18" charset="0"/>
              </a:rPr>
              <a:t> </a:t>
            </a:r>
            <a:r>
              <a:rPr lang="es-ES" sz="3200" i="1" dirty="0" err="1">
                <a:latin typeface="Times New Roman" panose="02020603050405020304" pitchFamily="18" charset="0"/>
                <a:ea typeface="Calibri" panose="020F0502020204030204" pitchFamily="34" charset="0"/>
                <a:cs typeface="Times New Roman" panose="02020603050405020304" pitchFamily="18" charset="0"/>
              </a:rPr>
              <a:t>property</a:t>
            </a:r>
            <a:r>
              <a:rPr lang="es-ES" sz="3200" i="1" dirty="0">
                <a:latin typeface="Times New Roman" panose="02020603050405020304" pitchFamily="18" charset="0"/>
                <a:ea typeface="Calibri" panose="020F0502020204030204" pitchFamily="34" charset="0"/>
                <a:cs typeface="Times New Roman" panose="02020603050405020304" pitchFamily="18" charset="0"/>
              </a:rPr>
              <a:t> </a:t>
            </a:r>
            <a:r>
              <a:rPr lang="es-ES" sz="3200" dirty="0">
                <a:latin typeface="Times New Roman" panose="02020603050405020304" pitchFamily="18" charset="0"/>
                <a:ea typeface="Calibri" panose="020F0502020204030204" pitchFamily="34" charset="0"/>
                <a:cs typeface="Times New Roman" panose="02020603050405020304" pitchFamily="18" charset="0"/>
              </a:rPr>
              <a:t>(Pearson, 2010).</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2400"/>
              </a:spcBef>
            </a:pPr>
            <a:endParaRPr lang="es-ES"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Tree>
    <p:extLst>
      <p:ext uri="{BB962C8B-B14F-4D97-AF65-F5344CB8AC3E}">
        <p14:creationId xmlns:p14="http://schemas.microsoft.com/office/powerpoint/2010/main" val="509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1122363"/>
            <a:ext cx="9144000" cy="751261"/>
          </a:xfrm>
        </p:spPr>
        <p:txBody>
          <a:bodyPr>
            <a:noAutofit/>
          </a:bodyPr>
          <a:lstStyle/>
          <a:p>
            <a:r>
              <a:rPr lang="es-ES" sz="4400" b="1" dirty="0" err="1">
                <a:effectLst/>
                <a:latin typeface="Times New Roman" panose="02020603050405020304" pitchFamily="18" charset="0"/>
                <a:ea typeface="Times New Roman" panose="02020603050405020304" pitchFamily="18" charset="0"/>
                <a:cs typeface="Times New Roman" panose="02020603050405020304" pitchFamily="18" charset="0"/>
              </a:rPr>
              <a:t>Methodology</a:t>
            </a:r>
            <a:br>
              <a:rPr lang="es-ES"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4400" dirty="0"/>
          </a:p>
        </p:txBody>
      </p:sp>
      <p:sp>
        <p:nvSpPr>
          <p:cNvPr id="3" name="Subtítulo 2">
            <a:extLst>
              <a:ext uri="{FF2B5EF4-FFF2-40B4-BE49-F238E27FC236}">
                <a16:creationId xmlns:a16="http://schemas.microsoft.com/office/drawing/2014/main" id="{4F23493C-D5FD-4F23-9D5F-1907E6282E98}"/>
              </a:ext>
            </a:extLst>
          </p:cNvPr>
          <p:cNvSpPr>
            <a:spLocks noGrp="1"/>
          </p:cNvSpPr>
          <p:nvPr>
            <p:ph type="subTitle" idx="1"/>
          </p:nvPr>
        </p:nvSpPr>
        <p:spPr>
          <a:xfrm>
            <a:off x="1524000" y="1631576"/>
            <a:ext cx="9144000" cy="3626224"/>
          </a:xfrm>
        </p:spPr>
        <p:txBody>
          <a:bodyPr/>
          <a:lstStyle/>
          <a:p>
            <a:pPr algn="just">
              <a:spcBef>
                <a:spcPts val="2400"/>
              </a:spcBef>
            </a:pPr>
            <a:endParaRPr lang="es-ES"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pic>
        <p:nvPicPr>
          <p:cNvPr id="5" name="Marcador de contenido 4">
            <a:extLst>
              <a:ext uri="{FF2B5EF4-FFF2-40B4-BE49-F238E27FC236}">
                <a16:creationId xmlns:a16="http://schemas.microsoft.com/office/drawing/2014/main" id="{2B7730EE-204C-4B5F-8E31-92E90C076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222" y="277906"/>
            <a:ext cx="9511555" cy="5863477"/>
          </a:xfrm>
          <a:prstGeom prst="rect">
            <a:avLst/>
          </a:prstGeom>
        </p:spPr>
      </p:pic>
      <p:sp>
        <p:nvSpPr>
          <p:cNvPr id="6" name="CuadroTexto 5">
            <a:extLst>
              <a:ext uri="{FF2B5EF4-FFF2-40B4-BE49-F238E27FC236}">
                <a16:creationId xmlns:a16="http://schemas.microsoft.com/office/drawing/2014/main" id="{4913858D-1E16-403D-8F97-84A1D8B07ECD}"/>
              </a:ext>
            </a:extLst>
          </p:cNvPr>
          <p:cNvSpPr txBox="1"/>
          <p:nvPr/>
        </p:nvSpPr>
        <p:spPr>
          <a:xfrm>
            <a:off x="10467975" y="352425"/>
            <a:ext cx="1526148" cy="646331"/>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15 interviews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experts</a:t>
            </a:r>
            <a:endParaRPr lang="es-ES"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6D1B4A58-4B93-43EF-BD7B-5BD5F434EF47}"/>
              </a:ext>
            </a:extLst>
          </p:cNvPr>
          <p:cNvSpPr txBox="1"/>
          <p:nvPr/>
        </p:nvSpPr>
        <p:spPr>
          <a:xfrm>
            <a:off x="4804371" y="6488668"/>
            <a:ext cx="2743201" cy="369332"/>
          </a:xfrm>
          <a:prstGeom prst="rect">
            <a:avLst/>
          </a:prstGeom>
          <a:noFill/>
        </p:spPr>
        <p:txBody>
          <a:bodyPr wrap="square" rtlCol="0">
            <a:spAutoFit/>
          </a:bodyPr>
          <a:lstStyle/>
          <a:p>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a:t>
            </a:r>
            <a:endParaRPr lang="es-ES" dirty="0"/>
          </a:p>
        </p:txBody>
      </p:sp>
    </p:spTree>
    <p:extLst>
      <p:ext uri="{BB962C8B-B14F-4D97-AF65-F5344CB8AC3E}">
        <p14:creationId xmlns:p14="http://schemas.microsoft.com/office/powerpoint/2010/main" val="229624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pic>
        <p:nvPicPr>
          <p:cNvPr id="9" name="Marcador de contenido 3">
            <a:extLst>
              <a:ext uri="{FF2B5EF4-FFF2-40B4-BE49-F238E27FC236}">
                <a16:creationId xmlns:a16="http://schemas.microsoft.com/office/drawing/2014/main" id="{0CF9057E-35A9-4F59-A7E3-5650C265613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94329" y="959225"/>
            <a:ext cx="8301318" cy="5531222"/>
          </a:xfrm>
          <a:prstGeom prst="rect">
            <a:avLst/>
          </a:prstGeom>
          <a:noFill/>
          <a:ln>
            <a:noFill/>
          </a:ln>
        </p:spPr>
      </p:pic>
      <p:sp>
        <p:nvSpPr>
          <p:cNvPr id="5" name="CuadroTexto 4">
            <a:extLst>
              <a:ext uri="{FF2B5EF4-FFF2-40B4-BE49-F238E27FC236}">
                <a16:creationId xmlns:a16="http://schemas.microsoft.com/office/drawing/2014/main" id="{A69B6478-9D87-435E-95C7-651FAED2C35D}"/>
              </a:ext>
            </a:extLst>
          </p:cNvPr>
          <p:cNvSpPr txBox="1"/>
          <p:nvPr/>
        </p:nvSpPr>
        <p:spPr>
          <a:xfrm>
            <a:off x="4473387" y="6490447"/>
            <a:ext cx="2743201" cy="369332"/>
          </a:xfrm>
          <a:prstGeom prst="rect">
            <a:avLst/>
          </a:prstGeom>
          <a:noFill/>
        </p:spPr>
        <p:txBody>
          <a:bodyPr wrap="square" rtlCol="0">
            <a:spAutoFit/>
          </a:bodyPr>
          <a:lstStyle/>
          <a:p>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a:t>
            </a:r>
            <a:endParaRPr lang="es-ES" dirty="0"/>
          </a:p>
        </p:txBody>
      </p:sp>
    </p:spTree>
    <p:extLst>
      <p:ext uri="{BB962C8B-B14F-4D97-AF65-F5344CB8AC3E}">
        <p14:creationId xmlns:p14="http://schemas.microsoft.com/office/powerpoint/2010/main" val="126945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959225"/>
            <a:ext cx="9144000" cy="477837"/>
          </a:xfrm>
        </p:spPr>
        <p:txBody>
          <a:bodyPr>
            <a:noAutofit/>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Análisis Empíricos</a:t>
            </a:r>
            <a:br>
              <a:rPr lang="es-ES"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4400"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sp>
        <p:nvSpPr>
          <p:cNvPr id="6" name="CuadroTexto 5">
            <a:extLst>
              <a:ext uri="{FF2B5EF4-FFF2-40B4-BE49-F238E27FC236}">
                <a16:creationId xmlns:a16="http://schemas.microsoft.com/office/drawing/2014/main" id="{7A8FFE22-694C-4179-8E24-2798C4F103C3}"/>
              </a:ext>
            </a:extLst>
          </p:cNvPr>
          <p:cNvSpPr txBox="1"/>
          <p:nvPr/>
        </p:nvSpPr>
        <p:spPr>
          <a:xfrm>
            <a:off x="1228725" y="1828800"/>
            <a:ext cx="9772650" cy="2120068"/>
          </a:xfrm>
          <a:prstGeom prst="rect">
            <a:avLst/>
          </a:prstGeom>
          <a:noFill/>
        </p:spPr>
        <p:txBody>
          <a:bodyPr wrap="square">
            <a:spAutoFit/>
          </a:bodyPr>
          <a:lstStyle/>
          <a:p>
            <a:pPr marR="33020" indent="449580" algn="just">
              <a:lnSpc>
                <a:spcPct val="150000"/>
              </a:lnSpc>
              <a:spcBef>
                <a:spcPts val="600"/>
              </a:spcBef>
              <a:spcAft>
                <a:spcPts val="600"/>
              </a:spcAft>
            </a:pP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*Anderson (1993: 2):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valorar algo es tener un conjunto de actitudes positivas hacia ello, gobernadas por estándares distintos de percepción, emoción, deliberación, deseo y conducta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Al evaluar las percepciones, se crea una sensación de valoración, como menciona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Klamer</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(2003: 10): </a:t>
            </a:r>
            <a:r>
              <a:rPr lang="es-ES" sz="1800" i="1" dirty="0">
                <a:effectLst/>
                <a:latin typeface="Times New Roman" panose="02020603050405020304" pitchFamily="18" charset="0"/>
                <a:ea typeface="Calibri" panose="020F0502020204030204" pitchFamily="34" charset="0"/>
                <a:cs typeface="Times New Roman" panose="02020603050405020304" pitchFamily="18" charset="0"/>
              </a:rPr>
              <a:t>aunque valorar algo puede ser un proceso espontáneo, la evaluación implica la reflexión consciente sobre los motivos de una valoración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4553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97F-EE60-4823-B028-5BBCC9A8777A}"/>
              </a:ext>
            </a:extLst>
          </p:cNvPr>
          <p:cNvSpPr>
            <a:spLocks noGrp="1"/>
          </p:cNvSpPr>
          <p:nvPr>
            <p:ph type="ctrTitle"/>
          </p:nvPr>
        </p:nvSpPr>
        <p:spPr>
          <a:xfrm>
            <a:off x="1524000" y="959225"/>
            <a:ext cx="9144000" cy="477837"/>
          </a:xfrm>
        </p:spPr>
        <p:txBody>
          <a:bodyPr>
            <a:noAutofit/>
          </a:bodyPr>
          <a:lstStyle/>
          <a:p>
            <a:r>
              <a:rPr lang="es-ES" sz="4400" b="1" dirty="0">
                <a:latin typeface="Times New Roman" panose="02020603050405020304" pitchFamily="18" charset="0"/>
                <a:ea typeface="Times New Roman" panose="02020603050405020304" pitchFamily="18" charset="0"/>
                <a:cs typeface="Times New Roman" panose="02020603050405020304" pitchFamily="18" charset="0"/>
              </a:rPr>
              <a:t>Análisis Empíricos</a:t>
            </a:r>
            <a:br>
              <a:rPr lang="es-ES"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s-ES" sz="4400" dirty="0"/>
          </a:p>
        </p:txBody>
      </p:sp>
      <p:pic>
        <p:nvPicPr>
          <p:cNvPr id="4" name="Imagen 3">
            <a:extLst>
              <a:ext uri="{FF2B5EF4-FFF2-40B4-BE49-F238E27FC236}">
                <a16:creationId xmlns:a16="http://schemas.microsoft.com/office/drawing/2014/main" id="{A440D34F-C6EA-4252-ABA7-2B6CBD5E7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877" y="210577"/>
            <a:ext cx="824099" cy="748648"/>
          </a:xfrm>
          <a:prstGeom prst="rect">
            <a:avLst/>
          </a:prstGeom>
          <a:noFill/>
          <a:ln>
            <a:noFill/>
          </a:ln>
        </p:spPr>
      </p:pic>
      <p:graphicFrame>
        <p:nvGraphicFramePr>
          <p:cNvPr id="8" name="Tabla 7">
            <a:extLst>
              <a:ext uri="{FF2B5EF4-FFF2-40B4-BE49-F238E27FC236}">
                <a16:creationId xmlns:a16="http://schemas.microsoft.com/office/drawing/2014/main" id="{2A7DF36F-3F22-4369-9CF3-A7A779A82219}"/>
              </a:ext>
            </a:extLst>
          </p:cNvPr>
          <p:cNvGraphicFramePr>
            <a:graphicFrameLocks noGrp="1"/>
          </p:cNvGraphicFramePr>
          <p:nvPr>
            <p:extLst>
              <p:ext uri="{D42A27DB-BD31-4B8C-83A1-F6EECF244321}">
                <p14:modId xmlns:p14="http://schemas.microsoft.com/office/powerpoint/2010/main" val="4262757174"/>
              </p:ext>
            </p:extLst>
          </p:nvPr>
        </p:nvGraphicFramePr>
        <p:xfrm>
          <a:off x="3245223" y="820553"/>
          <a:ext cx="5701554" cy="5786436"/>
        </p:xfrm>
        <a:graphic>
          <a:graphicData uri="http://schemas.openxmlformats.org/drawingml/2006/table">
            <a:tbl>
              <a:tblPr firstRow="1" firstCol="1" bandRow="1"/>
              <a:tblGrid>
                <a:gridCol w="2850777">
                  <a:extLst>
                    <a:ext uri="{9D8B030D-6E8A-4147-A177-3AD203B41FA5}">
                      <a16:colId xmlns:a16="http://schemas.microsoft.com/office/drawing/2014/main" val="4085721414"/>
                    </a:ext>
                  </a:extLst>
                </a:gridCol>
                <a:gridCol w="2850777">
                  <a:extLst>
                    <a:ext uri="{9D8B030D-6E8A-4147-A177-3AD203B41FA5}">
                      <a16:colId xmlns:a16="http://schemas.microsoft.com/office/drawing/2014/main" val="4278266047"/>
                    </a:ext>
                  </a:extLst>
                </a:gridCol>
              </a:tblGrid>
              <a:tr h="427602">
                <a:tc>
                  <a:txBody>
                    <a:bodyPr/>
                    <a:lstStyle/>
                    <a:p>
                      <a:pPr algn="ctr">
                        <a:lnSpc>
                          <a:spcPct val="107000"/>
                        </a:lnSpc>
                        <a:spcAft>
                          <a:spcPts val="800"/>
                        </a:spcAft>
                      </a:pPr>
                      <a:r>
                        <a:rPr lang="es-E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 de Estudio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Cuantitativo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289550"/>
                  </a:ext>
                </a:extLst>
              </a:tr>
              <a:tr h="221846">
                <a:tc>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Tipo de Encuesta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Online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67586377"/>
                  </a:ext>
                </a:extLst>
              </a:tr>
              <a:tr h="221846">
                <a:tc>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Cuestionario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 anexo III</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840490261"/>
                  </a:ext>
                </a:extLst>
              </a:tr>
              <a:tr h="221846">
                <a:tc rowSpan="5">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 gestores culturales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937757321"/>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 críticos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1295402653"/>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586 espectadores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279396683"/>
                  </a:ext>
                </a:extLst>
              </a:tr>
              <a:tr h="221846">
                <a:tc vMerge="1">
                  <a:txBody>
                    <a:bodyPr/>
                    <a:lstStyle/>
                    <a:p>
                      <a:endParaRPr lang="es-ES"/>
                    </a:p>
                  </a:txBody>
                  <a:tcPr/>
                </a:tc>
                <a:tc>
                  <a:txBody>
                    <a:bodyPr/>
                    <a:lstStyle/>
                    <a:p>
                      <a:pPr algn="ctr">
                        <a:lnSpc>
                          <a:spcPct val="107000"/>
                        </a:lnSpc>
                        <a:spcAft>
                          <a:spcPts val="80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Sexo: masculino y femenino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1776252781"/>
                  </a:ext>
                </a:extLst>
              </a:tr>
              <a:tr h="455202">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Nacionalidad: independiente (lengua española)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112024885"/>
                  </a:ext>
                </a:extLst>
              </a:tr>
              <a:tr h="221846">
                <a:tc>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Tamaño Muestral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 encuestas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84208420"/>
                  </a:ext>
                </a:extLst>
              </a:tr>
              <a:tr h="221846">
                <a:tc rowSpan="3">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Difusión de la encuesta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Flama. La guía del flamenco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3005556747"/>
                  </a:ext>
                </a:extLst>
              </a:tr>
              <a:tr h="455202">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Centro Andaluz de Documentación del flamenco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2121928312"/>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promocionmusical.es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53591158"/>
                  </a:ext>
                </a:extLst>
              </a:tr>
              <a:tr h="221846">
                <a:tc>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Fecha de realización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Mayo-septiembre 2017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609273403"/>
                  </a:ext>
                </a:extLst>
              </a:tr>
              <a:tr h="221846">
                <a:tc rowSpan="6">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Técnicas de análisis de información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descriptivo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3791059280"/>
                  </a:ext>
                </a:extLst>
              </a:tr>
              <a:tr h="455202">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exploratorio y confirmatorio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3631023322"/>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Regresión Lineal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3132496390"/>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Logit Ordenado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1254869956"/>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Regresión Robusta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3351796927"/>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Modelo de ecuaciones estructurales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58049115"/>
                  </a:ext>
                </a:extLst>
              </a:tr>
              <a:tr h="221846">
                <a:tc rowSpan="3">
                  <a:txBody>
                    <a:bodyPr/>
                    <a:lstStyle/>
                    <a:p>
                      <a:pPr algn="ctr">
                        <a:lnSpc>
                          <a:spcPct val="107000"/>
                        </a:lnSpc>
                        <a:spcAft>
                          <a:spcPts val="800"/>
                        </a:spcAft>
                      </a:pPr>
                      <a:r>
                        <a:rPr lang="es-ES"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Programas informáticos utilizados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Stata 14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w="12700" cap="flat" cmpd="sng" algn="ctr">
                      <a:solidFill>
                        <a:srgbClr val="000000"/>
                      </a:solidFill>
                      <a:prstDash val="dash"/>
                      <a:round/>
                      <a:headEnd type="none" w="med" len="med"/>
                      <a:tailEnd type="none" w="med" len="med"/>
                    </a:lnT>
                    <a:lnB>
                      <a:noFill/>
                    </a:lnB>
                  </a:tcPr>
                </a:tc>
                <a:extLst>
                  <a:ext uri="{0D108BD9-81ED-4DB2-BD59-A6C34878D82A}">
                    <a16:rowId xmlns:a16="http://schemas.microsoft.com/office/drawing/2014/main" val="1923101051"/>
                  </a:ext>
                </a:extLst>
              </a:tr>
              <a:tr h="221846">
                <a:tc vMerge="1">
                  <a:txBody>
                    <a:bodyPr/>
                    <a:lstStyle/>
                    <a:p>
                      <a:endParaRPr lang="es-ES"/>
                    </a:p>
                  </a:txBody>
                  <a:tcPr/>
                </a:tc>
                <a:tc>
                  <a:txBody>
                    <a:bodyPr/>
                    <a:lstStyle/>
                    <a:p>
                      <a:pPr algn="ctr">
                        <a:lnSpc>
                          <a:spcPct val="107000"/>
                        </a:lnSpc>
                        <a:spcAft>
                          <a:spcPts val="800"/>
                        </a:spcAft>
                      </a:pPr>
                      <a:r>
                        <a:rPr lang="es-E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SPSS 22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a:noFill/>
                    </a:lnB>
                  </a:tcPr>
                </a:tc>
                <a:extLst>
                  <a:ext uri="{0D108BD9-81ED-4DB2-BD59-A6C34878D82A}">
                    <a16:rowId xmlns:a16="http://schemas.microsoft.com/office/drawing/2014/main" val="2641916682"/>
                  </a:ext>
                </a:extLst>
              </a:tr>
              <a:tr h="221846">
                <a:tc vMerge="1">
                  <a:txBody>
                    <a:bodyPr/>
                    <a:lstStyle/>
                    <a:p>
                      <a:endParaRPr lang="es-ES"/>
                    </a:p>
                  </a:txBody>
                  <a:tcPr/>
                </a:tc>
                <a:tc>
                  <a:txBody>
                    <a:bodyPr/>
                    <a:lstStyle/>
                    <a:p>
                      <a:pPr algn="ctr">
                        <a:lnSpc>
                          <a:spcPct val="107000"/>
                        </a:lnSpc>
                        <a:spcAft>
                          <a:spcPts val="800"/>
                        </a:spcAft>
                      </a:pPr>
                      <a:r>
                        <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AMOS 22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40" marR="3874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735734"/>
                  </a:ext>
                </a:extLst>
              </a:tr>
            </a:tbl>
          </a:graphicData>
        </a:graphic>
      </p:graphicFrame>
      <p:sp>
        <p:nvSpPr>
          <p:cNvPr id="5" name="CuadroTexto 4">
            <a:extLst>
              <a:ext uri="{FF2B5EF4-FFF2-40B4-BE49-F238E27FC236}">
                <a16:creationId xmlns:a16="http://schemas.microsoft.com/office/drawing/2014/main" id="{2B98D801-86A3-42F9-9583-97F126BBCA88}"/>
              </a:ext>
            </a:extLst>
          </p:cNvPr>
          <p:cNvSpPr txBox="1"/>
          <p:nvPr/>
        </p:nvSpPr>
        <p:spPr>
          <a:xfrm>
            <a:off x="5198818" y="6606989"/>
            <a:ext cx="2743201" cy="276999"/>
          </a:xfrm>
          <a:prstGeom prst="rect">
            <a:avLst/>
          </a:prstGeom>
          <a:noFill/>
        </p:spPr>
        <p:txBody>
          <a:bodyPr wrap="square" rtlCol="0">
            <a:spAutoFit/>
          </a:bodyPr>
          <a:lstStyle/>
          <a:p>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Fuente: Elaboración propia</a:t>
            </a:r>
            <a:endParaRPr lang="es-ES" sz="1200" dirty="0"/>
          </a:p>
        </p:txBody>
      </p:sp>
    </p:spTree>
    <p:extLst>
      <p:ext uri="{BB962C8B-B14F-4D97-AF65-F5344CB8AC3E}">
        <p14:creationId xmlns:p14="http://schemas.microsoft.com/office/powerpoint/2010/main" val="39028336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TotalTime>
  <Words>2582</Words>
  <Application>Microsoft Office PowerPoint</Application>
  <PresentationFormat>Panorámica</PresentationFormat>
  <Paragraphs>1229</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Times New Roman</vt:lpstr>
      <vt:lpstr>Tema de Office</vt:lpstr>
      <vt:lpstr>FLAMENCO Y DERECHOS DE AUTOR. UNA PERSPECTIVA DESDE LA ECONOMÍA DE LA CULTURA </vt:lpstr>
      <vt:lpstr>Structure </vt:lpstr>
      <vt:lpstr>Presentación de PowerPoint</vt:lpstr>
      <vt:lpstr>Legal framework</vt:lpstr>
      <vt:lpstr>Conceptual framework </vt:lpstr>
      <vt:lpstr>Methodology </vt:lpstr>
      <vt:lpstr>Presentación de PowerPoint</vt:lpstr>
      <vt:lpstr>Análisis Empíricos </vt:lpstr>
      <vt:lpstr>Análisis Empíricos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caso de Camarón de la Isla</vt:lpstr>
      <vt:lpstr>El caso de Camarón de la Isla</vt:lpstr>
      <vt:lpstr>Hacia soluciones sostenibles</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FLAMENCO Y DERECHOS DE AUTOR. UNA PERSPECTIVA DESDE LA ECONOMÍA DE LA CULTURA</dc:title>
  <dc:creator>Jesús Heredia</dc:creator>
  <cp:lastModifiedBy>JESÚS HEREDIA CARROZA</cp:lastModifiedBy>
  <cp:revision>21</cp:revision>
  <dcterms:created xsi:type="dcterms:W3CDTF">2020-12-10T19:02:50Z</dcterms:created>
  <dcterms:modified xsi:type="dcterms:W3CDTF">2023-11-28T17:14:00Z</dcterms:modified>
</cp:coreProperties>
</file>