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6" r:id="rId8"/>
    <p:sldId id="276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5" r:id="rId17"/>
    <p:sldId id="271" r:id="rId18"/>
    <p:sldId id="272" r:id="rId19"/>
    <p:sldId id="273" r:id="rId20"/>
    <p:sldId id="274" r:id="rId21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E2F4-7DD8-48A1-BA06-AB19FA3DCBD3}" type="datetimeFigureOut">
              <a:rPr lang="es-ES" smtClean="0"/>
              <a:t>13/06/2024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012F-17FA-41AC-B645-849D64E719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9290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E2F4-7DD8-48A1-BA06-AB19FA3DCBD3}" type="datetimeFigureOut">
              <a:rPr lang="es-ES" smtClean="0"/>
              <a:t>13/06/2024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012F-17FA-41AC-B645-849D64E719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734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E2F4-7DD8-48A1-BA06-AB19FA3DCBD3}" type="datetimeFigureOut">
              <a:rPr lang="es-ES" smtClean="0"/>
              <a:t>13/06/2024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012F-17FA-41AC-B645-849D64E719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0823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E2F4-7DD8-48A1-BA06-AB19FA3DCBD3}" type="datetimeFigureOut">
              <a:rPr lang="es-ES" smtClean="0"/>
              <a:t>13/06/2024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012F-17FA-41AC-B645-849D64E719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065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E2F4-7DD8-48A1-BA06-AB19FA3DCBD3}" type="datetimeFigureOut">
              <a:rPr lang="es-ES" smtClean="0"/>
              <a:t>13/06/2024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012F-17FA-41AC-B645-849D64E719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960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E2F4-7DD8-48A1-BA06-AB19FA3DCBD3}" type="datetimeFigureOut">
              <a:rPr lang="es-ES" smtClean="0"/>
              <a:t>13/06/2024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012F-17FA-41AC-B645-849D64E719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0079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E2F4-7DD8-48A1-BA06-AB19FA3DCBD3}" type="datetimeFigureOut">
              <a:rPr lang="es-ES" smtClean="0"/>
              <a:t>13/06/2024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012F-17FA-41AC-B645-849D64E719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0267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E2F4-7DD8-48A1-BA06-AB19FA3DCBD3}" type="datetimeFigureOut">
              <a:rPr lang="es-ES" smtClean="0"/>
              <a:t>13/06/2024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012F-17FA-41AC-B645-849D64E719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0987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E2F4-7DD8-48A1-BA06-AB19FA3DCBD3}" type="datetimeFigureOut">
              <a:rPr lang="es-ES" smtClean="0"/>
              <a:t>13/06/2024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012F-17FA-41AC-B645-849D64E719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082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E2F4-7DD8-48A1-BA06-AB19FA3DCBD3}" type="datetimeFigureOut">
              <a:rPr lang="es-ES" smtClean="0"/>
              <a:t>13/06/2024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012F-17FA-41AC-B645-849D64E719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9505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6E2F4-7DD8-48A1-BA06-AB19FA3DCBD3}" type="datetimeFigureOut">
              <a:rPr lang="es-ES" smtClean="0"/>
              <a:t>13/06/2024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012F-17FA-41AC-B645-849D64E719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179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6E2F4-7DD8-48A1-BA06-AB19FA3DCBD3}" type="datetimeFigureOut">
              <a:rPr lang="es-ES" smtClean="0"/>
              <a:t>13/06/2024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E012F-17FA-41AC-B645-849D64E719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35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850470"/>
          </a:xfrm>
        </p:spPr>
        <p:txBody>
          <a:bodyPr>
            <a:normAutofit fontScale="90000"/>
          </a:bodyPr>
          <a:lstStyle/>
          <a:p>
            <a:r>
              <a:rPr lang="es-ES" dirty="0"/>
              <a:t>DOCTORADO EN CIENCIAS ECONÓMICAS, EMPRESARIALES Y SOCIALES</a:t>
            </a:r>
            <a:br>
              <a:rPr lang="es-ES" dirty="0"/>
            </a:br>
            <a:r>
              <a:rPr lang="es-ES" dirty="0"/>
              <a:t>UNIVERSIDAD DE SEVILLA</a:t>
            </a:r>
            <a:br>
              <a:rPr lang="es-ES" dirty="0"/>
            </a:br>
            <a:r>
              <a:rPr lang="es-ES" dirty="0"/>
              <a:t>13 de junio de 2024</a:t>
            </a:r>
          </a:p>
        </p:txBody>
      </p:sp>
    </p:spTree>
    <p:extLst>
      <p:ext uri="{BB962C8B-B14F-4D97-AF65-F5344CB8AC3E}">
        <p14:creationId xmlns:p14="http://schemas.microsoft.com/office/powerpoint/2010/main" val="778172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1. INFORME DE SEGUIMIENTO INTERNO. CURSO 2022-2023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/>
              <a:t>P3. EVALUACIÓN DE LOS RECURSOS DEL PROGRAMA</a:t>
            </a:r>
          </a:p>
          <a:p>
            <a:r>
              <a:rPr lang="es-ES" dirty="0"/>
              <a:t>Profesores investigadores: 58 (59)</a:t>
            </a:r>
          </a:p>
          <a:p>
            <a:r>
              <a:rPr lang="es-ES" dirty="0"/>
              <a:t>Número de sexenios por profesor: 2.53</a:t>
            </a:r>
          </a:p>
          <a:p>
            <a:r>
              <a:rPr lang="es-ES" dirty="0"/>
              <a:t>Número de directores por tesis: 2</a:t>
            </a:r>
          </a:p>
          <a:p>
            <a:r>
              <a:rPr lang="es-ES" dirty="0"/>
              <a:t>Número de directores extranjeros: 5</a:t>
            </a:r>
          </a:p>
          <a:p>
            <a:r>
              <a:rPr lang="es-ES" dirty="0"/>
              <a:t>Nivel de satisfacción de los doctorandos con la actuación de los investigadores: 4.05-4.4/5</a:t>
            </a:r>
          </a:p>
          <a:p>
            <a:r>
              <a:rPr lang="es-ES" dirty="0"/>
              <a:t>Número de contribuciones científicas de los profesores del programa</a:t>
            </a:r>
          </a:p>
          <a:p>
            <a:pPr>
              <a:buFontTx/>
              <a:buChar char="-"/>
            </a:pPr>
            <a:r>
              <a:rPr lang="es-ES" dirty="0"/>
              <a:t>4.3 por profesor (3.12, artículos científicos)</a:t>
            </a:r>
          </a:p>
          <a:p>
            <a:pPr>
              <a:buFontTx/>
              <a:buChar char="-"/>
            </a:pPr>
            <a:r>
              <a:rPr lang="es-ES" dirty="0"/>
              <a:t>Proyectos de investigación competitivos:  44 (0.76 por profesor)</a:t>
            </a:r>
          </a:p>
        </p:txBody>
      </p:sp>
    </p:spTree>
    <p:extLst>
      <p:ext uri="{BB962C8B-B14F-4D97-AF65-F5344CB8AC3E}">
        <p14:creationId xmlns:p14="http://schemas.microsoft.com/office/powerpoint/2010/main" val="3107472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1. INFORME DE SEGUIMIENTO INTERNO. CURSO 2022-2023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P4. EVALUACIÓN DE LOS PROGRAMAS DE MOVILIDAD</a:t>
            </a:r>
          </a:p>
          <a:p>
            <a:r>
              <a:rPr lang="es-ES" dirty="0"/>
              <a:t>Participación de estudiantes de doctorado en estancias de investigación: 7.23% (tesis con mención internacional 40%)</a:t>
            </a:r>
          </a:p>
          <a:p>
            <a:r>
              <a:rPr lang="es-ES" dirty="0"/>
              <a:t>Nivel de satisfacción con los programas de movilidad:</a:t>
            </a:r>
          </a:p>
          <a:p>
            <a:pPr>
              <a:buFontTx/>
              <a:buChar char="-"/>
            </a:pPr>
            <a:r>
              <a:rPr lang="es-ES" dirty="0"/>
              <a:t>doctorandos: 2.5-3.65/5</a:t>
            </a:r>
          </a:p>
          <a:p>
            <a:pPr>
              <a:buFontTx/>
              <a:buChar char="-"/>
            </a:pPr>
            <a:r>
              <a:rPr lang="es-ES" dirty="0"/>
              <a:t>Profesores: 3.4-3.65/5</a:t>
            </a:r>
          </a:p>
          <a:p>
            <a:r>
              <a:rPr lang="es-ES" dirty="0"/>
              <a:t>Participación en convenios de colaboración nacionales o internacionales: 3</a:t>
            </a:r>
          </a:p>
          <a:p>
            <a:r>
              <a:rPr lang="es-ES" dirty="0"/>
              <a:t>Duración media de la estancia: 2.5 meses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15079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1. INFORME DE SEGUIMIENTO INTERNO. CURSO 2022-2023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/>
              <a:t>P5. ANÁLISIS DE LA INSERCIÓN LABORAL DE LOS DOCTORES Y DE LA SATISFACCIÓNCON LA FORMACIÓN INVESTIGADORA RECIBIDA</a:t>
            </a:r>
          </a:p>
          <a:p>
            <a:r>
              <a:rPr lang="es-ES" dirty="0"/>
              <a:t>Tasa de empleo: 100%</a:t>
            </a:r>
          </a:p>
          <a:p>
            <a:r>
              <a:rPr lang="es-ES" dirty="0"/>
              <a:t>Grado de satisfacción con la formación recibida</a:t>
            </a:r>
          </a:p>
          <a:p>
            <a:pPr>
              <a:buFontTx/>
              <a:buChar char="-"/>
            </a:pPr>
            <a:r>
              <a:rPr lang="es-ES" dirty="0"/>
              <a:t>Con el programa en general: 4/5</a:t>
            </a:r>
          </a:p>
          <a:p>
            <a:pPr>
              <a:buFontTx/>
              <a:buChar char="-"/>
            </a:pPr>
            <a:r>
              <a:rPr lang="es-ES" dirty="0"/>
              <a:t>Con las acciones formativas: 3/5</a:t>
            </a:r>
          </a:p>
          <a:p>
            <a:pPr>
              <a:buFontTx/>
              <a:buChar char="-"/>
            </a:pPr>
            <a:r>
              <a:rPr lang="es-ES" dirty="0"/>
              <a:t>Con la labor de  seguimiento de tutores y directores: 4/5</a:t>
            </a:r>
          </a:p>
          <a:p>
            <a:pPr>
              <a:buFontTx/>
              <a:buChar char="-"/>
            </a:pPr>
            <a:r>
              <a:rPr lang="es-ES" dirty="0"/>
              <a:t>Con la orientación académica recibida: 4/5</a:t>
            </a:r>
          </a:p>
          <a:p>
            <a:r>
              <a:rPr lang="es-ES" dirty="0"/>
              <a:t>Adecuación al puesto de trabajo: 100%</a:t>
            </a:r>
          </a:p>
          <a:p>
            <a:r>
              <a:rPr lang="es-ES" dirty="0"/>
              <a:t>Nivel de satisfacción de los empleadores con la formación investigadora del egresado: sin datos </a:t>
            </a:r>
          </a:p>
        </p:txBody>
      </p:sp>
    </p:spTree>
    <p:extLst>
      <p:ext uri="{BB962C8B-B14F-4D97-AF65-F5344CB8AC3E}">
        <p14:creationId xmlns:p14="http://schemas.microsoft.com/office/powerpoint/2010/main" val="1620109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1. INFORME DE SEGUIMIENTO INTERNO. CURSO 2022-2023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P6. ATENCIÓN A LAS QUEJAS, SUGERENCIAS, INCIDENCIAS Y FELICITACIONES (sin datos)</a:t>
            </a:r>
          </a:p>
          <a:p>
            <a:pPr marL="0" indent="0">
              <a:buNone/>
            </a:pPr>
            <a:r>
              <a:rPr lang="es-ES" dirty="0"/>
              <a:t>P7. ANÁLISIS DE LA SATISFACCIÓN DE LOS DISTINTOS COLECTIVOS IMPLICADOS</a:t>
            </a:r>
          </a:p>
          <a:p>
            <a:r>
              <a:rPr lang="es-ES" dirty="0"/>
              <a:t>Nivel de satisfacción de los investigadores: (4.32/5)</a:t>
            </a:r>
          </a:p>
          <a:p>
            <a:pPr>
              <a:buFontTx/>
              <a:buChar char="-"/>
            </a:pPr>
            <a:r>
              <a:rPr lang="es-ES" dirty="0"/>
              <a:t>Con el programa en general: 4.2/5</a:t>
            </a:r>
          </a:p>
          <a:p>
            <a:pPr>
              <a:buFontTx/>
              <a:buChar char="-"/>
            </a:pPr>
            <a:r>
              <a:rPr lang="es-ES" dirty="0"/>
              <a:t>Con las actividades formativas: 4/5</a:t>
            </a:r>
          </a:p>
          <a:p>
            <a:pPr>
              <a:buFontTx/>
              <a:buChar char="-"/>
            </a:pPr>
            <a:r>
              <a:rPr lang="es-ES" dirty="0"/>
              <a:t>Con el grado de internacionalización: 3.6/5</a:t>
            </a:r>
          </a:p>
          <a:p>
            <a:r>
              <a:rPr lang="es-ES" dirty="0"/>
              <a:t>Nivel de satisfacción del PAS: 4.47/5</a:t>
            </a:r>
          </a:p>
        </p:txBody>
      </p:sp>
    </p:spTree>
    <p:extLst>
      <p:ext uri="{BB962C8B-B14F-4D97-AF65-F5344CB8AC3E}">
        <p14:creationId xmlns:p14="http://schemas.microsoft.com/office/powerpoint/2010/main" val="1580981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1. INFORME DE SEGUIMIENTO INTERNO. CURSO 2022-2023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P7. ANÁLISIS DE LA SATISFACCIÓN DE LOS DISTINTOS COLECTIVOS IMPLICADOS</a:t>
            </a:r>
          </a:p>
          <a:p>
            <a:r>
              <a:rPr lang="es-ES" dirty="0"/>
              <a:t>Nivel de satisfacción de los doctorandos: (3.84/5)</a:t>
            </a:r>
          </a:p>
          <a:p>
            <a:pPr>
              <a:buFontTx/>
              <a:buChar char="-"/>
            </a:pPr>
            <a:r>
              <a:rPr lang="es-ES" dirty="0"/>
              <a:t>Con el programa en general: 4/5</a:t>
            </a:r>
          </a:p>
          <a:p>
            <a:pPr>
              <a:buFontTx/>
              <a:buChar char="-"/>
            </a:pPr>
            <a:r>
              <a:rPr lang="es-ES" dirty="0"/>
              <a:t>Con las actividades formativas: 3.8/5</a:t>
            </a:r>
          </a:p>
          <a:p>
            <a:pPr>
              <a:buFontTx/>
              <a:buChar char="-"/>
            </a:pPr>
            <a:r>
              <a:rPr lang="es-ES" dirty="0"/>
              <a:t>Con el grado de internacionalización: 2.8/5</a:t>
            </a:r>
          </a:p>
        </p:txBody>
      </p:sp>
    </p:spTree>
    <p:extLst>
      <p:ext uri="{BB962C8B-B14F-4D97-AF65-F5344CB8AC3E}">
        <p14:creationId xmlns:p14="http://schemas.microsoft.com/office/powerpoint/2010/main" val="1213751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1. INFORME DE SEGUIMIENTO INTERNO. CURSO 2022-2023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" dirty="0"/>
              <a:t>P8.  DIFUSIÓN DEL PROGRAMA DE DOCTORADO</a:t>
            </a:r>
          </a:p>
          <a:p>
            <a:r>
              <a:rPr lang="es-ES" dirty="0"/>
              <a:t>Satisfacción con la información pública disponible</a:t>
            </a:r>
          </a:p>
          <a:p>
            <a:pPr marL="0" indent="0">
              <a:buNone/>
            </a:pPr>
            <a:r>
              <a:rPr lang="es-ES" dirty="0"/>
              <a:t>Doctorandos: 3.95/5</a:t>
            </a:r>
          </a:p>
          <a:p>
            <a:pPr>
              <a:buFontTx/>
              <a:buChar char="-"/>
            </a:pPr>
            <a:r>
              <a:rPr lang="es-ES" dirty="0"/>
              <a:t>Con la información disponible en la web: 3.7/5</a:t>
            </a:r>
          </a:p>
          <a:p>
            <a:pPr>
              <a:buFontTx/>
              <a:buChar char="-"/>
            </a:pPr>
            <a:r>
              <a:rPr lang="es-ES" dirty="0"/>
              <a:t>Con la difusión de la información: 4.1/5</a:t>
            </a:r>
          </a:p>
          <a:p>
            <a:pPr marL="0" indent="0">
              <a:buNone/>
            </a:pPr>
            <a:r>
              <a:rPr lang="es-ES" dirty="0"/>
              <a:t>Profesores:4.11/5</a:t>
            </a:r>
          </a:p>
          <a:p>
            <a:pPr>
              <a:buFontTx/>
              <a:buChar char="-"/>
            </a:pPr>
            <a:r>
              <a:rPr lang="es-ES" dirty="0"/>
              <a:t>Con la información disponible en la web: 3.6/5</a:t>
            </a:r>
          </a:p>
          <a:p>
            <a:pPr>
              <a:buFontTx/>
              <a:buChar char="-"/>
            </a:pPr>
            <a:r>
              <a:rPr lang="es-ES" dirty="0"/>
              <a:t>Con la difusión de la información: 3.9/5</a:t>
            </a:r>
          </a:p>
          <a:p>
            <a:r>
              <a:rPr lang="es-ES" dirty="0"/>
              <a:t>Acceso a la información del programa disponible en la web: 2265 accesos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8016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9F97A2-A0FE-4303-2B38-880250CD6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666" y="1122363"/>
            <a:ext cx="11182662" cy="1186122"/>
          </a:xfrm>
        </p:spPr>
        <p:txBody>
          <a:bodyPr>
            <a:normAutofit/>
          </a:bodyPr>
          <a:lstStyle/>
          <a:p>
            <a:r>
              <a:rPr lang="es-ES" sz="2800" dirty="0"/>
              <a:t>ENCUESTA DE SATISFACCIÓN PROGRAMA DE DOCTORADO CEES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DA7C7E5-A0A8-227F-F298-23A990A65A5C}"/>
              </a:ext>
            </a:extLst>
          </p:cNvPr>
          <p:cNvGraphicFramePr>
            <a:graphicFrameLocks noGrp="1"/>
          </p:cNvGraphicFramePr>
          <p:nvPr/>
        </p:nvGraphicFramePr>
        <p:xfrm>
          <a:off x="509666" y="2443398"/>
          <a:ext cx="10912840" cy="37475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24109">
                  <a:extLst>
                    <a:ext uri="{9D8B030D-6E8A-4147-A177-3AD203B41FA5}">
                      <a16:colId xmlns:a16="http://schemas.microsoft.com/office/drawing/2014/main" val="2135685686"/>
                    </a:ext>
                  </a:extLst>
                </a:gridCol>
                <a:gridCol w="888201">
                  <a:extLst>
                    <a:ext uri="{9D8B030D-6E8A-4147-A177-3AD203B41FA5}">
                      <a16:colId xmlns:a16="http://schemas.microsoft.com/office/drawing/2014/main" val="3814673147"/>
                    </a:ext>
                  </a:extLst>
                </a:gridCol>
                <a:gridCol w="1047799">
                  <a:extLst>
                    <a:ext uri="{9D8B030D-6E8A-4147-A177-3AD203B41FA5}">
                      <a16:colId xmlns:a16="http://schemas.microsoft.com/office/drawing/2014/main" val="928731665"/>
                    </a:ext>
                  </a:extLst>
                </a:gridCol>
                <a:gridCol w="1047799">
                  <a:extLst>
                    <a:ext uri="{9D8B030D-6E8A-4147-A177-3AD203B41FA5}">
                      <a16:colId xmlns:a16="http://schemas.microsoft.com/office/drawing/2014/main" val="2906338768"/>
                    </a:ext>
                  </a:extLst>
                </a:gridCol>
                <a:gridCol w="804932">
                  <a:extLst>
                    <a:ext uri="{9D8B030D-6E8A-4147-A177-3AD203B41FA5}">
                      <a16:colId xmlns:a16="http://schemas.microsoft.com/office/drawing/2014/main" val="1246293989"/>
                    </a:ext>
                  </a:extLst>
                </a:gridCol>
              </a:tblGrid>
              <a:tr h="197239"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extLst>
                  <a:ext uri="{0D108BD9-81ED-4DB2-BD59-A6C34878D82A}">
                    <a16:rowId xmlns:a16="http://schemas.microsoft.com/office/drawing/2014/main" val="1651495109"/>
                  </a:ext>
                </a:extLst>
              </a:tr>
              <a:tr h="197239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>
                          <a:effectLst/>
                        </a:rPr>
                        <a:t>TIPO DE PERSONAL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EGRESADOS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ESTUDIANTES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PROFESORADO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PAS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extLst>
                  <a:ext uri="{0D108BD9-81ED-4DB2-BD59-A6C34878D82A}">
                    <a16:rowId xmlns:a16="http://schemas.microsoft.com/office/drawing/2014/main" val="1338792719"/>
                  </a:ext>
                </a:extLst>
              </a:tr>
              <a:tr h="197239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>
                          <a:effectLst/>
                        </a:rPr>
                        <a:t>GRADO DE SATISFACCIÓN CON EL PROGRAMA, EN GENERAL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5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extLst>
                  <a:ext uri="{0D108BD9-81ED-4DB2-BD59-A6C34878D82A}">
                    <a16:rowId xmlns:a16="http://schemas.microsoft.com/office/drawing/2014/main" val="3497053533"/>
                  </a:ext>
                </a:extLst>
              </a:tr>
              <a:tr h="394480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 dirty="0">
                          <a:effectLst/>
                        </a:rPr>
                        <a:t>GRADO DE SATISFACCIÓN CON LOS SISTEMAS DE ORIENTACIÓN Y ACOGIDA PARA FACILITAR LA INCORPORACIÓN AL PROGRAMA Y POSTERIOR SEGUIMIENTO DE ESTE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5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extLst>
                  <a:ext uri="{0D108BD9-81ED-4DB2-BD59-A6C34878D82A}">
                    <a16:rowId xmlns:a16="http://schemas.microsoft.com/office/drawing/2014/main" val="2541555538"/>
                  </a:ext>
                </a:extLst>
              </a:tr>
              <a:tr h="197239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>
                          <a:effectLst/>
                        </a:rPr>
                        <a:t>GRADO DE SATISFACCIÓN CON LAS ACTIVIDADES FORMATIVAS DEL PROGRAMA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3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5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extLst>
                  <a:ext uri="{0D108BD9-81ED-4DB2-BD59-A6C34878D82A}">
                    <a16:rowId xmlns:a16="http://schemas.microsoft.com/office/drawing/2014/main" val="4089546175"/>
                  </a:ext>
                </a:extLst>
              </a:tr>
              <a:tr h="197239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>
                          <a:effectLst/>
                        </a:rPr>
                        <a:t>GRADO DE SATISFACCIÓN CON LOS PROCESOS DE SEGUIMIENTO Y SUPERVISIÓN POR PARTE DE DIRECTORES Y TUTORES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5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extLst>
                  <a:ext uri="{0D108BD9-81ED-4DB2-BD59-A6C34878D82A}">
                    <a16:rowId xmlns:a16="http://schemas.microsoft.com/office/drawing/2014/main" val="1169092180"/>
                  </a:ext>
                </a:extLst>
              </a:tr>
              <a:tr h="197239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>
                          <a:effectLst/>
                        </a:rPr>
                        <a:t>GRADO DE SATISFACCIÓN CON LA INFORMACIÓN DISPONIBLE EN LA PÁGINA WEB DEL PROGRAMA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3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5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extLst>
                  <a:ext uri="{0D108BD9-81ED-4DB2-BD59-A6C34878D82A}">
                    <a16:rowId xmlns:a16="http://schemas.microsoft.com/office/drawing/2014/main" val="2166877922"/>
                  </a:ext>
                </a:extLst>
              </a:tr>
              <a:tr h="197239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>
                          <a:effectLst/>
                        </a:rPr>
                        <a:t>GRADO DE SATISFACCIÓN CON LA DIFUSIÓN DE LA INFORMACIÓN EN EL PROGRAMA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5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extLst>
                  <a:ext uri="{0D108BD9-81ED-4DB2-BD59-A6C34878D82A}">
                    <a16:rowId xmlns:a16="http://schemas.microsoft.com/office/drawing/2014/main" val="2597697161"/>
                  </a:ext>
                </a:extLst>
              </a:tr>
              <a:tr h="197239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>
                          <a:effectLst/>
                        </a:rPr>
                        <a:t>GRADO DE SATISFACCIÓN CON LA LABOR DEL COORDINADOR DEL PROGRAMA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3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5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5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extLst>
                  <a:ext uri="{0D108BD9-81ED-4DB2-BD59-A6C34878D82A}">
                    <a16:rowId xmlns:a16="http://schemas.microsoft.com/office/drawing/2014/main" val="2828806898"/>
                  </a:ext>
                </a:extLst>
              </a:tr>
              <a:tr h="197239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>
                          <a:effectLst/>
                        </a:rPr>
                        <a:t>GRADO DE SATISFACCIÓN CON LA LABOR DE LA COMISIÓN ACADÉMICA DEL PROGRAMA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3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3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5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extLst>
                  <a:ext uri="{0D108BD9-81ED-4DB2-BD59-A6C34878D82A}">
                    <a16:rowId xmlns:a16="http://schemas.microsoft.com/office/drawing/2014/main" val="2989246396"/>
                  </a:ext>
                </a:extLst>
              </a:tr>
              <a:tr h="197239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>
                          <a:effectLst/>
                        </a:rPr>
                        <a:t>GRADO DE SATISFACCIÓN CON LA LABOR DEL PERSONAL DE ADMINISTRACIÓN Y SERVICIOS DEL PROGRAMA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5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5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extLst>
                  <a:ext uri="{0D108BD9-81ED-4DB2-BD59-A6C34878D82A}">
                    <a16:rowId xmlns:a16="http://schemas.microsoft.com/office/drawing/2014/main" val="531237063"/>
                  </a:ext>
                </a:extLst>
              </a:tr>
              <a:tr h="197239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>
                          <a:effectLst/>
                        </a:rPr>
                        <a:t>GRADO DE SATISFACCIÓN CON LOS RECURSOS MATERIALES (BIBLIOTECA, ESPACIOS DE TRABAJO, AULAS, ETC…) DEL PROGRAMA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5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extLst>
                  <a:ext uri="{0D108BD9-81ED-4DB2-BD59-A6C34878D82A}">
                    <a16:rowId xmlns:a16="http://schemas.microsoft.com/office/drawing/2014/main" val="1882367612"/>
                  </a:ext>
                </a:extLst>
              </a:tr>
              <a:tr h="197239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>
                          <a:effectLst/>
                        </a:rPr>
                        <a:t>GRADO DE SATISFACCIÓN CON LOS PROGRAMAS DE MOVILIDAD EN EL SENO DEL PROGRAMA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2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2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3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5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extLst>
                  <a:ext uri="{0D108BD9-81ED-4DB2-BD59-A6C34878D82A}">
                    <a16:rowId xmlns:a16="http://schemas.microsoft.com/office/drawing/2014/main" val="1920346313"/>
                  </a:ext>
                </a:extLst>
              </a:tr>
              <a:tr h="197239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>
                          <a:effectLst/>
                        </a:rPr>
                        <a:t>GRADO DE SATISFACCIÓN CON EL GRADO DE INTERNACIONALIZACIÓN DEL PROGRAMA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2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3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5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extLst>
                  <a:ext uri="{0D108BD9-81ED-4DB2-BD59-A6C34878D82A}">
                    <a16:rowId xmlns:a16="http://schemas.microsoft.com/office/drawing/2014/main" val="3618602349"/>
                  </a:ext>
                </a:extLst>
              </a:tr>
              <a:tr h="197239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>
                          <a:effectLst/>
                        </a:rPr>
                        <a:t>GRADO DE SATISFACCIÓN CON EL DESARROLLO DEL WORKSHOP ANUAL DEL PROGRAMA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3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3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5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extLst>
                  <a:ext uri="{0D108BD9-81ED-4DB2-BD59-A6C34878D82A}">
                    <a16:rowId xmlns:a16="http://schemas.microsoft.com/office/drawing/2014/main" val="2127727367"/>
                  </a:ext>
                </a:extLst>
              </a:tr>
              <a:tr h="197239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>
                          <a:effectLst/>
                        </a:rPr>
                        <a:t>GRADO DE SATISFACCIÓN CON LA ORIENTACIÓN ACADÉMICA RECIBIDA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2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5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extLst>
                  <a:ext uri="{0D108BD9-81ED-4DB2-BD59-A6C34878D82A}">
                    <a16:rowId xmlns:a16="http://schemas.microsoft.com/office/drawing/2014/main" val="1160910759"/>
                  </a:ext>
                </a:extLst>
              </a:tr>
              <a:tr h="197239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>
                          <a:effectLst/>
                        </a:rPr>
                        <a:t>GRADO DE SATISFACCIÓN CON LA ORIENTACIÓN PROFESIONAL RECIBIDA</a:t>
                      </a:r>
                      <a:endParaRPr lang="es-E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3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3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2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E2EFDA"/>
                          </a:highlight>
                        </a:rPr>
                        <a:t>5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E2EFDA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extLst>
                  <a:ext uri="{0D108BD9-81ED-4DB2-BD59-A6C34878D82A}">
                    <a16:rowId xmlns:a16="http://schemas.microsoft.com/office/drawing/2014/main" val="1207193991"/>
                  </a:ext>
                </a:extLst>
              </a:tr>
              <a:tr h="197239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u="none" strike="noStrike">
                          <a:effectLst/>
                          <a:highlight>
                            <a:srgbClr val="A9D08E"/>
                          </a:highlight>
                        </a:rPr>
                        <a:t>GRADO DE CUMPLIMIENTO DE LAS EXPECTATIVAS CON RESPECTO AL PROGRAMA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A9D08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A9D08E"/>
                          </a:highlight>
                        </a:rPr>
                        <a:t>3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A9D08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A9D08E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A9D08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>
                          <a:effectLst/>
                          <a:highlight>
                            <a:srgbClr val="A9D08E"/>
                          </a:highlight>
                        </a:rPr>
                        <a:t>4</a:t>
                      </a:r>
                      <a:endParaRPr lang="es-ES" sz="800" b="1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A9D08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800" u="none" strike="noStrike" dirty="0">
                          <a:effectLst/>
                          <a:highlight>
                            <a:srgbClr val="A9D08E"/>
                          </a:highlight>
                        </a:rPr>
                        <a:t>5</a:t>
                      </a:r>
                      <a:endParaRPr lang="es-ES" sz="8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A9D08E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6689" marR="6689" marT="6689" marB="0" anchor="b"/>
                </a:tc>
                <a:extLst>
                  <a:ext uri="{0D108BD9-81ED-4DB2-BD59-A6C34878D82A}">
                    <a16:rowId xmlns:a16="http://schemas.microsoft.com/office/drawing/2014/main" val="2551858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162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2. PLAN DE MEJORA. CURSO 2023-2024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dirty="0"/>
              <a:t>Recomendación 1: se recomienda traducir la web al inglés para atraer estudiantes extranjeros de habla no hispana</a:t>
            </a:r>
          </a:p>
          <a:p>
            <a:pPr algn="just"/>
            <a:r>
              <a:rPr lang="es-ES" dirty="0"/>
              <a:t>Recomendación 2: se recomienda contar con indicadores de satisfacción significativos para egresados y empleadores</a:t>
            </a:r>
          </a:p>
          <a:p>
            <a:pPr algn="just"/>
            <a:r>
              <a:rPr lang="es-ES" dirty="0"/>
              <a:t>Recomendación 3: se recomienda profundizar en la internacionalización de programa contando con más investigadores extranjeros e incentivando a los alumnos para que se interesen por obtener la mención internacional</a:t>
            </a:r>
          </a:p>
          <a:p>
            <a:pPr algn="just"/>
            <a:r>
              <a:rPr lang="es-ES" dirty="0"/>
              <a:t>Recomendación 4: se recomienda profundizar en la internacionalización del programa, contando con colaboradores y expertos extranjeros </a:t>
            </a:r>
          </a:p>
        </p:txBody>
      </p:sp>
    </p:spTree>
    <p:extLst>
      <p:ext uri="{BB962C8B-B14F-4D97-AF65-F5344CB8AC3E}">
        <p14:creationId xmlns:p14="http://schemas.microsoft.com/office/powerpoint/2010/main" val="8751098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2. PLAN DE MEJORA. CURSO 2023-2024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Recomendación 5: se recomienda dedicar más recursos a potenciar la internacionalización del programa</a:t>
            </a:r>
          </a:p>
          <a:p>
            <a:r>
              <a:rPr lang="es-ES" dirty="0"/>
              <a:t>Recomendación 6: Se debe recoger y analizar los indicadores de resultados y de satisfacción del programa para poder realizar el correcto análisis del título</a:t>
            </a:r>
          </a:p>
          <a:p>
            <a:r>
              <a:rPr lang="es-ES" dirty="0"/>
              <a:t>Recomendación 7: se recomienda actualizar toda la información disponible en la página web</a:t>
            </a:r>
          </a:p>
          <a:p>
            <a:r>
              <a:rPr lang="es-ES" dirty="0"/>
              <a:t>Recomendación 8: Se recomienda publicar en la página web todos los indicadores de resultados y de satisfacción actualizados del programa </a:t>
            </a:r>
          </a:p>
        </p:txBody>
      </p:sp>
    </p:spTree>
    <p:extLst>
      <p:ext uri="{BB962C8B-B14F-4D97-AF65-F5344CB8AC3E}">
        <p14:creationId xmlns:p14="http://schemas.microsoft.com/office/powerpoint/2010/main" val="19061609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2. PLAN DE MEJORA. CURSO 2023-2024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Recomendación 9. El SGC debe proporcionar indicadores de satisfacción significativos para egresados y empleadores</a:t>
            </a:r>
          </a:p>
          <a:p>
            <a:r>
              <a:rPr lang="es-ES" dirty="0"/>
              <a:t>Recomendación 10: se recomienda recoger y analizar la información sobre el grado de satisfacción de los distintos colectivos sobre las actividades formativas y procesos de seguimiento y supervisión de los doctorandos</a:t>
            </a:r>
          </a:p>
          <a:p>
            <a:r>
              <a:rPr lang="es-ES" dirty="0"/>
              <a:t>Recomendación 11: se recomienda fomentar la participación del profesorado en proyectos de investigación, especialmente la del profesorado de las líneas de Antropología Social y Sociología  </a:t>
            </a:r>
          </a:p>
        </p:txBody>
      </p:sp>
    </p:spTree>
    <p:extLst>
      <p:ext uri="{BB962C8B-B14F-4D97-AF65-F5344CB8AC3E}">
        <p14:creationId xmlns:p14="http://schemas.microsoft.com/office/powerpoint/2010/main" val="3218217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1. INFORME DE SEGUIMIENTO INTERNO. CURSO 2022-2023</a:t>
            </a:r>
          </a:p>
          <a:p>
            <a:r>
              <a:rPr lang="es-ES" dirty="0"/>
              <a:t>2. PLAN DE MEJORA. CURSO 2023-2024</a:t>
            </a:r>
          </a:p>
          <a:p>
            <a:r>
              <a:rPr lang="es-ES" dirty="0"/>
              <a:t>3. RENOVACIÓN DE LA COMISIÓN ACADÉMICA</a:t>
            </a:r>
          </a:p>
          <a:p>
            <a:r>
              <a:rPr lang="es-ES" dirty="0"/>
              <a:t>4. RENOVACIÓN DEL PROFESORADO </a:t>
            </a:r>
          </a:p>
        </p:txBody>
      </p:sp>
    </p:spTree>
    <p:extLst>
      <p:ext uri="{BB962C8B-B14F-4D97-AF65-F5344CB8AC3E}">
        <p14:creationId xmlns:p14="http://schemas.microsoft.com/office/powerpoint/2010/main" val="38273212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2. PLAN DE MEJORA. CURSO 2023-2024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Recomendación 12: se recomienda fomentar la participación de doctorandos en programas de movilidad, requisito para conseguir la mención internacional</a:t>
            </a:r>
          </a:p>
          <a:p>
            <a:r>
              <a:rPr lang="es-ES" dirty="0"/>
              <a:t>Recomendación 13: se recomienda recoger, analizar y publicar la información sobre la satisfacción de los distintos colectivos sobre los recursos materiales, programas de movilidad y servicios de orientación académica y profesional</a:t>
            </a:r>
          </a:p>
          <a:p>
            <a:r>
              <a:rPr lang="es-ES" dirty="0"/>
              <a:t>Recomendación 14: se recomienda proporcionar información sobre la naturaleza y calidad de las contribuciones científicas de las </a:t>
            </a:r>
            <a:r>
              <a:rPr lang="es-ES"/>
              <a:t>tesis doctorales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60027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1. INFORME DE SEGUIMIENTO INTERNO. CURSO 2022-2023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/>
              <a:t>P1. DESARROLLO DEL PROGRAMA DE DOCTORADO</a:t>
            </a:r>
          </a:p>
          <a:p>
            <a:r>
              <a:rPr lang="es-ES" dirty="0"/>
              <a:t>Oferta de plazas: 27</a:t>
            </a:r>
          </a:p>
          <a:p>
            <a:r>
              <a:rPr lang="es-ES" dirty="0"/>
              <a:t>Demanda: 41 en primera fase; 36 en segunda</a:t>
            </a:r>
          </a:p>
          <a:p>
            <a:r>
              <a:rPr lang="es-ES" dirty="0"/>
              <a:t>Doctorandos de nuevo ingreso: 28</a:t>
            </a:r>
          </a:p>
          <a:p>
            <a:pPr>
              <a:buFontTx/>
              <a:buChar char="-"/>
            </a:pPr>
            <a:r>
              <a:rPr lang="es-ES" dirty="0"/>
              <a:t>Economía 17 (61%)</a:t>
            </a:r>
          </a:p>
          <a:p>
            <a:pPr>
              <a:buFontTx/>
              <a:buChar char="-"/>
            </a:pPr>
            <a:r>
              <a:rPr lang="es-ES" dirty="0"/>
              <a:t>Antropología 5 (18%)</a:t>
            </a:r>
          </a:p>
          <a:p>
            <a:pPr>
              <a:buFontTx/>
              <a:buChar char="-"/>
            </a:pPr>
            <a:r>
              <a:rPr lang="es-ES" dirty="0"/>
              <a:t>Empresa 4 (14%)</a:t>
            </a:r>
          </a:p>
          <a:p>
            <a:pPr>
              <a:buFontTx/>
              <a:buChar char="-"/>
            </a:pPr>
            <a:r>
              <a:rPr lang="es-ES" dirty="0"/>
              <a:t>Sociología 2 (7%)</a:t>
            </a:r>
          </a:p>
          <a:p>
            <a:r>
              <a:rPr lang="es-ES" dirty="0"/>
              <a:t>Porcentaje de estudiantes procedentes de otras universidades españolas: 21.43%</a:t>
            </a:r>
          </a:p>
        </p:txBody>
      </p:sp>
    </p:spTree>
    <p:extLst>
      <p:ext uri="{BB962C8B-B14F-4D97-AF65-F5344CB8AC3E}">
        <p14:creationId xmlns:p14="http://schemas.microsoft.com/office/powerpoint/2010/main" val="22497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1. INFORME DE SEGUIMIENTO INTERNO. CURSO 2022-2023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PROFESORES DEL PROGRAMA POR ÁREA: Total, 59</a:t>
            </a:r>
          </a:p>
          <a:p>
            <a:pPr>
              <a:buFontTx/>
              <a:buChar char="-"/>
            </a:pPr>
            <a:r>
              <a:rPr lang="es-ES" dirty="0"/>
              <a:t>ECONOMÍA: 27 (46%)</a:t>
            </a:r>
          </a:p>
          <a:p>
            <a:pPr>
              <a:buFontTx/>
              <a:buChar char="-"/>
            </a:pPr>
            <a:r>
              <a:rPr lang="es-ES" dirty="0"/>
              <a:t>EMPRESA: 10 (11) (18,5%)</a:t>
            </a:r>
          </a:p>
          <a:p>
            <a:pPr>
              <a:buFontTx/>
              <a:buChar char="-"/>
            </a:pPr>
            <a:r>
              <a:rPr lang="es-ES" dirty="0"/>
              <a:t>ANTROPOLOGÍA: 11 (18,5%)</a:t>
            </a:r>
          </a:p>
          <a:p>
            <a:pPr>
              <a:buFontTx/>
              <a:buChar char="-"/>
            </a:pPr>
            <a:r>
              <a:rPr lang="es-ES" dirty="0"/>
              <a:t>SOCIOLOGÍA: 10 (17%)</a:t>
            </a:r>
          </a:p>
        </p:txBody>
      </p:sp>
    </p:spTree>
    <p:extLst>
      <p:ext uri="{BB962C8B-B14F-4D97-AF65-F5344CB8AC3E}">
        <p14:creationId xmlns:p14="http://schemas.microsoft.com/office/powerpoint/2010/main" val="2159211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1. INFORME DE SEGUIMIENTO INTERNO. CURSO 2022-2023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/>
              <a:t>P1. DESARROLLO DEL PROGRAMA DE DOCTORADO</a:t>
            </a:r>
          </a:p>
          <a:p>
            <a:pPr marL="0" indent="0">
              <a:buNone/>
            </a:pPr>
            <a:r>
              <a:rPr lang="es-ES" dirty="0"/>
              <a:t>Estudiantes matriculados en el programa: 130</a:t>
            </a:r>
          </a:p>
          <a:p>
            <a:pPr>
              <a:buFontTx/>
              <a:buChar char="-"/>
            </a:pPr>
            <a:r>
              <a:rPr lang="es-ES" dirty="0"/>
              <a:t>A tiempo parcial: 58%</a:t>
            </a:r>
          </a:p>
          <a:p>
            <a:pPr>
              <a:buFontTx/>
              <a:buChar char="-"/>
            </a:pPr>
            <a:r>
              <a:rPr lang="es-ES" dirty="0"/>
              <a:t>Extranjeros: 61 (47%)</a:t>
            </a:r>
          </a:p>
          <a:p>
            <a:pPr>
              <a:buFontTx/>
              <a:buChar char="-"/>
            </a:pPr>
            <a:r>
              <a:rPr lang="es-ES" dirty="0"/>
              <a:t>Latinoamericanos: 48 (79% del total de extranjeros)</a:t>
            </a:r>
          </a:p>
          <a:p>
            <a:pPr>
              <a:buFontTx/>
              <a:buChar char="-"/>
            </a:pPr>
            <a:r>
              <a:rPr lang="es-ES" dirty="0"/>
              <a:t> hispanohablantes: 90% del total</a:t>
            </a:r>
          </a:p>
          <a:p>
            <a:pPr>
              <a:buFontTx/>
              <a:buChar char="-"/>
            </a:pPr>
            <a:r>
              <a:rPr lang="es-ES" dirty="0"/>
              <a:t>Estudiantes con evaluación favorable en la evaluación conjunta (RAPI): 67%</a:t>
            </a:r>
          </a:p>
          <a:p>
            <a:pPr>
              <a:buFontTx/>
              <a:buChar char="-"/>
            </a:pPr>
            <a:r>
              <a:rPr lang="es-ES" dirty="0"/>
              <a:t>Matriculados por área: economía 75 (58%); empresa 31 (24%); antropología 16 (12%); sociología 8 (6%)</a:t>
            </a:r>
          </a:p>
          <a:p>
            <a:pPr>
              <a:buFontTx/>
              <a:buChar char="-"/>
            </a:pPr>
            <a:r>
              <a:rPr lang="es-ES" dirty="0"/>
              <a:t>Estudiantes con beca o contrato </a:t>
            </a:r>
            <a:r>
              <a:rPr lang="es-ES" dirty="0" err="1"/>
              <a:t>predoctoral</a:t>
            </a:r>
            <a:r>
              <a:rPr lang="es-ES" dirty="0"/>
              <a:t>: 3.08%</a:t>
            </a:r>
          </a:p>
        </p:txBody>
      </p:sp>
    </p:spTree>
    <p:extLst>
      <p:ext uri="{BB962C8B-B14F-4D97-AF65-F5344CB8AC3E}">
        <p14:creationId xmlns:p14="http://schemas.microsoft.com/office/powerpoint/2010/main" val="972061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1. INFORME DE SEGUIMIENTO INTERNO. CURSO 2022-2023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/>
              <a:t>P2. RESULTADOS DEL PROGRAMA DE DOCTORADO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dirty="0"/>
              <a:t>Tesis defendidas: 8</a:t>
            </a:r>
          </a:p>
          <a:p>
            <a:pPr>
              <a:buFontTx/>
              <a:buChar char="-"/>
            </a:pPr>
            <a:r>
              <a:rPr lang="es-ES" dirty="0"/>
              <a:t>A tiempo parcial: 7</a:t>
            </a:r>
          </a:p>
          <a:p>
            <a:pPr>
              <a:buFontTx/>
              <a:buChar char="-"/>
            </a:pPr>
            <a:r>
              <a:rPr lang="es-ES" dirty="0"/>
              <a:t>Mención internacional: (2) 25%</a:t>
            </a:r>
          </a:p>
          <a:p>
            <a:pPr>
              <a:buFontTx/>
              <a:buChar char="-"/>
            </a:pPr>
            <a:r>
              <a:rPr lang="es-ES" dirty="0"/>
              <a:t>Con mención industrial: 1</a:t>
            </a:r>
          </a:p>
          <a:p>
            <a:pPr>
              <a:buFontTx/>
              <a:buChar char="-"/>
            </a:pPr>
            <a:r>
              <a:rPr lang="es-ES" dirty="0"/>
              <a:t>No se han presentado tesis por compendio ni en régimen de </a:t>
            </a:r>
            <a:r>
              <a:rPr lang="es-ES" dirty="0" err="1"/>
              <a:t>cotutela</a:t>
            </a:r>
            <a:endParaRPr lang="es-ES" dirty="0"/>
          </a:p>
          <a:p>
            <a:pPr>
              <a:buFontTx/>
              <a:buChar char="-"/>
            </a:pPr>
            <a:r>
              <a:rPr lang="es-ES" dirty="0"/>
              <a:t>“Cum Laude”: 7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dirty="0"/>
              <a:t>Tasa de éxito a los tres años: 4%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dirty="0"/>
              <a:t>Tasa de éxito a los cuatro años: 4.76%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dirty="0"/>
              <a:t>Tiempo medio en la defensa de la tesis: 5.74 años</a:t>
            </a:r>
          </a:p>
        </p:txBody>
      </p:sp>
    </p:spTree>
    <p:extLst>
      <p:ext uri="{BB962C8B-B14F-4D97-AF65-F5344CB8AC3E}">
        <p14:creationId xmlns:p14="http://schemas.microsoft.com/office/powerpoint/2010/main" val="2910369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1. INFORME DE SEGUIMIENTO INTERNO. CURSO 2022-2023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/>
              <a:t>P2. RESULTADOS DEL PROGRAMA DE DOCTORADO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dirty="0"/>
              <a:t>Tesis defendidas en el programa (histórico): 59</a:t>
            </a:r>
          </a:p>
          <a:p>
            <a:pPr>
              <a:buFontTx/>
              <a:buChar char="-"/>
            </a:pPr>
            <a:r>
              <a:rPr lang="es-ES" dirty="0"/>
              <a:t>A tiempo parcial: 27 (46%)</a:t>
            </a:r>
          </a:p>
          <a:p>
            <a:pPr>
              <a:buFontTx/>
              <a:buChar char="-"/>
            </a:pPr>
            <a:r>
              <a:rPr lang="es-ES" dirty="0"/>
              <a:t>Mención internacional: 25 (40%)</a:t>
            </a:r>
          </a:p>
          <a:p>
            <a:pPr>
              <a:buFontTx/>
              <a:buChar char="-"/>
            </a:pPr>
            <a:r>
              <a:rPr lang="es-ES" dirty="0"/>
              <a:t>Mención industrial: 5 (8,5%)</a:t>
            </a:r>
          </a:p>
          <a:p>
            <a:pPr>
              <a:buFontTx/>
              <a:buChar char="-"/>
            </a:pPr>
            <a:r>
              <a:rPr lang="es-ES" dirty="0"/>
              <a:t>Por compendio: 4 (6,8%%)</a:t>
            </a:r>
          </a:p>
          <a:p>
            <a:pPr>
              <a:buFontTx/>
              <a:buChar char="-"/>
            </a:pPr>
            <a:r>
              <a:rPr lang="es-ES" dirty="0"/>
              <a:t>En régimen de </a:t>
            </a:r>
            <a:r>
              <a:rPr lang="es-ES" dirty="0" err="1"/>
              <a:t>cotutela</a:t>
            </a:r>
            <a:r>
              <a:rPr lang="es-ES" dirty="0"/>
              <a:t>: 2 (3.4%)</a:t>
            </a:r>
          </a:p>
          <a:p>
            <a:pPr>
              <a:buFontTx/>
              <a:buChar char="-"/>
            </a:pPr>
            <a:r>
              <a:rPr lang="es-ES" dirty="0"/>
              <a:t>“Cum Laude”: 53 (88%)</a:t>
            </a:r>
          </a:p>
          <a:p>
            <a:pPr>
              <a:buFontTx/>
              <a:buChar char="-"/>
            </a:pPr>
            <a:r>
              <a:rPr lang="es-ES" dirty="0"/>
              <a:t>Alumnos extranjeros: 15 (25%)</a:t>
            </a:r>
          </a:p>
        </p:txBody>
      </p:sp>
    </p:spTree>
    <p:extLst>
      <p:ext uri="{BB962C8B-B14F-4D97-AF65-F5344CB8AC3E}">
        <p14:creationId xmlns:p14="http://schemas.microsoft.com/office/powerpoint/2010/main" val="1692742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1. INFORME DE SEGUIMIENTO INTERNO. CURSO 2022-2023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P2. RESULTADOS DEL PROGRAMA DE DOCTORADO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dirty="0"/>
              <a:t>Tesis defendidas en el programa (histórico): 59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dirty="0"/>
              <a:t>Por líneas de investigación:</a:t>
            </a:r>
          </a:p>
          <a:p>
            <a:pPr marL="0" indent="0">
              <a:buNone/>
            </a:pPr>
            <a:endParaRPr lang="es-ES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FA5F8BE-5FD8-CC23-2460-89917A8152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518595"/>
              </p:ext>
            </p:extLst>
          </p:nvPr>
        </p:nvGraphicFramePr>
        <p:xfrm>
          <a:off x="922946" y="3315494"/>
          <a:ext cx="6938355" cy="2468880"/>
        </p:xfrm>
        <a:graphic>
          <a:graphicData uri="http://schemas.openxmlformats.org/drawingml/2006/table">
            <a:tbl>
              <a:tblPr/>
              <a:tblGrid>
                <a:gridCol w="5422579">
                  <a:extLst>
                    <a:ext uri="{9D8B030D-6E8A-4147-A177-3AD203B41FA5}">
                      <a16:colId xmlns:a16="http://schemas.microsoft.com/office/drawing/2014/main" val="752050960"/>
                    </a:ext>
                  </a:extLst>
                </a:gridCol>
                <a:gridCol w="1515776">
                  <a:extLst>
                    <a:ext uri="{9D8B030D-6E8A-4147-A177-3AD203B41FA5}">
                      <a16:colId xmlns:a16="http://schemas.microsoft.com/office/drawing/2014/main" val="191761346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fontAlgn="b"/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Antropología:     14  (24%)                                                 </a:t>
                      </a:r>
                    </a:p>
                    <a:p>
                      <a:pPr fontAlgn="b"/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Sociología:           3  (5%)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32276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"/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Contabilidad, Economía financiera y empresa:            12  (20%)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75003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"/>
                      <a:r>
                        <a:rPr lang="es-ES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Economía:           30   (51%)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05966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"/>
                      <a:endParaRPr lang="es-ES" dirty="0">
                        <a:effectLst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5249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008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1. INFORME DE SEGUIMIENTO INTERNO. CURSO 2022-2023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P2. RESULTADOS DEL PROGRAMA DE DOCTORADO</a:t>
            </a:r>
          </a:p>
          <a:p>
            <a:r>
              <a:rPr lang="es-ES" dirty="0"/>
              <a:t>Porcentaje de abandono: </a:t>
            </a:r>
          </a:p>
          <a:p>
            <a:pPr>
              <a:buFontTx/>
              <a:buChar char="-"/>
            </a:pPr>
            <a:r>
              <a:rPr lang="es-ES" dirty="0"/>
              <a:t>Tiempo completo: 12.5%</a:t>
            </a:r>
          </a:p>
          <a:p>
            <a:pPr>
              <a:buFontTx/>
              <a:buChar char="-"/>
            </a:pPr>
            <a:r>
              <a:rPr lang="es-ES" dirty="0"/>
              <a:t>Tiempo parcial: 75%</a:t>
            </a:r>
          </a:p>
          <a:p>
            <a:r>
              <a:rPr lang="es-ES" dirty="0"/>
              <a:t>Número de resultados científicos de las tesis doctorales: 4.6</a:t>
            </a:r>
          </a:p>
          <a:p>
            <a:r>
              <a:rPr lang="es-ES" dirty="0"/>
              <a:t>Tesis defendidas con relación al total de directores de tesis: 0,08 (8 tesis y 105 directores)</a:t>
            </a:r>
          </a:p>
        </p:txBody>
      </p:sp>
    </p:spTree>
    <p:extLst>
      <p:ext uri="{BB962C8B-B14F-4D97-AF65-F5344CB8AC3E}">
        <p14:creationId xmlns:p14="http://schemas.microsoft.com/office/powerpoint/2010/main" val="27559624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2659</TotalTime>
  <Words>1599</Words>
  <Application>Microsoft Office PowerPoint</Application>
  <PresentationFormat>Panorámica</PresentationFormat>
  <Paragraphs>223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Tema de Office</vt:lpstr>
      <vt:lpstr>DOCTORADO EN CIENCIAS ECONÓMICAS, EMPRESARIALES Y SOCIALES UNIVERSIDAD DE SEVILLA 13 de junio de 2024</vt:lpstr>
      <vt:lpstr>Presentación de PowerPoint</vt:lpstr>
      <vt:lpstr>1. INFORME DE SEGUIMIENTO INTERNO. CURSO 2022-2023</vt:lpstr>
      <vt:lpstr>1. INFORME DE SEGUIMIENTO INTERNO. CURSO 2022-2023</vt:lpstr>
      <vt:lpstr>1. INFORME DE SEGUIMIENTO INTERNO. CURSO 2022-2023</vt:lpstr>
      <vt:lpstr>1. INFORME DE SEGUIMIENTO INTERNO. CURSO 2022-2023</vt:lpstr>
      <vt:lpstr>1. INFORME DE SEGUIMIENTO INTERNO. CURSO 2022-2023</vt:lpstr>
      <vt:lpstr>1. INFORME DE SEGUIMIENTO INTERNO. CURSO 2022-2023</vt:lpstr>
      <vt:lpstr>1. INFORME DE SEGUIMIENTO INTERNO. CURSO 2022-2023</vt:lpstr>
      <vt:lpstr>1. INFORME DE SEGUIMIENTO INTERNO. CURSO 2022-2023</vt:lpstr>
      <vt:lpstr>1. INFORME DE SEGUIMIENTO INTERNO. CURSO 2022-2023</vt:lpstr>
      <vt:lpstr>1. INFORME DE SEGUIMIENTO INTERNO. CURSO 2022-2023</vt:lpstr>
      <vt:lpstr>1. INFORME DE SEGUIMIENTO INTERNO. CURSO 2022-2023</vt:lpstr>
      <vt:lpstr>1. INFORME DE SEGUIMIENTO INTERNO. CURSO 2022-2023</vt:lpstr>
      <vt:lpstr>1. INFORME DE SEGUIMIENTO INTERNO. CURSO 2022-2023</vt:lpstr>
      <vt:lpstr>ENCUESTA DE SATISFACCIÓN PROGRAMA DE DOCTORADO CEES</vt:lpstr>
      <vt:lpstr>2. PLAN DE MEJORA. CURSO 2023-2024</vt:lpstr>
      <vt:lpstr>2. PLAN DE MEJORA. CURSO 2023-2024</vt:lpstr>
      <vt:lpstr>2. PLAN DE MEJORA. CURSO 2023-2024</vt:lpstr>
      <vt:lpstr>2. PLAN DE MEJORA. CURSO 2023-2024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DOCTORADO EN CIENCIAS ECONÓMICAS, EMPRESARIALES Y SOCIALES UNIVERSIDAD DE SEVILLA 13 de junio de 2024</dc:title>
  <dc:creator>pc</dc:creator>
  <cp:lastModifiedBy>LUIS ANTONIO PALMA MARTOS</cp:lastModifiedBy>
  <cp:revision>25</cp:revision>
  <cp:lastPrinted>2024-06-13T14:28:46Z</cp:lastPrinted>
  <dcterms:created xsi:type="dcterms:W3CDTF">2024-06-04T07:06:05Z</dcterms:created>
  <dcterms:modified xsi:type="dcterms:W3CDTF">2024-06-13T14:40:14Z</dcterms:modified>
</cp:coreProperties>
</file>